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5"/>
  </p:sldMasterIdLst>
  <p:notesMasterIdLst>
    <p:notesMasterId r:id="rId38"/>
  </p:notesMasterIdLst>
  <p:handoutMasterIdLst>
    <p:handoutMasterId r:id="rId39"/>
  </p:handoutMasterIdLst>
  <p:sldIdLst>
    <p:sldId id="15216" r:id="rId6"/>
    <p:sldId id="271" r:id="rId7"/>
    <p:sldId id="15222" r:id="rId8"/>
    <p:sldId id="15223" r:id="rId9"/>
    <p:sldId id="270" r:id="rId10"/>
    <p:sldId id="15265" r:id="rId11"/>
    <p:sldId id="15262" r:id="rId12"/>
    <p:sldId id="15224" r:id="rId13"/>
    <p:sldId id="263" r:id="rId14"/>
    <p:sldId id="2147475491" r:id="rId15"/>
    <p:sldId id="287" r:id="rId16"/>
    <p:sldId id="15245" r:id="rId17"/>
    <p:sldId id="2147475488" r:id="rId18"/>
    <p:sldId id="15246" r:id="rId19"/>
    <p:sldId id="15237" r:id="rId20"/>
    <p:sldId id="15239" r:id="rId21"/>
    <p:sldId id="2147475489" r:id="rId22"/>
    <p:sldId id="15266" r:id="rId23"/>
    <p:sldId id="2147475474" r:id="rId24"/>
    <p:sldId id="2147376542" r:id="rId25"/>
    <p:sldId id="2147475482" r:id="rId26"/>
    <p:sldId id="2147475417" r:id="rId27"/>
    <p:sldId id="2147475423" r:id="rId28"/>
    <p:sldId id="2147475483" r:id="rId29"/>
    <p:sldId id="258" r:id="rId30"/>
    <p:sldId id="2147475478" r:id="rId31"/>
    <p:sldId id="2147475481" r:id="rId32"/>
    <p:sldId id="2147475475" r:id="rId33"/>
    <p:sldId id="15229" r:id="rId34"/>
    <p:sldId id="2147475490" r:id="rId35"/>
    <p:sldId id="266" r:id="rId36"/>
    <p:sldId id="15238" r:id="rId37"/>
  </p:sldIdLst>
  <p:sldSz cx="18288000" cy="10287000"/>
  <p:notesSz cx="6858000" cy="9144000"/>
  <p:embeddedFontLst>
    <p:embeddedFont>
      <p:font typeface="Avenir Italics" panose="020B0604020202020204" charset="0"/>
      <p:regular r:id="rId40"/>
    </p:embeddedFont>
    <p:embeddedFont>
      <p:font typeface="Century Gothic" panose="020B0502020202020204" pitchFamily="34" charset="0"/>
      <p:regular r:id="rId41"/>
      <p:bold r:id="rId42"/>
      <p:italic r:id="rId43"/>
      <p:boldItalic r:id="rId44"/>
    </p:embeddedFont>
    <p:embeddedFont>
      <p:font typeface="Garamond" panose="02020404030301010803" pitchFamily="18" charset="0"/>
      <p:regular r:id="rId45"/>
      <p:bold r:id="rId46"/>
      <p:italic r:id="rId47"/>
    </p:embeddedFont>
    <p:embeddedFont>
      <p:font typeface="Lato 1" panose="020B0604020202020204" charset="0"/>
      <p:regular r:id="rId48"/>
    </p:embeddedFont>
    <p:embeddedFont>
      <p:font typeface="Lato 3" panose="020B0604020202020204" charset="0"/>
      <p:regular r:id="rId49"/>
    </p:embeddedFont>
    <p:embeddedFont>
      <p:font typeface="Open Sans" panose="020B0606030504020204" pitchFamily="34" charset="0"/>
      <p:regular r:id="rId50"/>
      <p:bold r:id="rId51"/>
      <p:italic r:id="rId52"/>
      <p:boldItalic r:id="rId53"/>
    </p:embeddedFont>
    <p:embeddedFont>
      <p:font typeface="Segoe UI" panose="020B0502040204020203" pitchFamily="34" charset="0"/>
      <p:regular r:id="rId54"/>
      <p:bold r:id="rId55"/>
      <p:italic r:id="rId56"/>
      <p:boldItalic r:id="rId57"/>
    </p:embeddedFont>
    <p:embeddedFont>
      <p:font typeface="Segoe UI Semibold" panose="020B0702040204020203" pitchFamily="34" charset="0"/>
      <p:bold r:id="rId58"/>
      <p:boldItalic r:id="rId5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69E530B-3F58-4E90-78B7-C7147CEFF3FB}" name="Leah Kaufman" initials="LK" userId="S::LKaufman@leapfrog-group.org::8f71a5e7-f724-4b61-b9a6-09c322ad105c" providerId="AD"/>
  <p188:author id="{3068A235-F0DA-2B7F-0828-E69B1FFB76A5}" name="Missy Danforth" initials="" userId="S::mdanforth@leapfrog-group.org::2cd02a8c-2792-40e9-b819-ebd208e89cf5" providerId="AD"/>
  <p188:author id="{ABEF1096-EA80-2186-A7BE-7F9D4CCD623A}" name="Kataryna Christensen" initials="KC" userId="S::kchristensen@facs.org::ca7937f3-f606-48c5-bad3-e0bc2ad28eb9" providerId="AD"/>
  <p188:author id="{A7763399-BC87-0A52-0F25-22CDE58854C3}" name="Michi Gupta" initials="" userId="S::mgupta@facs.org::ba5e0045-0491-448b-a885-50ee8b5af9e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BE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8DBB88-9005-436C-9232-99B470617C1E}" v="532" dt="2026-08-13T16:03:13.457"/>
    <p1510:client id="{6B440767-5329-C8ED-04A7-E09BB90D868D}" v="16" dt="2026-08-13T16:27:07.199"/>
    <p1510:client id="{765E1C81-3838-DFD7-40F5-FBED0AA68B75}" v="49" dt="2026-08-12T18:25:47.0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683" autoAdjust="0"/>
  </p:normalViewPr>
  <p:slideViewPr>
    <p:cSldViewPr snapToGrid="0">
      <p:cViewPr varScale="1">
        <p:scale>
          <a:sx n="64" d="100"/>
          <a:sy n="64" d="100"/>
        </p:scale>
        <p:origin x="113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font" Target="fonts/font16.fntdata"/><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font" Target="fonts/font19.fntdata"/><Relationship Id="rId66" Type="http://schemas.microsoft.com/office/2018/10/relationships/authors" Target="authors.xml"/><Relationship Id="rId5" Type="http://schemas.openxmlformats.org/officeDocument/2006/relationships/slideMaster" Target="slideMasters/slideMaster1.xml"/><Relationship Id="rId61"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font" Target="fonts/font17.fntdata"/><Relationship Id="rId64" Type="http://schemas.microsoft.com/office/2016/11/relationships/changesInfo" Target="changesInfos/changesInfo1.xml"/><Relationship Id="rId8" Type="http://schemas.openxmlformats.org/officeDocument/2006/relationships/slide" Target="slides/slide3.xml"/><Relationship Id="rId51" Type="http://schemas.openxmlformats.org/officeDocument/2006/relationships/font" Target="fonts/font12.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46" Type="http://schemas.openxmlformats.org/officeDocument/2006/relationships/font" Target="fonts/font7.fntdata"/><Relationship Id="rId59" Type="http://schemas.openxmlformats.org/officeDocument/2006/relationships/font" Target="fonts/font20.fntdata"/><Relationship Id="rId20" Type="http://schemas.openxmlformats.org/officeDocument/2006/relationships/slide" Target="slides/slide15.xml"/><Relationship Id="rId41" Type="http://schemas.openxmlformats.org/officeDocument/2006/relationships/font" Target="fonts/font2.fntdata"/><Relationship Id="rId54" Type="http://schemas.openxmlformats.org/officeDocument/2006/relationships/font" Target="fonts/font15.fntdata"/><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10.fntdata"/><Relationship Id="rId57" Type="http://schemas.openxmlformats.org/officeDocument/2006/relationships/font" Target="fonts/font18.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5.fntdata"/><Relationship Id="rId52" Type="http://schemas.openxmlformats.org/officeDocument/2006/relationships/font" Target="fonts/font13.fntdata"/><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ah Kaufman" userId="8f71a5e7-f724-4b61-b9a6-09c322ad105c" providerId="ADAL" clId="{E22231D2-97DA-45B8-961F-5F52FE7B230F}"/>
    <pc:docChg chg="undo custSel addSld delSld modSld sldOrd modMainMaster">
      <pc:chgData name="Leah Kaufman" userId="8f71a5e7-f724-4b61-b9a6-09c322ad105c" providerId="ADAL" clId="{E22231D2-97DA-45B8-961F-5F52FE7B230F}" dt="2026-08-13T18:08:58.171" v="591" actId="20577"/>
      <pc:docMkLst>
        <pc:docMk/>
      </pc:docMkLst>
      <pc:sldChg chg="addSp delSp modSp mod">
        <pc:chgData name="Leah Kaufman" userId="8f71a5e7-f724-4b61-b9a6-09c322ad105c" providerId="ADAL" clId="{E22231D2-97DA-45B8-961F-5F52FE7B230F}" dt="2026-08-12T17:18:04.715" v="492" actId="478"/>
        <pc:sldMkLst>
          <pc:docMk/>
          <pc:sldMk cId="0" sldId="258"/>
        </pc:sldMkLst>
        <pc:spChg chg="del">
          <ac:chgData name="Leah Kaufman" userId="8f71a5e7-f724-4b61-b9a6-09c322ad105c" providerId="ADAL" clId="{E22231D2-97DA-45B8-961F-5F52FE7B230F}" dt="2026-08-12T17:18:04.715" v="492" actId="478"/>
          <ac:spMkLst>
            <pc:docMk/>
            <pc:sldMk cId="0" sldId="258"/>
            <ac:spMk id="9" creationId="{FEE619C5-353C-7105-6E5F-8DA32419CBE3}"/>
          </ac:spMkLst>
        </pc:spChg>
        <pc:picChg chg="add mod">
          <ac:chgData name="Leah Kaufman" userId="8f71a5e7-f724-4b61-b9a6-09c322ad105c" providerId="ADAL" clId="{E22231D2-97DA-45B8-961F-5F52FE7B230F}" dt="2026-08-12T17:12:00.621" v="384" actId="14100"/>
          <ac:picMkLst>
            <pc:docMk/>
            <pc:sldMk cId="0" sldId="258"/>
            <ac:picMk id="4" creationId="{C308772B-5E20-7263-CAFA-A2087A68B12A}"/>
          </ac:picMkLst>
        </pc:picChg>
        <pc:picChg chg="add mod">
          <ac:chgData name="Leah Kaufman" userId="8f71a5e7-f724-4b61-b9a6-09c322ad105c" providerId="ADAL" clId="{E22231D2-97DA-45B8-961F-5F52FE7B230F}" dt="2026-08-12T17:11:56.301" v="383" actId="14100"/>
          <ac:picMkLst>
            <pc:docMk/>
            <pc:sldMk cId="0" sldId="258"/>
            <ac:picMk id="8" creationId="{F2BC0683-D667-1CE3-64F5-F983D7F09219}"/>
          </ac:picMkLst>
        </pc:picChg>
      </pc:sldChg>
      <pc:sldChg chg="addSp delSp modSp mod">
        <pc:chgData name="Leah Kaufman" userId="8f71a5e7-f724-4b61-b9a6-09c322ad105c" providerId="ADAL" clId="{E22231D2-97DA-45B8-961F-5F52FE7B230F}" dt="2026-08-12T17:15:18.395" v="415" actId="478"/>
        <pc:sldMkLst>
          <pc:docMk/>
          <pc:sldMk cId="1465849400" sldId="263"/>
        </pc:sldMkLst>
        <pc:spChg chg="mod">
          <ac:chgData name="Leah Kaufman" userId="8f71a5e7-f724-4b61-b9a6-09c322ad105c" providerId="ADAL" clId="{E22231D2-97DA-45B8-961F-5F52FE7B230F}" dt="2026-08-12T17:10:50.204" v="372" actId="1037"/>
          <ac:spMkLst>
            <pc:docMk/>
            <pc:sldMk cId="1465849400" sldId="263"/>
            <ac:spMk id="6" creationId="{00000000-0000-0000-0000-000000000000}"/>
          </ac:spMkLst>
        </pc:spChg>
        <pc:spChg chg="mod">
          <ac:chgData name="Leah Kaufman" userId="8f71a5e7-f724-4b61-b9a6-09c322ad105c" providerId="ADAL" clId="{E22231D2-97DA-45B8-961F-5F52FE7B230F}" dt="2026-08-12T16:31:02.134" v="87" actId="1076"/>
          <ac:spMkLst>
            <pc:docMk/>
            <pc:sldMk cId="1465849400" sldId="263"/>
            <ac:spMk id="8" creationId="{2358D2E7-0CD3-649E-236B-E18BA3F1617F}"/>
          </ac:spMkLst>
        </pc:spChg>
        <pc:spChg chg="add del">
          <ac:chgData name="Leah Kaufman" userId="8f71a5e7-f724-4b61-b9a6-09c322ad105c" providerId="ADAL" clId="{E22231D2-97DA-45B8-961F-5F52FE7B230F}" dt="2026-08-12T16:30:20.426" v="73" actId="22"/>
          <ac:spMkLst>
            <pc:docMk/>
            <pc:sldMk cId="1465849400" sldId="263"/>
            <ac:spMk id="10" creationId="{9F3E4F88-3E03-FE42-F890-43E2BB630888}"/>
          </ac:spMkLst>
        </pc:spChg>
        <pc:spChg chg="add del">
          <ac:chgData name="Leah Kaufman" userId="8f71a5e7-f724-4b61-b9a6-09c322ad105c" providerId="ADAL" clId="{E22231D2-97DA-45B8-961F-5F52FE7B230F}" dt="2026-08-12T16:30:28.570" v="75" actId="22"/>
          <ac:spMkLst>
            <pc:docMk/>
            <pc:sldMk cId="1465849400" sldId="263"/>
            <ac:spMk id="12" creationId="{7DA8B260-1207-070B-4E74-4E75F7690A63}"/>
          </ac:spMkLst>
        </pc:spChg>
        <pc:spChg chg="del">
          <ac:chgData name="Leah Kaufman" userId="8f71a5e7-f724-4b61-b9a6-09c322ad105c" providerId="ADAL" clId="{E22231D2-97DA-45B8-961F-5F52FE7B230F}" dt="2026-08-12T17:15:18.395" v="415" actId="478"/>
          <ac:spMkLst>
            <pc:docMk/>
            <pc:sldMk cId="1465849400" sldId="263"/>
            <ac:spMk id="15" creationId="{83A981D4-AE62-7ADE-691E-40EC3F127108}"/>
          </ac:spMkLst>
        </pc:spChg>
        <pc:grpChg chg="del">
          <ac:chgData name="Leah Kaufman" userId="8f71a5e7-f724-4b61-b9a6-09c322ad105c" providerId="ADAL" clId="{E22231D2-97DA-45B8-961F-5F52FE7B230F}" dt="2026-08-12T16:29:35.447" v="66" actId="478"/>
          <ac:grpSpMkLst>
            <pc:docMk/>
            <pc:sldMk cId="1465849400" sldId="263"/>
            <ac:grpSpMk id="3" creationId="{00000000-0000-0000-0000-000000000000}"/>
          </ac:grpSpMkLst>
        </pc:grpChg>
        <pc:picChg chg="add mod">
          <ac:chgData name="Leah Kaufman" userId="8f71a5e7-f724-4b61-b9a6-09c322ad105c" providerId="ADAL" clId="{E22231D2-97DA-45B8-961F-5F52FE7B230F}" dt="2026-08-12T16:30:03.535" v="70" actId="14100"/>
          <ac:picMkLst>
            <pc:docMk/>
            <pc:sldMk cId="1465849400" sldId="263"/>
            <ac:picMk id="7" creationId="{56EF4B24-01C9-49B8-E0B0-C5418B8E9C63}"/>
          </ac:picMkLst>
        </pc:picChg>
        <pc:picChg chg="add mod">
          <ac:chgData name="Leah Kaufman" userId="8f71a5e7-f724-4b61-b9a6-09c322ad105c" providerId="ADAL" clId="{E22231D2-97DA-45B8-961F-5F52FE7B230F}" dt="2026-08-12T17:10:53.581" v="377" actId="1037"/>
          <ac:picMkLst>
            <pc:docMk/>
            <pc:sldMk cId="1465849400" sldId="263"/>
            <ac:picMk id="14" creationId="{6361C326-A189-AD59-AB6D-F9B1A5B6272A}"/>
          </ac:picMkLst>
        </pc:picChg>
      </pc:sldChg>
      <pc:sldChg chg="addSp modSp mod">
        <pc:chgData name="Leah Kaufman" userId="8f71a5e7-f724-4b61-b9a6-09c322ad105c" providerId="ADAL" clId="{E22231D2-97DA-45B8-961F-5F52FE7B230F}" dt="2026-08-12T17:13:06.460" v="407" actId="1037"/>
        <pc:sldMkLst>
          <pc:docMk/>
          <pc:sldMk cId="2409555910" sldId="266"/>
        </pc:sldMkLst>
        <pc:picChg chg="add mod">
          <ac:chgData name="Leah Kaufman" userId="8f71a5e7-f724-4b61-b9a6-09c322ad105c" providerId="ADAL" clId="{E22231D2-97DA-45B8-961F-5F52FE7B230F}" dt="2026-08-12T17:12:54.900" v="390" actId="14100"/>
          <ac:picMkLst>
            <pc:docMk/>
            <pc:sldMk cId="2409555910" sldId="266"/>
            <ac:picMk id="8" creationId="{36B99A8A-341B-70A2-82E0-312FA5C85F83}"/>
          </ac:picMkLst>
        </pc:picChg>
        <pc:picChg chg="add mod">
          <ac:chgData name="Leah Kaufman" userId="8f71a5e7-f724-4b61-b9a6-09c322ad105c" providerId="ADAL" clId="{E22231D2-97DA-45B8-961F-5F52FE7B230F}" dt="2026-08-12T17:13:06.460" v="407" actId="1037"/>
          <ac:picMkLst>
            <pc:docMk/>
            <pc:sldMk cId="2409555910" sldId="266"/>
            <ac:picMk id="15" creationId="{96BDF9B5-9940-2E91-4891-CEA2A2863B19}"/>
          </ac:picMkLst>
        </pc:picChg>
      </pc:sldChg>
      <pc:sldChg chg="delSp modSp mod">
        <pc:chgData name="Leah Kaufman" userId="8f71a5e7-f724-4b61-b9a6-09c322ad105c" providerId="ADAL" clId="{E22231D2-97DA-45B8-961F-5F52FE7B230F}" dt="2026-08-12T18:43:34.440" v="543" actId="20577"/>
        <pc:sldMkLst>
          <pc:docMk/>
          <pc:sldMk cId="268361974" sldId="270"/>
        </pc:sldMkLst>
        <pc:spChg chg="del">
          <ac:chgData name="Leah Kaufman" userId="8f71a5e7-f724-4b61-b9a6-09c322ad105c" providerId="ADAL" clId="{E22231D2-97DA-45B8-961F-5F52FE7B230F}" dt="2026-08-12T17:14:58.571" v="411" actId="478"/>
          <ac:spMkLst>
            <pc:docMk/>
            <pc:sldMk cId="268361974" sldId="270"/>
            <ac:spMk id="6" creationId="{00000000-0000-0000-0000-000000000000}"/>
          </ac:spMkLst>
        </pc:spChg>
        <pc:spChg chg="mod">
          <ac:chgData name="Leah Kaufman" userId="8f71a5e7-f724-4b61-b9a6-09c322ad105c" providerId="ADAL" clId="{E22231D2-97DA-45B8-961F-5F52FE7B230F}" dt="2026-08-12T18:43:34.440" v="543" actId="20577"/>
          <ac:spMkLst>
            <pc:docMk/>
            <pc:sldMk cId="268361974" sldId="270"/>
            <ac:spMk id="10" creationId="{B7EFA673-777F-4696-E889-247C1AAD7CD6}"/>
          </ac:spMkLst>
        </pc:spChg>
      </pc:sldChg>
      <pc:sldChg chg="delSp modSp mod">
        <pc:chgData name="Leah Kaufman" userId="8f71a5e7-f724-4b61-b9a6-09c322ad105c" providerId="ADAL" clId="{E22231D2-97DA-45B8-961F-5F52FE7B230F}" dt="2026-08-13T15:38:44.680" v="545" actId="20577"/>
        <pc:sldMkLst>
          <pc:docMk/>
          <pc:sldMk cId="1854171645" sldId="271"/>
        </pc:sldMkLst>
        <pc:spChg chg="del">
          <ac:chgData name="Leah Kaufman" userId="8f71a5e7-f724-4b61-b9a6-09c322ad105c" providerId="ADAL" clId="{E22231D2-97DA-45B8-961F-5F52FE7B230F}" dt="2026-08-12T17:14:47.629" v="408" actId="478"/>
          <ac:spMkLst>
            <pc:docMk/>
            <pc:sldMk cId="1854171645" sldId="271"/>
            <ac:spMk id="7" creationId="{00000000-0000-0000-0000-000000000000}"/>
          </ac:spMkLst>
        </pc:spChg>
        <pc:spChg chg="mod">
          <ac:chgData name="Leah Kaufman" userId="8f71a5e7-f724-4b61-b9a6-09c322ad105c" providerId="ADAL" clId="{E22231D2-97DA-45B8-961F-5F52FE7B230F}" dt="2026-08-13T15:38:44.680" v="545" actId="20577"/>
          <ac:spMkLst>
            <pc:docMk/>
            <pc:sldMk cId="1854171645" sldId="271"/>
            <ac:spMk id="10" creationId="{79C47636-DA53-30F0-0A28-A9618DA6E7C3}"/>
          </ac:spMkLst>
        </pc:spChg>
        <pc:graphicFrameChg chg="del mod">
          <ac:chgData name="Leah Kaufman" userId="8f71a5e7-f724-4b61-b9a6-09c322ad105c" providerId="ADAL" clId="{E22231D2-97DA-45B8-961F-5F52FE7B230F}" dt="2026-08-12T16:13:48.218" v="1" actId="478"/>
          <ac:graphicFrameMkLst>
            <pc:docMk/>
            <pc:sldMk cId="1854171645" sldId="271"/>
            <ac:graphicFrameMk id="4" creationId="{76B8AE88-926C-364D-C1CC-B5E4B6B10CA2}"/>
          </ac:graphicFrameMkLst>
        </pc:graphicFrameChg>
      </pc:sldChg>
      <pc:sldChg chg="delSp modSp mod">
        <pc:chgData name="Leah Kaufman" userId="8f71a5e7-f724-4b61-b9a6-09c322ad105c" providerId="ADAL" clId="{E22231D2-97DA-45B8-961F-5F52FE7B230F}" dt="2026-08-12T17:15:55.787" v="436" actId="1036"/>
        <pc:sldMkLst>
          <pc:docMk/>
          <pc:sldMk cId="432986494" sldId="287"/>
        </pc:sldMkLst>
        <pc:spChg chg="mod">
          <ac:chgData name="Leah Kaufman" userId="8f71a5e7-f724-4b61-b9a6-09c322ad105c" providerId="ADAL" clId="{E22231D2-97DA-45B8-961F-5F52FE7B230F}" dt="2026-08-12T17:15:55.787" v="436" actId="1036"/>
          <ac:spMkLst>
            <pc:docMk/>
            <pc:sldMk cId="432986494" sldId="287"/>
            <ac:spMk id="2" creationId="{5D230894-7772-0C3B-9C64-76AC882916C3}"/>
          </ac:spMkLst>
        </pc:spChg>
        <pc:spChg chg="del">
          <ac:chgData name="Leah Kaufman" userId="8f71a5e7-f724-4b61-b9a6-09c322ad105c" providerId="ADAL" clId="{E22231D2-97DA-45B8-961F-5F52FE7B230F}" dt="2026-08-12T17:15:51.003" v="428" actId="478"/>
          <ac:spMkLst>
            <pc:docMk/>
            <pc:sldMk cId="432986494" sldId="287"/>
            <ac:spMk id="26" creationId="{00000000-0000-0000-0000-000000000000}"/>
          </ac:spMkLst>
        </pc:spChg>
      </pc:sldChg>
      <pc:sldChg chg="addSp modSp mod">
        <pc:chgData name="Leah Kaufman" userId="8f71a5e7-f724-4b61-b9a6-09c322ad105c" providerId="ADAL" clId="{E22231D2-97DA-45B8-961F-5F52FE7B230F}" dt="2026-08-12T17:10:14.077" v="346" actId="1036"/>
        <pc:sldMkLst>
          <pc:docMk/>
          <pc:sldMk cId="1693421836" sldId="15216"/>
        </pc:sldMkLst>
        <pc:spChg chg="mod">
          <ac:chgData name="Leah Kaufman" userId="8f71a5e7-f724-4b61-b9a6-09c322ad105c" providerId="ADAL" clId="{E22231D2-97DA-45B8-961F-5F52FE7B230F}" dt="2026-08-12T17:09:24.845" v="338" actId="14100"/>
          <ac:spMkLst>
            <pc:docMk/>
            <pc:sldMk cId="1693421836" sldId="15216"/>
            <ac:spMk id="10" creationId="{2D89DBC4-ECCF-5F0F-845C-4A78CF8A18CF}"/>
          </ac:spMkLst>
        </pc:spChg>
        <pc:picChg chg="add mod">
          <ac:chgData name="Leah Kaufman" userId="8f71a5e7-f724-4b61-b9a6-09c322ad105c" providerId="ADAL" clId="{E22231D2-97DA-45B8-961F-5F52FE7B230F}" dt="2026-08-12T17:10:14.077" v="346" actId="1036"/>
          <ac:picMkLst>
            <pc:docMk/>
            <pc:sldMk cId="1693421836" sldId="15216"/>
            <ac:picMk id="4" creationId="{11006CB9-010F-BDE9-4BF6-2653E3D3595C}"/>
          </ac:picMkLst>
        </pc:picChg>
      </pc:sldChg>
      <pc:sldChg chg="delSp mod">
        <pc:chgData name="Leah Kaufman" userId="8f71a5e7-f724-4b61-b9a6-09c322ad105c" providerId="ADAL" clId="{E22231D2-97DA-45B8-961F-5F52FE7B230F}" dt="2026-08-12T17:14:51.468" v="409" actId="478"/>
        <pc:sldMkLst>
          <pc:docMk/>
          <pc:sldMk cId="3854973348" sldId="15222"/>
        </pc:sldMkLst>
        <pc:spChg chg="del">
          <ac:chgData name="Leah Kaufman" userId="8f71a5e7-f724-4b61-b9a6-09c322ad105c" providerId="ADAL" clId="{E22231D2-97DA-45B8-961F-5F52FE7B230F}" dt="2026-08-12T17:14:51.468" v="409" actId="478"/>
          <ac:spMkLst>
            <pc:docMk/>
            <pc:sldMk cId="3854973348" sldId="15222"/>
            <ac:spMk id="7" creationId="{B29E0E26-EFE1-A385-86DF-ABD2DCB24A43}"/>
          </ac:spMkLst>
        </pc:spChg>
      </pc:sldChg>
      <pc:sldChg chg="delSp mod">
        <pc:chgData name="Leah Kaufman" userId="8f71a5e7-f724-4b61-b9a6-09c322ad105c" providerId="ADAL" clId="{E22231D2-97DA-45B8-961F-5F52FE7B230F}" dt="2026-08-12T17:14:55.485" v="410" actId="478"/>
        <pc:sldMkLst>
          <pc:docMk/>
          <pc:sldMk cId="350960263" sldId="15223"/>
        </pc:sldMkLst>
        <pc:spChg chg="del">
          <ac:chgData name="Leah Kaufman" userId="8f71a5e7-f724-4b61-b9a6-09c322ad105c" providerId="ADAL" clId="{E22231D2-97DA-45B8-961F-5F52FE7B230F}" dt="2026-08-12T17:14:55.485" v="410" actId="478"/>
          <ac:spMkLst>
            <pc:docMk/>
            <pc:sldMk cId="350960263" sldId="15223"/>
            <ac:spMk id="7" creationId="{B3027C3C-2C05-0CEE-ECEA-326778F7C197}"/>
          </ac:spMkLst>
        </pc:spChg>
      </pc:sldChg>
      <pc:sldChg chg="delSp mod">
        <pc:chgData name="Leah Kaufman" userId="8f71a5e7-f724-4b61-b9a6-09c322ad105c" providerId="ADAL" clId="{E22231D2-97DA-45B8-961F-5F52FE7B230F}" dt="2026-08-12T17:15:13.211" v="414" actId="478"/>
        <pc:sldMkLst>
          <pc:docMk/>
          <pc:sldMk cId="2745841268" sldId="15224"/>
        </pc:sldMkLst>
        <pc:spChg chg="del">
          <ac:chgData name="Leah Kaufman" userId="8f71a5e7-f724-4b61-b9a6-09c322ad105c" providerId="ADAL" clId="{E22231D2-97DA-45B8-961F-5F52FE7B230F}" dt="2026-08-12T17:15:13.211" v="414" actId="478"/>
          <ac:spMkLst>
            <pc:docMk/>
            <pc:sldMk cId="2745841268" sldId="15224"/>
            <ac:spMk id="6" creationId="{37CCA619-CE0D-8A13-E679-301B7D65538C}"/>
          </ac:spMkLst>
        </pc:spChg>
      </pc:sldChg>
      <pc:sldChg chg="addSp delSp modSp mod">
        <pc:chgData name="Leah Kaufman" userId="8f71a5e7-f724-4b61-b9a6-09c322ad105c" providerId="ADAL" clId="{E22231D2-97DA-45B8-961F-5F52FE7B230F}" dt="2026-08-12T17:18:35.995" v="500" actId="1076"/>
        <pc:sldMkLst>
          <pc:docMk/>
          <pc:sldMk cId="2048720387" sldId="15229"/>
        </pc:sldMkLst>
        <pc:spChg chg="del">
          <ac:chgData name="Leah Kaufman" userId="8f71a5e7-f724-4b61-b9a6-09c322ad105c" providerId="ADAL" clId="{E22231D2-97DA-45B8-961F-5F52FE7B230F}" dt="2026-08-12T17:18:27.930" v="498" actId="478"/>
          <ac:spMkLst>
            <pc:docMk/>
            <pc:sldMk cId="2048720387" sldId="15229"/>
            <ac:spMk id="4" creationId="{4A76C9FC-8669-F08B-F485-89D617C327B8}"/>
          </ac:spMkLst>
        </pc:spChg>
        <pc:spChg chg="add mod">
          <ac:chgData name="Leah Kaufman" userId="8f71a5e7-f724-4b61-b9a6-09c322ad105c" providerId="ADAL" clId="{E22231D2-97DA-45B8-961F-5F52FE7B230F}" dt="2026-08-12T17:18:35.995" v="500" actId="1076"/>
          <ac:spMkLst>
            <pc:docMk/>
            <pc:sldMk cId="2048720387" sldId="15229"/>
            <ac:spMk id="8" creationId="{BE13DC20-8E40-7B6B-15D2-2FDD7687A3D9}"/>
          </ac:spMkLst>
        </pc:spChg>
      </pc:sldChg>
      <pc:sldChg chg="add del">
        <pc:chgData name="Leah Kaufman" userId="8f71a5e7-f724-4b61-b9a6-09c322ad105c" providerId="ADAL" clId="{E22231D2-97DA-45B8-961F-5F52FE7B230F}" dt="2026-08-12T16:59:45.559" v="333" actId="47"/>
        <pc:sldMkLst>
          <pc:docMk/>
          <pc:sldMk cId="3374171382" sldId="15232"/>
        </pc:sldMkLst>
      </pc:sldChg>
      <pc:sldChg chg="modSp mod">
        <pc:chgData name="Leah Kaufman" userId="8f71a5e7-f724-4b61-b9a6-09c322ad105c" providerId="ADAL" clId="{E22231D2-97DA-45B8-961F-5F52FE7B230F}" dt="2026-08-12T16:46:22.949" v="312" actId="20577"/>
        <pc:sldMkLst>
          <pc:docMk/>
          <pc:sldMk cId="2072759943" sldId="15237"/>
        </pc:sldMkLst>
        <pc:spChg chg="mod">
          <ac:chgData name="Leah Kaufman" userId="8f71a5e7-f724-4b61-b9a6-09c322ad105c" providerId="ADAL" clId="{E22231D2-97DA-45B8-961F-5F52FE7B230F}" dt="2026-08-12T16:46:22.949" v="312" actId="20577"/>
          <ac:spMkLst>
            <pc:docMk/>
            <pc:sldMk cId="2072759943" sldId="15237"/>
            <ac:spMk id="6" creationId="{CC5996A6-FB17-160D-EF61-B4E44D59C177}"/>
          </ac:spMkLst>
        </pc:spChg>
      </pc:sldChg>
      <pc:sldChg chg="delSp mod ord">
        <pc:chgData name="Leah Kaufman" userId="8f71a5e7-f724-4b61-b9a6-09c322ad105c" providerId="ADAL" clId="{E22231D2-97DA-45B8-961F-5F52FE7B230F}" dt="2026-08-12T17:18:52.331" v="501" actId="478"/>
        <pc:sldMkLst>
          <pc:docMk/>
          <pc:sldMk cId="3521914185" sldId="15238"/>
        </pc:sldMkLst>
        <pc:spChg chg="del">
          <ac:chgData name="Leah Kaufman" userId="8f71a5e7-f724-4b61-b9a6-09c322ad105c" providerId="ADAL" clId="{E22231D2-97DA-45B8-961F-5F52FE7B230F}" dt="2026-08-12T17:18:52.331" v="501" actId="478"/>
          <ac:spMkLst>
            <pc:docMk/>
            <pc:sldMk cId="3521914185" sldId="15238"/>
            <ac:spMk id="7" creationId="{5C420F89-12F2-15BE-621C-0ACB1AFBF95D}"/>
          </ac:spMkLst>
        </pc:spChg>
      </pc:sldChg>
      <pc:sldChg chg="modSp mod modNotesTx">
        <pc:chgData name="Leah Kaufman" userId="8f71a5e7-f724-4b61-b9a6-09c322ad105c" providerId="ADAL" clId="{E22231D2-97DA-45B8-961F-5F52FE7B230F}" dt="2026-08-13T16:02:29.481" v="584" actId="20577"/>
        <pc:sldMkLst>
          <pc:docMk/>
          <pc:sldMk cId="2373994849" sldId="15239"/>
        </pc:sldMkLst>
        <pc:spChg chg="mod">
          <ac:chgData name="Leah Kaufman" userId="8f71a5e7-f724-4b61-b9a6-09c322ad105c" providerId="ADAL" clId="{E22231D2-97DA-45B8-961F-5F52FE7B230F}" dt="2026-08-13T16:02:29.481" v="584" actId="20577"/>
          <ac:spMkLst>
            <pc:docMk/>
            <pc:sldMk cId="2373994849" sldId="15239"/>
            <ac:spMk id="3" creationId="{DCE20715-4000-1652-8BE5-1CB098C17852}"/>
          </ac:spMkLst>
        </pc:spChg>
      </pc:sldChg>
      <pc:sldChg chg="add del">
        <pc:chgData name="Leah Kaufman" userId="8f71a5e7-f724-4b61-b9a6-09c322ad105c" providerId="ADAL" clId="{E22231D2-97DA-45B8-961F-5F52FE7B230F}" dt="2026-08-12T17:00:02.255" v="337" actId="47"/>
        <pc:sldMkLst>
          <pc:docMk/>
          <pc:sldMk cId="763890625" sldId="15241"/>
        </pc:sldMkLst>
      </pc:sldChg>
      <pc:sldChg chg="delSp modSp mod modNotesTx">
        <pc:chgData name="Leah Kaufman" userId="8f71a5e7-f724-4b61-b9a6-09c322ad105c" providerId="ADAL" clId="{E22231D2-97DA-45B8-961F-5F52FE7B230F}" dt="2026-08-12T17:16:17.386" v="457" actId="1036"/>
        <pc:sldMkLst>
          <pc:docMk/>
          <pc:sldMk cId="3006896417" sldId="15245"/>
        </pc:sldMkLst>
        <pc:spChg chg="mod">
          <ac:chgData name="Leah Kaufman" userId="8f71a5e7-f724-4b61-b9a6-09c322ad105c" providerId="ADAL" clId="{E22231D2-97DA-45B8-961F-5F52FE7B230F}" dt="2026-08-12T17:16:17.386" v="457" actId="1036"/>
          <ac:spMkLst>
            <pc:docMk/>
            <pc:sldMk cId="3006896417" sldId="15245"/>
            <ac:spMk id="3" creationId="{33631919-3534-DC33-76FC-823A702A9D40}"/>
          </ac:spMkLst>
        </pc:spChg>
        <pc:spChg chg="del">
          <ac:chgData name="Leah Kaufman" userId="8f71a5e7-f724-4b61-b9a6-09c322ad105c" providerId="ADAL" clId="{E22231D2-97DA-45B8-961F-5F52FE7B230F}" dt="2026-08-12T17:16:14.251" v="449" actId="478"/>
          <ac:spMkLst>
            <pc:docMk/>
            <pc:sldMk cId="3006896417" sldId="15245"/>
            <ac:spMk id="26" creationId="{7EE9B345-8A92-3000-655F-216760089502}"/>
          </ac:spMkLst>
        </pc:spChg>
      </pc:sldChg>
      <pc:sldChg chg="delSp modSp mod">
        <pc:chgData name="Leah Kaufman" userId="8f71a5e7-f724-4b61-b9a6-09c322ad105c" providerId="ADAL" clId="{E22231D2-97DA-45B8-961F-5F52FE7B230F}" dt="2026-08-12T17:16:42.828" v="478" actId="1076"/>
        <pc:sldMkLst>
          <pc:docMk/>
          <pc:sldMk cId="862326203" sldId="15246"/>
        </pc:sldMkLst>
        <pc:spChg chg="mod">
          <ac:chgData name="Leah Kaufman" userId="8f71a5e7-f724-4b61-b9a6-09c322ad105c" providerId="ADAL" clId="{E22231D2-97DA-45B8-961F-5F52FE7B230F}" dt="2026-08-12T17:16:37.835" v="477" actId="1036"/>
          <ac:spMkLst>
            <pc:docMk/>
            <pc:sldMk cId="862326203" sldId="15246"/>
            <ac:spMk id="2" creationId="{FA076F6C-ED0D-4D51-836D-601B13AC53A4}"/>
          </ac:spMkLst>
        </pc:spChg>
        <pc:spChg chg="mod">
          <ac:chgData name="Leah Kaufman" userId="8f71a5e7-f724-4b61-b9a6-09c322ad105c" providerId="ADAL" clId="{E22231D2-97DA-45B8-961F-5F52FE7B230F}" dt="2026-08-12T17:16:42.828" v="478" actId="1076"/>
          <ac:spMkLst>
            <pc:docMk/>
            <pc:sldMk cId="862326203" sldId="15246"/>
            <ac:spMk id="3" creationId="{3FB5C75C-5BAF-763E-C09E-64343BDB404E}"/>
          </ac:spMkLst>
        </pc:spChg>
        <pc:spChg chg="del">
          <ac:chgData name="Leah Kaufman" userId="8f71a5e7-f724-4b61-b9a6-09c322ad105c" providerId="ADAL" clId="{E22231D2-97DA-45B8-961F-5F52FE7B230F}" dt="2026-08-12T17:16:34.508" v="469" actId="478"/>
          <ac:spMkLst>
            <pc:docMk/>
            <pc:sldMk cId="862326203" sldId="15246"/>
            <ac:spMk id="26" creationId="{BAD68967-02C5-C3BD-FB02-B56DE1DEBF4E}"/>
          </ac:spMkLst>
        </pc:spChg>
      </pc:sldChg>
      <pc:sldChg chg="delSp mod">
        <pc:chgData name="Leah Kaufman" userId="8f71a5e7-f724-4b61-b9a6-09c322ad105c" providerId="ADAL" clId="{E22231D2-97DA-45B8-961F-5F52FE7B230F}" dt="2026-08-12T17:15:05.164" v="413" actId="478"/>
        <pc:sldMkLst>
          <pc:docMk/>
          <pc:sldMk cId="3583009366" sldId="15262"/>
        </pc:sldMkLst>
        <pc:spChg chg="del">
          <ac:chgData name="Leah Kaufman" userId="8f71a5e7-f724-4b61-b9a6-09c322ad105c" providerId="ADAL" clId="{E22231D2-97DA-45B8-961F-5F52FE7B230F}" dt="2026-08-12T17:15:05.164" v="413" actId="478"/>
          <ac:spMkLst>
            <pc:docMk/>
            <pc:sldMk cId="3583009366" sldId="15262"/>
            <ac:spMk id="6" creationId="{99C0E526-0123-6B60-4822-A86008DCF611}"/>
          </ac:spMkLst>
        </pc:spChg>
      </pc:sldChg>
      <pc:sldChg chg="delSp mod">
        <pc:chgData name="Leah Kaufman" userId="8f71a5e7-f724-4b61-b9a6-09c322ad105c" providerId="ADAL" clId="{E22231D2-97DA-45B8-961F-5F52FE7B230F}" dt="2026-08-12T17:15:01.899" v="412" actId="478"/>
        <pc:sldMkLst>
          <pc:docMk/>
          <pc:sldMk cId="70424994" sldId="15265"/>
        </pc:sldMkLst>
        <pc:spChg chg="del">
          <ac:chgData name="Leah Kaufman" userId="8f71a5e7-f724-4b61-b9a6-09c322ad105c" providerId="ADAL" clId="{E22231D2-97DA-45B8-961F-5F52FE7B230F}" dt="2026-08-12T17:15:01.899" v="412" actId="478"/>
          <ac:spMkLst>
            <pc:docMk/>
            <pc:sldMk cId="70424994" sldId="15265"/>
            <ac:spMk id="6" creationId="{846AFE7A-C9E1-F53F-2DE6-AEA2274144D4}"/>
          </ac:spMkLst>
        </pc:spChg>
      </pc:sldChg>
      <pc:sldChg chg="addSp delSp modSp mod">
        <pc:chgData name="Leah Kaufman" userId="8f71a5e7-f724-4b61-b9a6-09c322ad105c" providerId="ADAL" clId="{E22231D2-97DA-45B8-961F-5F52FE7B230F}" dt="2026-08-12T17:16:58.491" v="479" actId="478"/>
        <pc:sldMkLst>
          <pc:docMk/>
          <pc:sldMk cId="1165580443" sldId="15266"/>
        </pc:sldMkLst>
        <pc:spChg chg="mod">
          <ac:chgData name="Leah Kaufman" userId="8f71a5e7-f724-4b61-b9a6-09c322ad105c" providerId="ADAL" clId="{E22231D2-97DA-45B8-961F-5F52FE7B230F}" dt="2026-08-12T16:21:01.602" v="29" actId="6549"/>
          <ac:spMkLst>
            <pc:docMk/>
            <pc:sldMk cId="1165580443" sldId="15266"/>
            <ac:spMk id="4" creationId="{00000000-0000-0000-0000-000000000000}"/>
          </ac:spMkLst>
        </pc:spChg>
        <pc:spChg chg="mod">
          <ac:chgData name="Leah Kaufman" userId="8f71a5e7-f724-4b61-b9a6-09c322ad105c" providerId="ADAL" clId="{E22231D2-97DA-45B8-961F-5F52FE7B230F}" dt="2026-08-12T16:23:14.384" v="64" actId="1076"/>
          <ac:spMkLst>
            <pc:docMk/>
            <pc:sldMk cId="1165580443" sldId="15266"/>
            <ac:spMk id="6" creationId="{3AD080D0-1ADA-B564-741D-4787BBB04490}"/>
          </ac:spMkLst>
        </pc:spChg>
        <pc:spChg chg="add del mod">
          <ac:chgData name="Leah Kaufman" userId="8f71a5e7-f724-4b61-b9a6-09c322ad105c" providerId="ADAL" clId="{E22231D2-97DA-45B8-961F-5F52FE7B230F}" dt="2026-08-12T16:22:25.016" v="54" actId="478"/>
          <ac:spMkLst>
            <pc:docMk/>
            <pc:sldMk cId="1165580443" sldId="15266"/>
            <ac:spMk id="7" creationId="{969F420E-AC8D-E89E-C39F-47880E636031}"/>
          </ac:spMkLst>
        </pc:spChg>
        <pc:spChg chg="del">
          <ac:chgData name="Leah Kaufman" userId="8f71a5e7-f724-4b61-b9a6-09c322ad105c" providerId="ADAL" clId="{E22231D2-97DA-45B8-961F-5F52FE7B230F}" dt="2026-08-12T17:16:58.491" v="479" actId="478"/>
          <ac:spMkLst>
            <pc:docMk/>
            <pc:sldMk cId="1165580443" sldId="15266"/>
            <ac:spMk id="10" creationId="{DE04491A-9C2E-29C2-F7EA-D0FD67438036}"/>
          </ac:spMkLst>
        </pc:spChg>
        <pc:grpChg chg="del">
          <ac:chgData name="Leah Kaufman" userId="8f71a5e7-f724-4b61-b9a6-09c322ad105c" providerId="ADAL" clId="{E22231D2-97DA-45B8-961F-5F52FE7B230F}" dt="2026-08-12T16:21:40.088" v="30" actId="478"/>
          <ac:grpSpMkLst>
            <pc:docMk/>
            <pc:sldMk cId="1165580443" sldId="15266"/>
            <ac:grpSpMk id="2" creationId="{00000000-0000-0000-0000-000000000000}"/>
          </ac:grpSpMkLst>
        </pc:grpChg>
        <pc:picChg chg="add mod">
          <ac:chgData name="Leah Kaufman" userId="8f71a5e7-f724-4b61-b9a6-09c322ad105c" providerId="ADAL" clId="{E22231D2-97DA-45B8-961F-5F52FE7B230F}" dt="2026-08-12T16:22:32.056" v="55" actId="14100"/>
          <ac:picMkLst>
            <pc:docMk/>
            <pc:sldMk cId="1165580443" sldId="15266"/>
            <ac:picMk id="9" creationId="{F7545890-4A7A-803A-5264-05D32178B374}"/>
          </ac:picMkLst>
        </pc:picChg>
      </pc:sldChg>
      <pc:sldChg chg="delSp modSp mod">
        <pc:chgData name="Leah Kaufman" userId="8f71a5e7-f724-4b61-b9a6-09c322ad105c" providerId="ADAL" clId="{E22231D2-97DA-45B8-961F-5F52FE7B230F}" dt="2026-08-12T17:17:13.876" v="483" actId="1076"/>
        <pc:sldMkLst>
          <pc:docMk/>
          <pc:sldMk cId="772710726" sldId="2147376542"/>
        </pc:sldMkLst>
        <pc:spChg chg="mod">
          <ac:chgData name="Leah Kaufman" userId="8f71a5e7-f724-4b61-b9a6-09c322ad105c" providerId="ADAL" clId="{E22231D2-97DA-45B8-961F-5F52FE7B230F}" dt="2026-08-12T17:17:13.876" v="483" actId="1076"/>
          <ac:spMkLst>
            <pc:docMk/>
            <pc:sldMk cId="772710726" sldId="2147376542"/>
            <ac:spMk id="3" creationId="{C62D20B3-87BF-6F34-9CBA-F71E1F0EA2FC}"/>
          </ac:spMkLst>
        </pc:spChg>
        <pc:spChg chg="del">
          <ac:chgData name="Leah Kaufman" userId="8f71a5e7-f724-4b61-b9a6-09c322ad105c" providerId="ADAL" clId="{E22231D2-97DA-45B8-961F-5F52FE7B230F}" dt="2026-08-12T17:17:10.619" v="482" actId="478"/>
          <ac:spMkLst>
            <pc:docMk/>
            <pc:sldMk cId="772710726" sldId="2147376542"/>
            <ac:spMk id="5" creationId="{4879B689-4CD3-82EB-B1C2-55077AFC9B06}"/>
          </ac:spMkLst>
        </pc:spChg>
      </pc:sldChg>
      <pc:sldChg chg="modSp">
        <pc:chgData name="Leah Kaufman" userId="8f71a5e7-f724-4b61-b9a6-09c322ad105c" providerId="ADAL" clId="{E22231D2-97DA-45B8-961F-5F52FE7B230F}" dt="2026-08-12T17:17:41.291" v="489" actId="1076"/>
        <pc:sldMkLst>
          <pc:docMk/>
          <pc:sldMk cId="706808848" sldId="2147475417"/>
        </pc:sldMkLst>
        <pc:spChg chg="mod">
          <ac:chgData name="Leah Kaufman" userId="8f71a5e7-f724-4b61-b9a6-09c322ad105c" providerId="ADAL" clId="{E22231D2-97DA-45B8-961F-5F52FE7B230F}" dt="2026-08-12T17:17:41.291" v="489" actId="1076"/>
          <ac:spMkLst>
            <pc:docMk/>
            <pc:sldMk cId="706808848" sldId="2147475417"/>
            <ac:spMk id="4" creationId="{67F05EE6-84AB-FFA0-3A07-DD398533154E}"/>
          </ac:spMkLst>
        </pc:spChg>
      </pc:sldChg>
      <pc:sldChg chg="delSp modSp mod">
        <pc:chgData name="Leah Kaufman" userId="8f71a5e7-f724-4b61-b9a6-09c322ad105c" providerId="ADAL" clId="{E22231D2-97DA-45B8-961F-5F52FE7B230F}" dt="2026-08-12T17:17:35.780" v="488" actId="1076"/>
        <pc:sldMkLst>
          <pc:docMk/>
          <pc:sldMk cId="664099061" sldId="2147475423"/>
        </pc:sldMkLst>
        <pc:spChg chg="mod">
          <ac:chgData name="Leah Kaufman" userId="8f71a5e7-f724-4b61-b9a6-09c322ad105c" providerId="ADAL" clId="{E22231D2-97DA-45B8-961F-5F52FE7B230F}" dt="2026-08-12T17:17:35.780" v="488" actId="1076"/>
          <ac:spMkLst>
            <pc:docMk/>
            <pc:sldMk cId="664099061" sldId="2147475423"/>
            <ac:spMk id="2" creationId="{EFB0404F-05CB-7294-B5E7-CC9F4F8D2E07}"/>
          </ac:spMkLst>
        </pc:spChg>
        <pc:spChg chg="del mod">
          <ac:chgData name="Leah Kaufman" userId="8f71a5e7-f724-4b61-b9a6-09c322ad105c" providerId="ADAL" clId="{E22231D2-97DA-45B8-961F-5F52FE7B230F}" dt="2026-08-12T17:17:32.171" v="487" actId="478"/>
          <ac:spMkLst>
            <pc:docMk/>
            <pc:sldMk cId="664099061" sldId="2147475423"/>
            <ac:spMk id="3" creationId="{A27BB7F6-996C-BDAE-C356-2FF70D200142}"/>
          </ac:spMkLst>
        </pc:spChg>
      </pc:sldChg>
      <pc:sldChg chg="delSp modSp mod">
        <pc:chgData name="Leah Kaufman" userId="8f71a5e7-f724-4b61-b9a6-09c322ad105c" providerId="ADAL" clId="{E22231D2-97DA-45B8-961F-5F52FE7B230F}" dt="2026-08-12T17:17:07.435" v="481" actId="1076"/>
        <pc:sldMkLst>
          <pc:docMk/>
          <pc:sldMk cId="4057281045" sldId="2147475474"/>
        </pc:sldMkLst>
        <pc:spChg chg="del">
          <ac:chgData name="Leah Kaufman" userId="8f71a5e7-f724-4b61-b9a6-09c322ad105c" providerId="ADAL" clId="{E22231D2-97DA-45B8-961F-5F52FE7B230F}" dt="2026-08-12T17:17:02.539" v="480" actId="478"/>
          <ac:spMkLst>
            <pc:docMk/>
            <pc:sldMk cId="4057281045" sldId="2147475474"/>
            <ac:spMk id="2" creationId="{4599C64B-87E8-6BA5-2600-61C259C86E34}"/>
          </ac:spMkLst>
        </pc:spChg>
        <pc:spChg chg="mod">
          <ac:chgData name="Leah Kaufman" userId="8f71a5e7-f724-4b61-b9a6-09c322ad105c" providerId="ADAL" clId="{E22231D2-97DA-45B8-961F-5F52FE7B230F}" dt="2026-08-12T17:17:07.435" v="481" actId="1076"/>
          <ac:spMkLst>
            <pc:docMk/>
            <pc:sldMk cId="4057281045" sldId="2147475474"/>
            <ac:spMk id="10" creationId="{5008BFF8-9D6F-D192-020D-2CB388DAB37D}"/>
          </ac:spMkLst>
        </pc:spChg>
      </pc:sldChg>
      <pc:sldChg chg="delSp modSp mod">
        <pc:chgData name="Leah Kaufman" userId="8f71a5e7-f724-4b61-b9a6-09c322ad105c" providerId="ADAL" clId="{E22231D2-97DA-45B8-961F-5F52FE7B230F}" dt="2026-08-12T17:18:23.307" v="497" actId="1076"/>
        <pc:sldMkLst>
          <pc:docMk/>
          <pc:sldMk cId="3987760072" sldId="2147475475"/>
        </pc:sldMkLst>
        <pc:spChg chg="del">
          <ac:chgData name="Leah Kaufman" userId="8f71a5e7-f724-4b61-b9a6-09c322ad105c" providerId="ADAL" clId="{E22231D2-97DA-45B8-961F-5F52FE7B230F}" dt="2026-08-12T17:18:18.698" v="496" actId="478"/>
          <ac:spMkLst>
            <pc:docMk/>
            <pc:sldMk cId="3987760072" sldId="2147475475"/>
            <ac:spMk id="3" creationId="{D71EA045-B723-BD59-362D-9FE586030B76}"/>
          </ac:spMkLst>
        </pc:spChg>
        <pc:spChg chg="mod">
          <ac:chgData name="Leah Kaufman" userId="8f71a5e7-f724-4b61-b9a6-09c322ad105c" providerId="ADAL" clId="{E22231D2-97DA-45B8-961F-5F52FE7B230F}" dt="2026-08-12T17:18:23.307" v="497" actId="1076"/>
          <ac:spMkLst>
            <pc:docMk/>
            <pc:sldMk cId="3987760072" sldId="2147475475"/>
            <ac:spMk id="4" creationId="{38C1CB24-67B6-A86E-053A-D8179AC53BE6}"/>
          </ac:spMkLst>
        </pc:spChg>
      </pc:sldChg>
      <pc:sldChg chg="delSp modSp mod">
        <pc:chgData name="Leah Kaufman" userId="8f71a5e7-f724-4b61-b9a6-09c322ad105c" providerId="ADAL" clId="{E22231D2-97DA-45B8-961F-5F52FE7B230F}" dt="2026-08-12T17:18:14.899" v="495" actId="1076"/>
        <pc:sldMkLst>
          <pc:docMk/>
          <pc:sldMk cId="2741646634" sldId="2147475481"/>
        </pc:sldMkLst>
        <pc:spChg chg="mod">
          <ac:chgData name="Leah Kaufman" userId="8f71a5e7-f724-4b61-b9a6-09c322ad105c" providerId="ADAL" clId="{E22231D2-97DA-45B8-961F-5F52FE7B230F}" dt="2026-08-12T17:18:14.899" v="495" actId="1076"/>
          <ac:spMkLst>
            <pc:docMk/>
            <pc:sldMk cId="2741646634" sldId="2147475481"/>
            <ac:spMk id="3" creationId="{1E956CF9-5B00-E954-585C-8B278489916E}"/>
          </ac:spMkLst>
        </pc:spChg>
        <pc:spChg chg="del mod">
          <ac:chgData name="Leah Kaufman" userId="8f71a5e7-f724-4b61-b9a6-09c322ad105c" providerId="ADAL" clId="{E22231D2-97DA-45B8-961F-5F52FE7B230F}" dt="2026-08-12T17:18:11.738" v="494" actId="478"/>
          <ac:spMkLst>
            <pc:docMk/>
            <pc:sldMk cId="2741646634" sldId="2147475481"/>
            <ac:spMk id="6" creationId="{65533D96-4FD9-261F-1778-9BA812EDC00A}"/>
          </ac:spMkLst>
        </pc:spChg>
      </pc:sldChg>
      <pc:sldChg chg="delSp modSp mod">
        <pc:chgData name="Leah Kaufman" userId="8f71a5e7-f724-4b61-b9a6-09c322ad105c" providerId="ADAL" clId="{E22231D2-97DA-45B8-961F-5F52FE7B230F}" dt="2026-08-12T17:17:22.099" v="485" actId="1076"/>
        <pc:sldMkLst>
          <pc:docMk/>
          <pc:sldMk cId="1027461293" sldId="2147475482"/>
        </pc:sldMkLst>
        <pc:spChg chg="mod">
          <ac:chgData name="Leah Kaufman" userId="8f71a5e7-f724-4b61-b9a6-09c322ad105c" providerId="ADAL" clId="{E22231D2-97DA-45B8-961F-5F52FE7B230F}" dt="2026-08-12T17:17:22.099" v="485" actId="1076"/>
          <ac:spMkLst>
            <pc:docMk/>
            <pc:sldMk cId="1027461293" sldId="2147475482"/>
            <ac:spMk id="4" creationId="{7B9D6F97-8757-9F0F-EA6F-9DD864ACF5A1}"/>
          </ac:spMkLst>
        </pc:spChg>
        <pc:spChg chg="del">
          <ac:chgData name="Leah Kaufman" userId="8f71a5e7-f724-4b61-b9a6-09c322ad105c" providerId="ADAL" clId="{E22231D2-97DA-45B8-961F-5F52FE7B230F}" dt="2026-08-12T17:17:17.819" v="484" actId="478"/>
          <ac:spMkLst>
            <pc:docMk/>
            <pc:sldMk cId="1027461293" sldId="2147475482"/>
            <ac:spMk id="7" creationId="{B7B22EBF-92F5-5F67-5B3D-FEDA49E653C8}"/>
          </ac:spMkLst>
        </pc:spChg>
      </pc:sldChg>
      <pc:sldChg chg="delSp modSp mod">
        <pc:chgData name="Leah Kaufman" userId="8f71a5e7-f724-4b61-b9a6-09c322ad105c" providerId="ADAL" clId="{E22231D2-97DA-45B8-961F-5F52FE7B230F}" dt="2026-08-12T17:17:55.876" v="491" actId="1076"/>
        <pc:sldMkLst>
          <pc:docMk/>
          <pc:sldMk cId="2738471625" sldId="2147475483"/>
        </pc:sldMkLst>
        <pc:spChg chg="mod">
          <ac:chgData name="Leah Kaufman" userId="8f71a5e7-f724-4b61-b9a6-09c322ad105c" providerId="ADAL" clId="{E22231D2-97DA-45B8-961F-5F52FE7B230F}" dt="2026-08-12T17:17:55.876" v="491" actId="1076"/>
          <ac:spMkLst>
            <pc:docMk/>
            <pc:sldMk cId="2738471625" sldId="2147475483"/>
            <ac:spMk id="3" creationId="{91680857-5C11-47B9-3960-3251BA60887C}"/>
          </ac:spMkLst>
        </pc:spChg>
        <pc:spChg chg="del">
          <ac:chgData name="Leah Kaufman" userId="8f71a5e7-f724-4b61-b9a6-09c322ad105c" providerId="ADAL" clId="{E22231D2-97DA-45B8-961F-5F52FE7B230F}" dt="2026-08-12T17:17:51.530" v="490" actId="478"/>
          <ac:spMkLst>
            <pc:docMk/>
            <pc:sldMk cId="2738471625" sldId="2147475483"/>
            <ac:spMk id="4" creationId="{2DE20C7B-3093-F849-C9BD-00304F51956C}"/>
          </ac:spMkLst>
        </pc:spChg>
      </pc:sldChg>
      <pc:sldChg chg="del">
        <pc:chgData name="Leah Kaufman" userId="8f71a5e7-f724-4b61-b9a6-09c322ad105c" providerId="ADAL" clId="{E22231D2-97DA-45B8-961F-5F52FE7B230F}" dt="2026-08-12T16:25:18.952" v="65" actId="47"/>
        <pc:sldMkLst>
          <pc:docMk/>
          <pc:sldMk cId="2628657553" sldId="2147475487"/>
        </pc:sldMkLst>
      </pc:sldChg>
      <pc:sldChg chg="delSp modSp mod modNotesTx">
        <pc:chgData name="Leah Kaufman" userId="8f71a5e7-f724-4b61-b9a6-09c322ad105c" providerId="ADAL" clId="{E22231D2-97DA-45B8-961F-5F52FE7B230F}" dt="2026-08-12T17:19:06.563" v="502" actId="1076"/>
        <pc:sldMkLst>
          <pc:docMk/>
          <pc:sldMk cId="2223223520" sldId="2147475488"/>
        </pc:sldMkLst>
        <pc:spChg chg="del mod">
          <ac:chgData name="Leah Kaufman" userId="8f71a5e7-f724-4b61-b9a6-09c322ad105c" providerId="ADAL" clId="{E22231D2-97DA-45B8-961F-5F52FE7B230F}" dt="2026-08-12T17:16:23.515" v="459" actId="478"/>
          <ac:spMkLst>
            <pc:docMk/>
            <pc:sldMk cId="2223223520" sldId="2147475488"/>
            <ac:spMk id="26" creationId="{C9F5D7A9-61EB-43C0-64DD-18EFB1E4299F}"/>
          </ac:spMkLst>
        </pc:spChg>
        <pc:picChg chg="mod">
          <ac:chgData name="Leah Kaufman" userId="8f71a5e7-f724-4b61-b9a6-09c322ad105c" providerId="ADAL" clId="{E22231D2-97DA-45B8-961F-5F52FE7B230F}" dt="2026-08-12T17:19:06.563" v="502" actId="1076"/>
          <ac:picMkLst>
            <pc:docMk/>
            <pc:sldMk cId="2223223520" sldId="2147475488"/>
            <ac:picMk id="7" creationId="{6AFCB97B-AF4C-2823-F317-15579CFF29E2}"/>
          </ac:picMkLst>
        </pc:picChg>
      </pc:sldChg>
      <pc:sldChg chg="modSp mod">
        <pc:chgData name="Leah Kaufman" userId="8f71a5e7-f724-4b61-b9a6-09c322ad105c" providerId="ADAL" clId="{E22231D2-97DA-45B8-961F-5F52FE7B230F}" dt="2026-08-13T18:08:58.171" v="591" actId="20577"/>
        <pc:sldMkLst>
          <pc:docMk/>
          <pc:sldMk cId="3024293256" sldId="2147475489"/>
        </pc:sldMkLst>
        <pc:spChg chg="mod">
          <ac:chgData name="Leah Kaufman" userId="8f71a5e7-f724-4b61-b9a6-09c322ad105c" providerId="ADAL" clId="{E22231D2-97DA-45B8-961F-5F52FE7B230F}" dt="2026-08-13T18:08:58.171" v="591" actId="20577"/>
          <ac:spMkLst>
            <pc:docMk/>
            <pc:sldMk cId="3024293256" sldId="2147475489"/>
            <ac:spMk id="3" creationId="{5450FEF1-D227-FA8C-8B5F-270BD7D61378}"/>
          </ac:spMkLst>
        </pc:spChg>
      </pc:sldChg>
      <pc:sldChg chg="modSp mod modNotesTx">
        <pc:chgData name="Leah Kaufman" userId="8f71a5e7-f724-4b61-b9a6-09c322ad105c" providerId="ADAL" clId="{E22231D2-97DA-45B8-961F-5F52FE7B230F}" dt="2026-08-13T16:03:14.857" v="589" actId="20577"/>
        <pc:sldMkLst>
          <pc:docMk/>
          <pc:sldMk cId="2864057380" sldId="2147475490"/>
        </pc:sldMkLst>
        <pc:spChg chg="mod">
          <ac:chgData name="Leah Kaufman" userId="8f71a5e7-f724-4b61-b9a6-09c322ad105c" providerId="ADAL" clId="{E22231D2-97DA-45B8-961F-5F52FE7B230F}" dt="2026-08-13T16:02:58.842" v="587" actId="20577"/>
          <ac:spMkLst>
            <pc:docMk/>
            <pc:sldMk cId="2864057380" sldId="2147475490"/>
            <ac:spMk id="3" creationId="{3C636825-DF1F-5E49-E662-A8DE55A37221}"/>
          </ac:spMkLst>
        </pc:spChg>
      </pc:sldChg>
      <pc:sldChg chg="addSp delSp modSp add mod ord">
        <pc:chgData name="Leah Kaufman" userId="8f71a5e7-f724-4b61-b9a6-09c322ad105c" providerId="ADAL" clId="{E22231D2-97DA-45B8-961F-5F52FE7B230F}" dt="2026-08-12T17:16:01.068" v="440" actId="1038"/>
        <pc:sldMkLst>
          <pc:docMk/>
          <pc:sldMk cId="888159183" sldId="2147475491"/>
        </pc:sldMkLst>
        <pc:spChg chg="mod">
          <ac:chgData name="Leah Kaufman" userId="8f71a5e7-f724-4b61-b9a6-09c322ad105c" providerId="ADAL" clId="{E22231D2-97DA-45B8-961F-5F52FE7B230F}" dt="2026-08-12T16:59:23.425" v="330" actId="6549"/>
          <ac:spMkLst>
            <pc:docMk/>
            <pc:sldMk cId="888159183" sldId="2147475491"/>
            <ac:spMk id="4" creationId="{487BDF86-8B80-B027-85EA-A6B82B3062B8}"/>
          </ac:spMkLst>
        </pc:spChg>
        <pc:spChg chg="del">
          <ac:chgData name="Leah Kaufman" userId="8f71a5e7-f724-4b61-b9a6-09c322ad105c" providerId="ADAL" clId="{E22231D2-97DA-45B8-961F-5F52FE7B230F}" dt="2026-08-12T16:59:20.608" v="327" actId="478"/>
          <ac:spMkLst>
            <pc:docMk/>
            <pc:sldMk cId="888159183" sldId="2147475491"/>
            <ac:spMk id="14" creationId="{E56E4918-3B48-EACC-F423-AD3FF4F707E3}"/>
          </ac:spMkLst>
        </pc:spChg>
        <pc:spChg chg="add">
          <ac:chgData name="Leah Kaufman" userId="8f71a5e7-f724-4b61-b9a6-09c322ad105c" providerId="ADAL" clId="{E22231D2-97DA-45B8-961F-5F52FE7B230F}" dt="2026-08-12T16:59:41.248" v="332" actId="22"/>
          <ac:spMkLst>
            <pc:docMk/>
            <pc:sldMk cId="888159183" sldId="2147475491"/>
            <ac:spMk id="15" creationId="{3CAD77FF-AAAF-2B43-BB92-E235BD3BDD89}"/>
          </ac:spMkLst>
        </pc:spChg>
        <pc:spChg chg="add">
          <ac:chgData name="Leah Kaufman" userId="8f71a5e7-f724-4b61-b9a6-09c322ad105c" providerId="ADAL" clId="{E22231D2-97DA-45B8-961F-5F52FE7B230F}" dt="2026-08-12T16:59:41.248" v="332" actId="22"/>
          <ac:spMkLst>
            <pc:docMk/>
            <pc:sldMk cId="888159183" sldId="2147475491"/>
            <ac:spMk id="17" creationId="{DC43BA3D-62D1-A71E-EC90-11925DE84662}"/>
          </ac:spMkLst>
        </pc:spChg>
        <pc:spChg chg="add">
          <ac:chgData name="Leah Kaufman" userId="8f71a5e7-f724-4b61-b9a6-09c322ad105c" providerId="ADAL" clId="{E22231D2-97DA-45B8-961F-5F52FE7B230F}" dt="2026-08-12T16:59:41.248" v="332" actId="22"/>
          <ac:spMkLst>
            <pc:docMk/>
            <pc:sldMk cId="888159183" sldId="2147475491"/>
            <ac:spMk id="21" creationId="{D0EAA392-DF60-B122-5EFB-7A9D140310B3}"/>
          </ac:spMkLst>
        </pc:spChg>
        <pc:spChg chg="mod">
          <ac:chgData name="Leah Kaufman" userId="8f71a5e7-f724-4b61-b9a6-09c322ad105c" providerId="ADAL" clId="{E22231D2-97DA-45B8-961F-5F52FE7B230F}" dt="2026-08-12T16:59:59.669" v="336"/>
          <ac:spMkLst>
            <pc:docMk/>
            <pc:sldMk cId="888159183" sldId="2147475491"/>
            <ac:spMk id="24" creationId="{5BB96104-1D45-1247-0C20-082902420015}"/>
          </ac:spMkLst>
        </pc:spChg>
        <pc:spChg chg="del">
          <ac:chgData name="Leah Kaufman" userId="8f71a5e7-f724-4b61-b9a6-09c322ad105c" providerId="ADAL" clId="{E22231D2-97DA-45B8-961F-5F52FE7B230F}" dt="2026-08-12T17:15:33.772" v="417" actId="478"/>
          <ac:spMkLst>
            <pc:docMk/>
            <pc:sldMk cId="888159183" sldId="2147475491"/>
            <ac:spMk id="26" creationId="{43C15E43-F7C3-2228-090D-9A6A17B16791}"/>
          </ac:spMkLst>
        </pc:spChg>
        <pc:spChg chg="mod">
          <ac:chgData name="Leah Kaufman" userId="8f71a5e7-f724-4b61-b9a6-09c322ad105c" providerId="ADAL" clId="{E22231D2-97DA-45B8-961F-5F52FE7B230F}" dt="2026-08-12T17:16:01.068" v="440" actId="1038"/>
          <ac:spMkLst>
            <pc:docMk/>
            <pc:sldMk cId="888159183" sldId="2147475491"/>
            <ac:spMk id="27" creationId="{7C013A35-F0D4-4F9D-6CC8-C75B83380189}"/>
          </ac:spMkLst>
        </pc:spChg>
        <pc:grpChg chg="del">
          <ac:chgData name="Leah Kaufman" userId="8f71a5e7-f724-4b61-b9a6-09c322ad105c" providerId="ADAL" clId="{E22231D2-97DA-45B8-961F-5F52FE7B230F}" dt="2026-08-12T16:59:24.336" v="331" actId="478"/>
          <ac:grpSpMkLst>
            <pc:docMk/>
            <pc:sldMk cId="888159183" sldId="2147475491"/>
            <ac:grpSpMk id="3" creationId="{49DBC9DA-CBE6-E21B-8FE9-BC2290FBE009}"/>
          </ac:grpSpMkLst>
        </pc:grpChg>
        <pc:grpChg chg="del">
          <ac:chgData name="Leah Kaufman" userId="8f71a5e7-f724-4b61-b9a6-09c322ad105c" providerId="ADAL" clId="{E22231D2-97DA-45B8-961F-5F52FE7B230F}" dt="2026-08-12T16:59:22.719" v="329" actId="478"/>
          <ac:grpSpMkLst>
            <pc:docMk/>
            <pc:sldMk cId="888159183" sldId="2147475491"/>
            <ac:grpSpMk id="7" creationId="{B5270987-199B-B5FF-E88B-02402E1A688B}"/>
          </ac:grpSpMkLst>
        </pc:grpChg>
        <pc:grpChg chg="del">
          <ac:chgData name="Leah Kaufman" userId="8f71a5e7-f724-4b61-b9a6-09c322ad105c" providerId="ADAL" clId="{E22231D2-97DA-45B8-961F-5F52FE7B230F}" dt="2026-08-12T16:59:21.759" v="328" actId="478"/>
          <ac:grpSpMkLst>
            <pc:docMk/>
            <pc:sldMk cId="888159183" sldId="2147475491"/>
            <ac:grpSpMk id="11" creationId="{F062FC41-9BF6-1D46-0F42-DD47038829D4}"/>
          </ac:grpSpMkLst>
        </pc:grpChg>
        <pc:picChg chg="add">
          <ac:chgData name="Leah Kaufman" userId="8f71a5e7-f724-4b61-b9a6-09c322ad105c" providerId="ADAL" clId="{E22231D2-97DA-45B8-961F-5F52FE7B230F}" dt="2026-08-12T16:59:41.248" v="332" actId="22"/>
          <ac:picMkLst>
            <pc:docMk/>
            <pc:sldMk cId="888159183" sldId="2147475491"/>
            <ac:picMk id="19" creationId="{967769A4-1C1B-F465-7397-19DAA446BB5C}"/>
          </ac:picMkLst>
        </pc:picChg>
        <pc:picChg chg="add">
          <ac:chgData name="Leah Kaufman" userId="8f71a5e7-f724-4b61-b9a6-09c322ad105c" providerId="ADAL" clId="{E22231D2-97DA-45B8-961F-5F52FE7B230F}" dt="2026-08-12T16:59:41.248" v="332" actId="22"/>
          <ac:picMkLst>
            <pc:docMk/>
            <pc:sldMk cId="888159183" sldId="2147475491"/>
            <ac:picMk id="25" creationId="{C0CE98D0-9504-1FBD-1A19-A54F0849375D}"/>
          </ac:picMkLst>
        </pc:picChg>
      </pc:sldChg>
      <pc:sldMasterChg chg="modSp mod">
        <pc:chgData name="Leah Kaufman" userId="8f71a5e7-f724-4b61-b9a6-09c322ad105c" providerId="ADAL" clId="{E22231D2-97DA-45B8-961F-5F52FE7B230F}" dt="2026-08-12T17:11:32.409" v="380" actId="1076"/>
        <pc:sldMasterMkLst>
          <pc:docMk/>
          <pc:sldMasterMk cId="1096777218" sldId="2147483671"/>
        </pc:sldMasterMkLst>
        <pc:picChg chg="mod">
          <ac:chgData name="Leah Kaufman" userId="8f71a5e7-f724-4b61-b9a6-09c322ad105c" providerId="ADAL" clId="{E22231D2-97DA-45B8-961F-5F52FE7B230F}" dt="2026-08-12T17:11:32.409" v="380" actId="1076"/>
          <ac:picMkLst>
            <pc:docMk/>
            <pc:sldMasterMk cId="1096777218" sldId="2147483671"/>
            <ac:picMk id="7" creationId="{3402930B-F34A-4FB4-B0F3-DCEC40EC680E}"/>
          </ac:picMkLst>
        </pc:picChg>
      </pc:sldMasterChg>
    </pc:docChg>
  </pc:docChgLst>
  <pc:docChgLst>
    <pc:chgData name="Mary Kate Porter" userId="S::mkporter@leapfrog-group.org::8e9306c4-49cc-4bee-8568-c03a0b5db801" providerId="AD" clId="Web-{765E1C81-3838-DFD7-40F5-FBED0AA68B75}"/>
    <pc:docChg chg="modSld">
      <pc:chgData name="Mary Kate Porter" userId="S::mkporter@leapfrog-group.org::8e9306c4-49cc-4bee-8568-c03a0b5db801" providerId="AD" clId="Web-{765E1C81-3838-DFD7-40F5-FBED0AA68B75}" dt="2026-08-12T18:25:47.019" v="60" actId="1076"/>
      <pc:docMkLst>
        <pc:docMk/>
      </pc:docMkLst>
      <pc:sldChg chg="addSp delSp modSp">
        <pc:chgData name="Mary Kate Porter" userId="S::mkporter@leapfrog-group.org::8e9306c4-49cc-4bee-8568-c03a0b5db801" providerId="AD" clId="Web-{765E1C81-3838-DFD7-40F5-FBED0AA68B75}" dt="2026-08-12T18:18:58.003" v="50" actId="1076"/>
        <pc:sldMkLst>
          <pc:docMk/>
          <pc:sldMk cId="3006896417" sldId="15245"/>
        </pc:sldMkLst>
        <pc:spChg chg="mod">
          <ac:chgData name="Mary Kate Porter" userId="S::mkporter@leapfrog-group.org::8e9306c4-49cc-4bee-8568-c03a0b5db801" providerId="AD" clId="Web-{765E1C81-3838-DFD7-40F5-FBED0AA68B75}" dt="2026-08-12T18:18:06.564" v="41" actId="1076"/>
          <ac:spMkLst>
            <pc:docMk/>
            <pc:sldMk cId="3006896417" sldId="15245"/>
            <ac:spMk id="4" creationId="{4A965649-C036-CE45-6791-B4F0B629CC6A}"/>
          </ac:spMkLst>
        </pc:spChg>
        <pc:picChg chg="add del mod">
          <ac:chgData name="Mary Kate Porter" userId="S::mkporter@leapfrog-group.org::8e9306c4-49cc-4bee-8568-c03a0b5db801" providerId="AD" clId="Web-{765E1C81-3838-DFD7-40F5-FBED0AA68B75}" dt="2026-08-12T18:18:36.424" v="45"/>
          <ac:picMkLst>
            <pc:docMk/>
            <pc:sldMk cId="3006896417" sldId="15245"/>
            <ac:picMk id="2" creationId="{55649332-1DAE-422D-8020-84DC72D97463}"/>
          </ac:picMkLst>
        </pc:picChg>
        <pc:picChg chg="add mod">
          <ac:chgData name="Mary Kate Porter" userId="S::mkporter@leapfrog-group.org::8e9306c4-49cc-4bee-8568-c03a0b5db801" providerId="AD" clId="Web-{765E1C81-3838-DFD7-40F5-FBED0AA68B75}" dt="2026-08-12T18:15:06.306" v="12"/>
          <ac:picMkLst>
            <pc:docMk/>
            <pc:sldMk cId="3006896417" sldId="15245"/>
            <ac:picMk id="3" creationId="{96119786-A5FA-D167-F368-6DA8BBF1BADA}"/>
          </ac:picMkLst>
        </pc:picChg>
        <pc:picChg chg="mod">
          <ac:chgData name="Mary Kate Porter" userId="S::mkporter@leapfrog-group.org::8e9306c4-49cc-4bee-8568-c03a0b5db801" providerId="AD" clId="Web-{765E1C81-3838-DFD7-40F5-FBED0AA68B75}" dt="2026-08-12T18:18:54.737" v="49" actId="1076"/>
          <ac:picMkLst>
            <pc:docMk/>
            <pc:sldMk cId="3006896417" sldId="15245"/>
            <ac:picMk id="6" creationId="{96119786-A5FA-D167-F368-6DA8BBF1BADA}"/>
          </ac:picMkLst>
        </pc:picChg>
        <pc:picChg chg="add mod">
          <ac:chgData name="Mary Kate Porter" userId="S::mkporter@leapfrog-group.org::8e9306c4-49cc-4bee-8568-c03a0b5db801" providerId="AD" clId="Web-{765E1C81-3838-DFD7-40F5-FBED0AA68B75}" dt="2026-08-12T18:18:58.003" v="50" actId="1076"/>
          <ac:picMkLst>
            <pc:docMk/>
            <pc:sldMk cId="3006896417" sldId="15245"/>
            <ac:picMk id="7" creationId="{F9F9DDFC-AEDB-8740-DE44-0BE6505CB35E}"/>
          </ac:picMkLst>
        </pc:picChg>
      </pc:sldChg>
      <pc:sldChg chg="addSp delSp modSp">
        <pc:chgData name="Mary Kate Porter" userId="S::mkporter@leapfrog-group.org::8e9306c4-49cc-4bee-8568-c03a0b5db801" providerId="AD" clId="Web-{765E1C81-3838-DFD7-40F5-FBED0AA68B75}" dt="2026-08-12T18:25:47.019" v="60" actId="1076"/>
        <pc:sldMkLst>
          <pc:docMk/>
          <pc:sldMk cId="2223223520" sldId="2147475488"/>
        </pc:sldMkLst>
        <pc:spChg chg="del mod">
          <ac:chgData name="Mary Kate Porter" userId="S::mkporter@leapfrog-group.org::8e9306c4-49cc-4bee-8568-c03a0b5db801" providerId="AD" clId="Web-{765E1C81-3838-DFD7-40F5-FBED0AA68B75}" dt="2026-08-12T16:25:47.618" v="8"/>
          <ac:spMkLst>
            <pc:docMk/>
            <pc:sldMk cId="2223223520" sldId="2147475488"/>
            <ac:spMk id="3" creationId="{FB86CA24-0440-08E6-1BFC-5EF3C830CE59}"/>
          </ac:spMkLst>
        </pc:spChg>
        <pc:spChg chg="add del mod">
          <ac:chgData name="Mary Kate Porter" userId="S::mkporter@leapfrog-group.org::8e9306c4-49cc-4bee-8568-c03a0b5db801" providerId="AD" clId="Web-{765E1C81-3838-DFD7-40F5-FBED0AA68B75}" dt="2026-08-12T16:25:51.759" v="9"/>
          <ac:spMkLst>
            <pc:docMk/>
            <pc:sldMk cId="2223223520" sldId="2147475488"/>
            <ac:spMk id="6" creationId="{209DCA68-E2CA-FF85-A77A-2C7619E265BD}"/>
          </ac:spMkLst>
        </pc:spChg>
        <pc:picChg chg="add mod">
          <ac:chgData name="Mary Kate Porter" userId="S::mkporter@leapfrog-group.org::8e9306c4-49cc-4bee-8568-c03a0b5db801" providerId="AD" clId="Web-{765E1C81-3838-DFD7-40F5-FBED0AA68B75}" dt="2026-08-12T16:25:58.713" v="11" actId="1076"/>
          <ac:picMkLst>
            <pc:docMk/>
            <pc:sldMk cId="2223223520" sldId="2147475488"/>
            <ac:picMk id="2" creationId="{AC9E9587-3B27-EF3A-4223-5CDF612B691C}"/>
          </ac:picMkLst>
        </pc:picChg>
        <pc:picChg chg="add mod">
          <ac:chgData name="Mary Kate Porter" userId="S::mkporter@leapfrog-group.org::8e9306c4-49cc-4bee-8568-c03a0b5db801" providerId="AD" clId="Web-{765E1C81-3838-DFD7-40F5-FBED0AA68B75}" dt="2026-08-12T18:17:06.764" v="34" actId="14100"/>
          <ac:picMkLst>
            <pc:docMk/>
            <pc:sldMk cId="2223223520" sldId="2147475488"/>
            <ac:picMk id="3" creationId="{9130B44C-D13A-D14A-CCBA-76323F8C8290}"/>
          </ac:picMkLst>
        </pc:picChg>
        <pc:picChg chg="add mod">
          <ac:chgData name="Mary Kate Porter" userId="S::mkporter@leapfrog-group.org::8e9306c4-49cc-4bee-8568-c03a0b5db801" providerId="AD" clId="Web-{765E1C81-3838-DFD7-40F5-FBED0AA68B75}" dt="2026-08-12T18:21:25.509" v="55" actId="1076"/>
          <ac:picMkLst>
            <pc:docMk/>
            <pc:sldMk cId="2223223520" sldId="2147475488"/>
            <ac:picMk id="6" creationId="{6801D628-10BD-C858-D1F0-D87F9B114C76}"/>
          </ac:picMkLst>
        </pc:picChg>
        <pc:picChg chg="mod">
          <ac:chgData name="Mary Kate Porter" userId="S::mkporter@leapfrog-group.org::8e9306c4-49cc-4bee-8568-c03a0b5db801" providerId="AD" clId="Web-{765E1C81-3838-DFD7-40F5-FBED0AA68B75}" dt="2026-08-12T18:21:17.540" v="51" actId="1076"/>
          <ac:picMkLst>
            <pc:docMk/>
            <pc:sldMk cId="2223223520" sldId="2147475488"/>
            <ac:picMk id="7" creationId="{6AFCB97B-AF4C-2823-F317-15579CFF29E2}"/>
          </ac:picMkLst>
        </pc:picChg>
        <pc:picChg chg="add mod">
          <ac:chgData name="Mary Kate Porter" userId="S::mkporter@leapfrog-group.org::8e9306c4-49cc-4bee-8568-c03a0b5db801" providerId="AD" clId="Web-{765E1C81-3838-DFD7-40F5-FBED0AA68B75}" dt="2026-08-12T18:25:47.019" v="60" actId="1076"/>
          <ac:picMkLst>
            <pc:docMk/>
            <pc:sldMk cId="2223223520" sldId="2147475488"/>
            <ac:picMk id="9" creationId="{F4F2EB74-DFC1-01B1-C779-020DE243D847}"/>
          </ac:picMkLst>
        </pc:picChg>
      </pc:sldChg>
    </pc:docChg>
  </pc:docChgLst>
  <pc:docChgLst>
    <pc:chgData name="Mary Kate Porter" userId="S::mkporter@leapfrog-group.org::8e9306c4-49cc-4bee-8568-c03a0b5db801" providerId="AD" clId="Web-{6B440767-5329-C8ED-04A7-E09BB90D868D}"/>
    <pc:docChg chg="modSld">
      <pc:chgData name="Mary Kate Porter" userId="S::mkporter@leapfrog-group.org::8e9306c4-49cc-4bee-8568-c03a0b5db801" providerId="AD" clId="Web-{6B440767-5329-C8ED-04A7-E09BB90D868D}" dt="2026-08-13T16:27:07.199" v="14" actId="1076"/>
      <pc:docMkLst>
        <pc:docMk/>
      </pc:docMkLst>
      <pc:sldChg chg="addSp delSp modSp">
        <pc:chgData name="Mary Kate Porter" userId="S::mkporter@leapfrog-group.org::8e9306c4-49cc-4bee-8568-c03a0b5db801" providerId="AD" clId="Web-{6B440767-5329-C8ED-04A7-E09BB90D868D}" dt="2026-08-13T16:26:47.745" v="8" actId="1076"/>
        <pc:sldMkLst>
          <pc:docMk/>
          <pc:sldMk cId="350960263" sldId="15223"/>
        </pc:sldMkLst>
        <pc:picChg chg="add mod">
          <ac:chgData name="Mary Kate Porter" userId="S::mkporter@leapfrog-group.org::8e9306c4-49cc-4bee-8568-c03a0b5db801" providerId="AD" clId="Web-{6B440767-5329-C8ED-04A7-E09BB90D868D}" dt="2026-08-13T16:26:47.745" v="8" actId="1076"/>
          <ac:picMkLst>
            <pc:docMk/>
            <pc:sldMk cId="350960263" sldId="15223"/>
            <ac:picMk id="7" creationId="{38C6789B-85F8-519E-BC26-0BBF7E04346A}"/>
          </ac:picMkLst>
        </pc:picChg>
        <pc:picChg chg="del">
          <ac:chgData name="Mary Kate Porter" userId="S::mkporter@leapfrog-group.org::8e9306c4-49cc-4bee-8568-c03a0b5db801" providerId="AD" clId="Web-{6B440767-5329-C8ED-04A7-E09BB90D868D}" dt="2026-08-13T16:26:44.292" v="7"/>
          <ac:picMkLst>
            <pc:docMk/>
            <pc:sldMk cId="350960263" sldId="15223"/>
            <ac:picMk id="16" creationId="{56839504-F2ED-20A4-B8EF-155EFC6A7EAE}"/>
          </ac:picMkLst>
        </pc:picChg>
      </pc:sldChg>
      <pc:sldChg chg="addSp delSp modSp">
        <pc:chgData name="Mary Kate Porter" userId="S::mkporter@leapfrog-group.org::8e9306c4-49cc-4bee-8568-c03a0b5db801" providerId="AD" clId="Web-{6B440767-5329-C8ED-04A7-E09BB90D868D}" dt="2026-08-13T16:27:07.199" v="14" actId="1076"/>
        <pc:sldMkLst>
          <pc:docMk/>
          <pc:sldMk cId="1165580443" sldId="15266"/>
        </pc:sldMkLst>
        <pc:picChg chg="add mod">
          <ac:chgData name="Mary Kate Porter" userId="S::mkporter@leapfrog-group.org::8e9306c4-49cc-4bee-8568-c03a0b5db801" providerId="AD" clId="Web-{6B440767-5329-C8ED-04A7-E09BB90D868D}" dt="2026-08-13T16:27:07.199" v="14" actId="1076"/>
          <ac:picMkLst>
            <pc:docMk/>
            <pc:sldMk cId="1165580443" sldId="15266"/>
            <ac:picMk id="3" creationId="{ED69A16A-AC7A-AEE6-4A2A-B12BD45F0F4F}"/>
          </ac:picMkLst>
        </pc:picChg>
        <pc:picChg chg="del">
          <ac:chgData name="Mary Kate Porter" userId="S::mkporter@leapfrog-group.org::8e9306c4-49cc-4bee-8568-c03a0b5db801" providerId="AD" clId="Web-{6B440767-5329-C8ED-04A7-E09BB90D868D}" dt="2026-08-13T16:27:04.777" v="13"/>
          <ac:picMkLst>
            <pc:docMk/>
            <pc:sldMk cId="1165580443" sldId="15266"/>
            <ac:picMk id="9" creationId="{F7545890-4A7A-803A-5264-05D32178B374}"/>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A51EB3-FBA7-4E43-8301-4A985AD5B28D}" type="doc">
      <dgm:prSet loTypeId="urn:microsoft.com/office/officeart/2005/8/layout/chevron1" loCatId="process" qsTypeId="urn:microsoft.com/office/officeart/2005/8/quickstyle/simple1#1" qsCatId="simple" csTypeId="urn:microsoft.com/office/officeart/2005/8/colors/accent1_2#1" csCatId="accent1" phldr="1"/>
      <dgm:spPr/>
      <dgm:t>
        <a:bodyPr/>
        <a:lstStyle/>
        <a:p>
          <a:endParaRPr lang="en-US"/>
        </a:p>
      </dgm:t>
    </dgm:pt>
    <dgm:pt modelId="{59E0C0A2-8331-4B36-8EA8-43CF322FE096}">
      <dgm:prSet phldrT="[Text]" custT="1"/>
      <dgm:spPr>
        <a:solidFill>
          <a:schemeClr val="tx2"/>
        </a:solidFill>
      </dgm:spPr>
      <dgm:t>
        <a:bodyPr/>
        <a:lstStyle/>
        <a:p>
          <a:r>
            <a:rPr lang="en-US" sz="5000"/>
            <a:t>Application &amp; Preparation</a:t>
          </a:r>
        </a:p>
      </dgm:t>
    </dgm:pt>
    <dgm:pt modelId="{42999808-85A2-4549-B67D-9FF85AF7A462}" type="parTrans" cxnId="{E072C99C-0F15-4EFA-8B57-FBCE2AE994B4}">
      <dgm:prSet/>
      <dgm:spPr/>
      <dgm:t>
        <a:bodyPr/>
        <a:lstStyle/>
        <a:p>
          <a:endParaRPr lang="en-US"/>
        </a:p>
      </dgm:t>
    </dgm:pt>
    <dgm:pt modelId="{ED3C66F8-0D24-42C4-B6A1-8654FC423425}" type="sibTrans" cxnId="{E072C99C-0F15-4EFA-8B57-FBCE2AE994B4}">
      <dgm:prSet/>
      <dgm:spPr/>
      <dgm:t>
        <a:bodyPr/>
        <a:lstStyle/>
        <a:p>
          <a:endParaRPr lang="en-US"/>
        </a:p>
      </dgm:t>
    </dgm:pt>
    <dgm:pt modelId="{234D6078-882E-4456-A45E-E7573C2C9EE8}">
      <dgm:prSet phldrT="[Text]" custT="1"/>
      <dgm:spPr>
        <a:solidFill>
          <a:schemeClr val="accent3"/>
        </a:solidFill>
        <a:ln>
          <a:solidFill>
            <a:schemeClr val="accent3"/>
          </a:solidFill>
        </a:ln>
      </dgm:spPr>
      <dgm:t>
        <a:bodyPr/>
        <a:lstStyle/>
        <a:p>
          <a:r>
            <a:rPr lang="en-US" sz="5000"/>
            <a:t>Site Visit </a:t>
          </a:r>
        </a:p>
      </dgm:t>
    </dgm:pt>
    <dgm:pt modelId="{50379A60-955E-41AC-A3D7-2F80246012A4}" type="parTrans" cxnId="{B32C6C69-D99A-4EEC-BEFA-E9B626F58CCD}">
      <dgm:prSet/>
      <dgm:spPr/>
      <dgm:t>
        <a:bodyPr/>
        <a:lstStyle/>
        <a:p>
          <a:endParaRPr lang="en-US"/>
        </a:p>
      </dgm:t>
    </dgm:pt>
    <dgm:pt modelId="{58A0CB5B-1F87-492F-A8F6-EBCFED9B7F35}" type="sibTrans" cxnId="{B32C6C69-D99A-4EEC-BEFA-E9B626F58CCD}">
      <dgm:prSet/>
      <dgm:spPr/>
      <dgm:t>
        <a:bodyPr/>
        <a:lstStyle/>
        <a:p>
          <a:endParaRPr lang="en-US"/>
        </a:p>
      </dgm:t>
    </dgm:pt>
    <dgm:pt modelId="{A456307B-6321-4CD0-9DE2-8FA9E5DA9B1F}">
      <dgm:prSet custT="1"/>
      <dgm:spPr>
        <a:solidFill>
          <a:schemeClr val="bg1">
            <a:lumMod val="65000"/>
          </a:schemeClr>
        </a:solidFill>
        <a:ln>
          <a:solidFill>
            <a:schemeClr val="bg1">
              <a:lumMod val="75000"/>
            </a:schemeClr>
          </a:solidFill>
        </a:ln>
      </dgm:spPr>
      <dgm:t>
        <a:bodyPr/>
        <a:lstStyle/>
        <a:p>
          <a:r>
            <a:rPr lang="en-US" sz="5000"/>
            <a:t>Recognition</a:t>
          </a:r>
        </a:p>
      </dgm:t>
    </dgm:pt>
    <dgm:pt modelId="{134E6525-36E2-4D11-8510-B87C1C3DA25E}" type="parTrans" cxnId="{E6D54293-59DF-456D-B690-EB9FE1D26217}">
      <dgm:prSet/>
      <dgm:spPr/>
      <dgm:t>
        <a:bodyPr/>
        <a:lstStyle/>
        <a:p>
          <a:endParaRPr lang="en-US"/>
        </a:p>
      </dgm:t>
    </dgm:pt>
    <dgm:pt modelId="{2A0757FA-DACC-476F-9847-FFAAB54D8EB2}" type="sibTrans" cxnId="{E6D54293-59DF-456D-B690-EB9FE1D26217}">
      <dgm:prSet/>
      <dgm:spPr/>
      <dgm:t>
        <a:bodyPr/>
        <a:lstStyle/>
        <a:p>
          <a:endParaRPr lang="en-US"/>
        </a:p>
      </dgm:t>
    </dgm:pt>
    <dgm:pt modelId="{6F8AA3A5-5FBF-41BD-B5DD-2C4F17998A41}" type="pres">
      <dgm:prSet presAssocID="{13A51EB3-FBA7-4E43-8301-4A985AD5B28D}" presName="Name0" presStyleCnt="0">
        <dgm:presLayoutVars>
          <dgm:dir/>
          <dgm:animLvl val="lvl"/>
          <dgm:resizeHandles val="exact"/>
        </dgm:presLayoutVars>
      </dgm:prSet>
      <dgm:spPr/>
    </dgm:pt>
    <dgm:pt modelId="{4E97049D-70D3-4226-AD70-5BD50B2AC85D}" type="pres">
      <dgm:prSet presAssocID="{59E0C0A2-8331-4B36-8EA8-43CF322FE096}" presName="parTxOnly" presStyleLbl="node1" presStyleIdx="0" presStyleCnt="3">
        <dgm:presLayoutVars>
          <dgm:chMax val="0"/>
          <dgm:chPref val="0"/>
          <dgm:bulletEnabled val="1"/>
        </dgm:presLayoutVars>
      </dgm:prSet>
      <dgm:spPr/>
    </dgm:pt>
    <dgm:pt modelId="{26629787-E747-4AA1-9C06-FB44CFE8646A}" type="pres">
      <dgm:prSet presAssocID="{ED3C66F8-0D24-42C4-B6A1-8654FC423425}" presName="parTxOnlySpace" presStyleCnt="0"/>
      <dgm:spPr/>
    </dgm:pt>
    <dgm:pt modelId="{66CB3995-0BA0-4126-9E78-9387A4946833}" type="pres">
      <dgm:prSet presAssocID="{234D6078-882E-4456-A45E-E7573C2C9EE8}" presName="parTxOnly" presStyleLbl="node1" presStyleIdx="1" presStyleCnt="3">
        <dgm:presLayoutVars>
          <dgm:chMax val="0"/>
          <dgm:chPref val="0"/>
          <dgm:bulletEnabled val="1"/>
        </dgm:presLayoutVars>
      </dgm:prSet>
      <dgm:spPr/>
    </dgm:pt>
    <dgm:pt modelId="{E487D95B-A97F-428F-94A5-5AE61899DB66}" type="pres">
      <dgm:prSet presAssocID="{58A0CB5B-1F87-492F-A8F6-EBCFED9B7F35}" presName="parTxOnlySpace" presStyleCnt="0"/>
      <dgm:spPr/>
    </dgm:pt>
    <dgm:pt modelId="{9E00E2C1-A38E-4F1B-869A-C0FE467C09F4}" type="pres">
      <dgm:prSet presAssocID="{A456307B-6321-4CD0-9DE2-8FA9E5DA9B1F}" presName="parTxOnly" presStyleLbl="node1" presStyleIdx="2" presStyleCnt="3">
        <dgm:presLayoutVars>
          <dgm:chMax val="0"/>
          <dgm:chPref val="0"/>
          <dgm:bulletEnabled val="1"/>
        </dgm:presLayoutVars>
      </dgm:prSet>
      <dgm:spPr/>
    </dgm:pt>
  </dgm:ptLst>
  <dgm:cxnLst>
    <dgm:cxn modelId="{B32C6C69-D99A-4EEC-BEFA-E9B626F58CCD}" srcId="{13A51EB3-FBA7-4E43-8301-4A985AD5B28D}" destId="{234D6078-882E-4456-A45E-E7573C2C9EE8}" srcOrd="1" destOrd="0" parTransId="{50379A60-955E-41AC-A3D7-2F80246012A4}" sibTransId="{58A0CB5B-1F87-492F-A8F6-EBCFED9B7F35}"/>
    <dgm:cxn modelId="{2E50677E-6546-42A7-BAB0-BE2F06A0AA51}" type="presOf" srcId="{A456307B-6321-4CD0-9DE2-8FA9E5DA9B1F}" destId="{9E00E2C1-A38E-4F1B-869A-C0FE467C09F4}" srcOrd="0" destOrd="0" presId="urn:microsoft.com/office/officeart/2005/8/layout/chevron1"/>
    <dgm:cxn modelId="{E6D54293-59DF-456D-B690-EB9FE1D26217}" srcId="{13A51EB3-FBA7-4E43-8301-4A985AD5B28D}" destId="{A456307B-6321-4CD0-9DE2-8FA9E5DA9B1F}" srcOrd="2" destOrd="0" parTransId="{134E6525-36E2-4D11-8510-B87C1C3DA25E}" sibTransId="{2A0757FA-DACC-476F-9847-FFAAB54D8EB2}"/>
    <dgm:cxn modelId="{E072C99C-0F15-4EFA-8B57-FBCE2AE994B4}" srcId="{13A51EB3-FBA7-4E43-8301-4A985AD5B28D}" destId="{59E0C0A2-8331-4B36-8EA8-43CF322FE096}" srcOrd="0" destOrd="0" parTransId="{42999808-85A2-4549-B67D-9FF85AF7A462}" sibTransId="{ED3C66F8-0D24-42C4-B6A1-8654FC423425}"/>
    <dgm:cxn modelId="{695258BE-93D4-434E-8E0F-582CDDABF1B5}" type="presOf" srcId="{234D6078-882E-4456-A45E-E7573C2C9EE8}" destId="{66CB3995-0BA0-4126-9E78-9387A4946833}" srcOrd="0" destOrd="0" presId="urn:microsoft.com/office/officeart/2005/8/layout/chevron1"/>
    <dgm:cxn modelId="{08C5E7BF-2164-45DA-81C6-8AE7EFEE708F}" type="presOf" srcId="{13A51EB3-FBA7-4E43-8301-4A985AD5B28D}" destId="{6F8AA3A5-5FBF-41BD-B5DD-2C4F17998A41}" srcOrd="0" destOrd="0" presId="urn:microsoft.com/office/officeart/2005/8/layout/chevron1"/>
    <dgm:cxn modelId="{78CE18FD-0D78-4FA1-97FD-2857E66C7228}" type="presOf" srcId="{59E0C0A2-8331-4B36-8EA8-43CF322FE096}" destId="{4E97049D-70D3-4226-AD70-5BD50B2AC85D}" srcOrd="0" destOrd="0" presId="urn:microsoft.com/office/officeart/2005/8/layout/chevron1"/>
    <dgm:cxn modelId="{1E640D4A-3160-4A08-9A08-8BF54CD00516}" type="presParOf" srcId="{6F8AA3A5-5FBF-41BD-B5DD-2C4F17998A41}" destId="{4E97049D-70D3-4226-AD70-5BD50B2AC85D}" srcOrd="0" destOrd="0" presId="urn:microsoft.com/office/officeart/2005/8/layout/chevron1"/>
    <dgm:cxn modelId="{98DF2110-E45D-4AD7-B997-388CBED490C4}" type="presParOf" srcId="{6F8AA3A5-5FBF-41BD-B5DD-2C4F17998A41}" destId="{26629787-E747-4AA1-9C06-FB44CFE8646A}" srcOrd="1" destOrd="0" presId="urn:microsoft.com/office/officeart/2005/8/layout/chevron1"/>
    <dgm:cxn modelId="{9FF6F1B5-0FF9-4F8E-8F96-4D02938E6CD1}" type="presParOf" srcId="{6F8AA3A5-5FBF-41BD-B5DD-2C4F17998A41}" destId="{66CB3995-0BA0-4126-9E78-9387A4946833}" srcOrd="2" destOrd="0" presId="urn:microsoft.com/office/officeart/2005/8/layout/chevron1"/>
    <dgm:cxn modelId="{7E3C42C8-63DC-4990-88E0-913BC6F245E1}" type="presParOf" srcId="{6F8AA3A5-5FBF-41BD-B5DD-2C4F17998A41}" destId="{E487D95B-A97F-428F-94A5-5AE61899DB66}" srcOrd="3" destOrd="0" presId="urn:microsoft.com/office/officeart/2005/8/layout/chevron1"/>
    <dgm:cxn modelId="{28E847FB-712D-4E4F-9487-37A4B5E0F545}" type="presParOf" srcId="{6F8AA3A5-5FBF-41BD-B5DD-2C4F17998A41}" destId="{9E00E2C1-A38E-4F1B-869A-C0FE467C09F4}"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97049D-70D3-4226-AD70-5BD50B2AC85D}">
      <dsp:nvSpPr>
        <dsp:cNvPr id="0" name=""/>
        <dsp:cNvSpPr/>
      </dsp:nvSpPr>
      <dsp:spPr>
        <a:xfrm>
          <a:off x="5152" y="716988"/>
          <a:ext cx="6277536" cy="2511014"/>
        </a:xfrm>
        <a:prstGeom prst="chevron">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0025" tIns="66675" rIns="66675" bIns="66675" numCol="1" spcCol="1270" anchor="ctr" anchorCtr="0">
          <a:noAutofit/>
        </a:bodyPr>
        <a:lstStyle/>
        <a:p>
          <a:pPr marL="0" lvl="0" indent="0" algn="ctr" defTabSz="2222500">
            <a:lnSpc>
              <a:spcPct val="90000"/>
            </a:lnSpc>
            <a:spcBef>
              <a:spcPct val="0"/>
            </a:spcBef>
            <a:spcAft>
              <a:spcPct val="35000"/>
            </a:spcAft>
            <a:buNone/>
          </a:pPr>
          <a:r>
            <a:rPr lang="en-US" sz="5000" kern="1200"/>
            <a:t>Application &amp; Preparation</a:t>
          </a:r>
        </a:p>
      </dsp:txBody>
      <dsp:txXfrm>
        <a:off x="1260659" y="716988"/>
        <a:ext cx="3766522" cy="2511014"/>
      </dsp:txXfrm>
    </dsp:sp>
    <dsp:sp modelId="{66CB3995-0BA0-4126-9E78-9387A4946833}">
      <dsp:nvSpPr>
        <dsp:cNvPr id="0" name=""/>
        <dsp:cNvSpPr/>
      </dsp:nvSpPr>
      <dsp:spPr>
        <a:xfrm>
          <a:off x="5654935" y="716988"/>
          <a:ext cx="6277536" cy="2511014"/>
        </a:xfrm>
        <a:prstGeom prst="chevron">
          <a:avLst/>
        </a:prstGeom>
        <a:solidFill>
          <a:schemeClr val="accent3"/>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0025" tIns="66675" rIns="66675" bIns="66675" numCol="1" spcCol="1270" anchor="ctr" anchorCtr="0">
          <a:noAutofit/>
        </a:bodyPr>
        <a:lstStyle/>
        <a:p>
          <a:pPr marL="0" lvl="0" indent="0" algn="ctr" defTabSz="2222500">
            <a:lnSpc>
              <a:spcPct val="90000"/>
            </a:lnSpc>
            <a:spcBef>
              <a:spcPct val="0"/>
            </a:spcBef>
            <a:spcAft>
              <a:spcPct val="35000"/>
            </a:spcAft>
            <a:buNone/>
          </a:pPr>
          <a:r>
            <a:rPr lang="en-US" sz="5000" kern="1200"/>
            <a:t>Site Visit </a:t>
          </a:r>
        </a:p>
      </dsp:txBody>
      <dsp:txXfrm>
        <a:off x="6910442" y="716988"/>
        <a:ext cx="3766522" cy="2511014"/>
      </dsp:txXfrm>
    </dsp:sp>
    <dsp:sp modelId="{9E00E2C1-A38E-4F1B-869A-C0FE467C09F4}">
      <dsp:nvSpPr>
        <dsp:cNvPr id="0" name=""/>
        <dsp:cNvSpPr/>
      </dsp:nvSpPr>
      <dsp:spPr>
        <a:xfrm>
          <a:off x="11304718" y="716988"/>
          <a:ext cx="6277536" cy="2511014"/>
        </a:xfrm>
        <a:prstGeom prst="chevron">
          <a:avLst/>
        </a:prstGeom>
        <a:solidFill>
          <a:schemeClr val="bg1">
            <a:lumMod val="6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0025" tIns="66675" rIns="66675" bIns="66675" numCol="1" spcCol="1270" anchor="ctr" anchorCtr="0">
          <a:noAutofit/>
        </a:bodyPr>
        <a:lstStyle/>
        <a:p>
          <a:pPr marL="0" lvl="0" indent="0" algn="ctr" defTabSz="2222500">
            <a:lnSpc>
              <a:spcPct val="90000"/>
            </a:lnSpc>
            <a:spcBef>
              <a:spcPct val="0"/>
            </a:spcBef>
            <a:spcAft>
              <a:spcPct val="35000"/>
            </a:spcAft>
            <a:buNone/>
          </a:pPr>
          <a:r>
            <a:rPr lang="en-US" sz="5000" kern="1200"/>
            <a:t>Recognition</a:t>
          </a:r>
        </a:p>
      </dsp:txBody>
      <dsp:txXfrm>
        <a:off x="12560225" y="716988"/>
        <a:ext cx="3766522" cy="2511014"/>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E07354-73C0-C2E0-7634-94C8F0C956C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C7C6578-DB38-F818-F8A1-DCA990AADF0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8BEBC8-058B-489F-8DB1-59DA43421CD7}" type="datetimeFigureOut">
              <a:rPr lang="en-US" smtClean="0"/>
              <a:t>8/13/2026</a:t>
            </a:fld>
            <a:endParaRPr lang="en-US"/>
          </a:p>
        </p:txBody>
      </p:sp>
      <p:sp>
        <p:nvSpPr>
          <p:cNvPr id="4" name="Footer Placeholder 3">
            <a:extLst>
              <a:ext uri="{FF2B5EF4-FFF2-40B4-BE49-F238E27FC236}">
                <a16:creationId xmlns:a16="http://schemas.microsoft.com/office/drawing/2014/main" id="{5051AFED-93E3-40E3-817B-FFFBAB60C74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FC6D9A6-2614-DA35-97BB-2C11B4C1BFC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940A42B-6FDD-4B07-8453-79D94066FED8}" type="slidenum">
              <a:rPr lang="en-US" smtClean="0"/>
              <a:t>‹#›</a:t>
            </a:fld>
            <a:endParaRPr lang="en-US"/>
          </a:p>
        </p:txBody>
      </p:sp>
    </p:spTree>
    <p:extLst>
      <p:ext uri="{BB962C8B-B14F-4D97-AF65-F5344CB8AC3E}">
        <p14:creationId xmlns:p14="http://schemas.microsoft.com/office/powerpoint/2010/main" val="39398008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E4A6F6-1492-4210-8E9C-23D3137EFFEF}"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A153F7-036B-4476-9D74-2FFB5F28F8E0}" type="slidenum">
              <a:rPr lang="en-US" smtClean="0"/>
              <a:t>‹#›</a:t>
            </a:fld>
            <a:endParaRPr lang="en-US"/>
          </a:p>
        </p:txBody>
      </p:sp>
    </p:spTree>
    <p:extLst>
      <p:ext uri="{BB962C8B-B14F-4D97-AF65-F5344CB8AC3E}">
        <p14:creationId xmlns:p14="http://schemas.microsoft.com/office/powerpoint/2010/main" val="1829308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ratings.leapfroggroup.org/"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journals.lww.com/journalacs/fulltext/2024/11001/geriatric_and_palliative_care.14.aspx"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ratings.leapfroggroup.org/"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FA153F7-036B-4476-9D74-2FFB5F28F8E0}" type="slidenum">
              <a:rPr lang="en-US" smtClean="0"/>
              <a:t>1</a:t>
            </a:fld>
            <a:endParaRPr lang="en-US"/>
          </a:p>
        </p:txBody>
      </p:sp>
    </p:spTree>
    <p:extLst>
      <p:ext uri="{BB962C8B-B14F-4D97-AF65-F5344CB8AC3E}">
        <p14:creationId xmlns:p14="http://schemas.microsoft.com/office/powerpoint/2010/main" val="5393270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48CAA-4AAB-89D8-5A1E-9E1386A197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BBA4EB-8AC7-BC01-836C-073BD7473C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591E2D-F8D2-73CC-6CD4-DE936D4081A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Badges will be displayed next to recognized hospitals on Leapfrog’s public reporting website: </a:t>
            </a:r>
            <a:r>
              <a:rPr lang="en-US" sz="1200" dirty="0">
                <a:hlinkClick r:id="rId3"/>
              </a:rPr>
              <a:t>https://ratings.leapfroggroup.org/</a:t>
            </a:r>
            <a:r>
              <a:rPr lang="en-US" sz="1200" dirty="0"/>
              <a:t>. </a:t>
            </a:r>
          </a:p>
          <a:p>
            <a:r>
              <a:rPr lang="en-US" dirty="0"/>
              <a:t>Hospitals that do not meet the criteria will not be identified.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Hospitals that do not achieve the recognition will not be identified and invited to reapply for 2028 recognition</a:t>
            </a:r>
          </a:p>
          <a:p>
            <a:endParaRPr lang="en-US" dirty="0"/>
          </a:p>
        </p:txBody>
      </p:sp>
      <p:sp>
        <p:nvSpPr>
          <p:cNvPr id="4" name="Slide Number Placeholder 3">
            <a:extLst>
              <a:ext uri="{FF2B5EF4-FFF2-40B4-BE49-F238E27FC236}">
                <a16:creationId xmlns:a16="http://schemas.microsoft.com/office/drawing/2014/main" id="{9E82D1ED-3F8B-BFB7-ED8D-10C2E11C087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B63568-BA23-4C6F-85A7-0FAE2743E47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691732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5EDBC-713F-A1C1-859A-483CDE05C4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7D3A0A-25D8-CA76-8D3C-1776536BB3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37513F-8F94-2C2A-9A8E-667273A56536}"/>
              </a:ext>
            </a:extLst>
          </p:cNvPr>
          <p:cNvSpPr>
            <a:spLocks noGrp="1"/>
          </p:cNvSpPr>
          <p:nvPr>
            <p:ph type="body" idx="1"/>
          </p:nvPr>
        </p:nvSpPr>
        <p:spPr/>
        <p:txBody>
          <a:bodyPr/>
          <a:lstStyle/>
          <a:p>
            <a:r>
              <a:rPr lang="en-US"/>
              <a:t>Hospitals that do not meet the criteria will not be identified.</a:t>
            </a:r>
          </a:p>
        </p:txBody>
      </p:sp>
      <p:sp>
        <p:nvSpPr>
          <p:cNvPr id="4" name="Slide Number Placeholder 3">
            <a:extLst>
              <a:ext uri="{FF2B5EF4-FFF2-40B4-BE49-F238E27FC236}">
                <a16:creationId xmlns:a16="http://schemas.microsoft.com/office/drawing/2014/main" id="{A0D96B9C-B791-0698-A7D8-57153101471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B63568-BA23-4C6F-85A7-0FAE2743E47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810479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solidFill>
                  <a:srgbClr val="0F2145"/>
                </a:solidFill>
                <a:latin typeface="Segoe UI"/>
              </a:rPr>
              <a:t>*</a:t>
            </a:r>
            <a:r>
              <a:rPr lang="en-US" sz="1200" i="1" baseline="0">
                <a:solidFill>
                  <a:srgbClr val="0F2145"/>
                </a:solidFill>
                <a:latin typeface="Segoe UI"/>
              </a:rPr>
              <a:t>Our early quality work led to the founding of the Joint Commission in 1951, and it has remained a global driver of quality improvement and patient safety in health care for more than 70 years. </a:t>
            </a:r>
            <a:r>
              <a:rPr lang="en-US" sz="1200">
                <a:latin typeface="Segoe UI"/>
                <a:ea typeface="Segoe UI"/>
                <a:cs typeface="Segoe UI"/>
              </a:rPr>
              <a:t>​</a:t>
            </a:r>
            <a:endParaRPr lang="en-US" sz="1200">
              <a:cs typeface="Segoe UI"/>
            </a:endParaRPr>
          </a:p>
          <a:p>
            <a:endParaRPr lang="en-US"/>
          </a:p>
        </p:txBody>
      </p:sp>
      <p:sp>
        <p:nvSpPr>
          <p:cNvPr id="4" name="Slide Number Placeholder 3"/>
          <p:cNvSpPr>
            <a:spLocks noGrp="1"/>
          </p:cNvSpPr>
          <p:nvPr>
            <p:ph type="sldNum" sz="quarter" idx="5"/>
          </p:nvPr>
        </p:nvSpPr>
        <p:spPr/>
        <p:txBody>
          <a:bodyPr/>
          <a:lstStyle/>
          <a:p>
            <a:fld id="{6FA153F7-036B-4476-9D74-2FFB5F28F8E0}" type="slidenum">
              <a:rPr lang="en-US" smtClean="0"/>
              <a:t>19</a:t>
            </a:fld>
            <a:endParaRPr lang="en-US"/>
          </a:p>
        </p:txBody>
      </p:sp>
    </p:spTree>
    <p:extLst>
      <p:ext uri="{BB962C8B-B14F-4D97-AF65-F5344CB8AC3E}">
        <p14:creationId xmlns:p14="http://schemas.microsoft.com/office/powerpoint/2010/main" val="38776491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sz="1200">
                <a:solidFill>
                  <a:schemeClr val="accent3">
                    <a:lumMod val="50000"/>
                  </a:schemeClr>
                </a:solidFill>
              </a:rPr>
              <a:t>As the fastest-growing segment of the U.S. population, older adults bring a complexity in physiological and social issues that challenge our current health-care system's perioperative care model. To address this challenge, the ACS developed the Geriatric Surgery Verification (GSV) Program. </a:t>
            </a:r>
            <a:endParaRPr lang="en-US" sz="1200">
              <a:solidFill>
                <a:schemeClr val="accent3">
                  <a:lumMod val="50000"/>
                </a:schemeClr>
              </a:solidFill>
              <a:cs typeface="Segoe UI"/>
            </a:endParaRPr>
          </a:p>
          <a:p>
            <a:pPr algn="l" fontAlgn="base"/>
            <a:endParaRPr lang="en-US" sz="1200">
              <a:solidFill>
                <a:schemeClr val="accent3">
                  <a:lumMod val="50000"/>
                </a:schemeClr>
              </a:solidFill>
            </a:endParaRPr>
          </a:p>
          <a:p>
            <a:pPr algn="l" fontAlgn="base"/>
            <a:r>
              <a:rPr lang="en-US" sz="1200">
                <a:solidFill>
                  <a:schemeClr val="accent3">
                    <a:lumMod val="50000"/>
                  </a:schemeClr>
                </a:solidFill>
              </a:rPr>
              <a:t>The program includes evidence-based standards that specifically address and optimize the surgical care of patients. </a:t>
            </a:r>
            <a:endParaRPr lang="en-US" sz="1200">
              <a:solidFill>
                <a:schemeClr val="accent3">
                  <a:lumMod val="50000"/>
                </a:schemeClr>
              </a:solidFill>
              <a:cs typeface="Segoe UI"/>
            </a:endParaRPr>
          </a:p>
          <a:p>
            <a:endParaRPr lang="en-US">
              <a:cs typeface="Calibri"/>
            </a:endParaRPr>
          </a:p>
        </p:txBody>
      </p:sp>
      <p:sp>
        <p:nvSpPr>
          <p:cNvPr id="4" name="Slide Number Placeholder 3"/>
          <p:cNvSpPr>
            <a:spLocks noGrp="1"/>
          </p:cNvSpPr>
          <p:nvPr>
            <p:ph type="sldNum" sz="quarter" idx="5"/>
          </p:nvPr>
        </p:nvSpPr>
        <p:spPr/>
        <p:txBody>
          <a:bodyPr/>
          <a:lstStyle/>
          <a:p>
            <a:fld id="{2D285D2D-234C-4716-BFB2-612900A01E2D}" type="slidenum">
              <a:rPr lang="en-US" smtClean="0"/>
              <a:t>20</a:t>
            </a:fld>
            <a:endParaRPr lang="en-US"/>
          </a:p>
        </p:txBody>
      </p:sp>
    </p:spTree>
    <p:extLst>
      <p:ext uri="{BB962C8B-B14F-4D97-AF65-F5344CB8AC3E}">
        <p14:creationId xmlns:p14="http://schemas.microsoft.com/office/powerpoint/2010/main" val="19113925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E9355-5447-050B-D823-F695EEF247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3B2FAD-A1BB-9A6C-1D0C-E403B9B6DE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C08DA9-A745-EA99-F006-28343C40FC70}"/>
              </a:ext>
            </a:extLst>
          </p:cNvPr>
          <p:cNvSpPr>
            <a:spLocks noGrp="1"/>
          </p:cNvSpPr>
          <p:nvPr>
            <p:ph type="body" idx="1"/>
          </p:nvPr>
        </p:nvSpPr>
        <p:spPr/>
        <p:txBody>
          <a:bodyPr/>
          <a:lstStyle/>
          <a:p>
            <a:pPr algn="l" fontAlgn="base"/>
            <a:r>
              <a:rPr lang="en-US" sz="1200">
                <a:solidFill>
                  <a:schemeClr val="accent3">
                    <a:lumMod val="50000"/>
                  </a:schemeClr>
                </a:solidFill>
              </a:rPr>
              <a:t>As the fastest-growing segment of the U.S. population, older adults bring a complexity in physiological and social issues that challenge our current health-care system's perioperative care model. To address this challenge, the ACS developed the Geriatric Surgery Verification (GSV) Program. </a:t>
            </a:r>
            <a:endParaRPr lang="en-US" sz="1200">
              <a:solidFill>
                <a:schemeClr val="accent3">
                  <a:lumMod val="50000"/>
                </a:schemeClr>
              </a:solidFill>
              <a:cs typeface="Segoe UI"/>
            </a:endParaRPr>
          </a:p>
          <a:p>
            <a:pPr algn="l" fontAlgn="base"/>
            <a:endParaRPr lang="en-US" sz="1200">
              <a:solidFill>
                <a:schemeClr val="accent3">
                  <a:lumMod val="50000"/>
                </a:schemeClr>
              </a:solidFill>
            </a:endParaRPr>
          </a:p>
          <a:p>
            <a:pPr algn="l" fontAlgn="base"/>
            <a:r>
              <a:rPr lang="en-US" sz="1200">
                <a:solidFill>
                  <a:schemeClr val="accent3">
                    <a:lumMod val="50000"/>
                  </a:schemeClr>
                </a:solidFill>
              </a:rPr>
              <a:t>The program includes evidence-based standards that specifically address and optimize the surgical care of patients. </a:t>
            </a:r>
            <a:endParaRPr lang="en-US" sz="1200">
              <a:solidFill>
                <a:schemeClr val="accent3">
                  <a:lumMod val="50000"/>
                </a:schemeClr>
              </a:solidFill>
              <a:cs typeface="Segoe UI"/>
            </a:endParaRPr>
          </a:p>
          <a:p>
            <a:endParaRPr lang="en-US">
              <a:cs typeface="Calibri"/>
            </a:endParaRPr>
          </a:p>
        </p:txBody>
      </p:sp>
      <p:sp>
        <p:nvSpPr>
          <p:cNvPr id="4" name="Slide Number Placeholder 3">
            <a:extLst>
              <a:ext uri="{FF2B5EF4-FFF2-40B4-BE49-F238E27FC236}">
                <a16:creationId xmlns:a16="http://schemas.microsoft.com/office/drawing/2014/main" id="{AC5FB962-6002-8436-E5E0-78C6AF581F23}"/>
              </a:ext>
            </a:extLst>
          </p:cNvPr>
          <p:cNvSpPr>
            <a:spLocks noGrp="1"/>
          </p:cNvSpPr>
          <p:nvPr>
            <p:ph type="sldNum" sz="quarter" idx="5"/>
          </p:nvPr>
        </p:nvSpPr>
        <p:spPr/>
        <p:txBody>
          <a:bodyPr/>
          <a:lstStyle/>
          <a:p>
            <a:fld id="{2D285D2D-234C-4716-BFB2-612900A01E2D}" type="slidenum">
              <a:rPr lang="en-US" smtClean="0"/>
              <a:t>21</a:t>
            </a:fld>
            <a:endParaRPr lang="en-US"/>
          </a:p>
        </p:txBody>
      </p:sp>
    </p:spTree>
    <p:extLst>
      <p:ext uri="{BB962C8B-B14F-4D97-AF65-F5344CB8AC3E}">
        <p14:creationId xmlns:p14="http://schemas.microsoft.com/office/powerpoint/2010/main" val="18471908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0" indent="-571500" defTabSz="1371566">
              <a:buFont typeface="Arial" panose="020B0604020202020204" pitchFamily="34" charset="0"/>
              <a:buChar char="•"/>
            </a:pPr>
            <a:r>
              <a:rPr lang="en-US" sz="1200" kern="0">
                <a:cs typeface="Arial"/>
              </a:rPr>
              <a:t>Aligns with the new Age Friendly Hospital Measure</a:t>
            </a:r>
          </a:p>
          <a:p>
            <a:pPr marL="571500" indent="-571500" defTabSz="1371566">
              <a:buFont typeface="Arial" panose="020B0604020202020204" pitchFamily="34" charset="0"/>
              <a:buChar char="•"/>
            </a:pPr>
            <a:r>
              <a:rPr lang="en-US" sz="1200" kern="0">
                <a:cs typeface="Arial"/>
              </a:rPr>
              <a:t>Hospitals found compliant in all 6 Standards are awarded verification status</a:t>
            </a:r>
          </a:p>
          <a:p>
            <a:pPr marL="571500" indent="-571500" defTabSz="1371566">
              <a:buFont typeface="Arial" panose="020B0604020202020204" pitchFamily="34" charset="0"/>
              <a:buChar char="•"/>
            </a:pPr>
            <a:r>
              <a:rPr lang="en-US" sz="1200" kern="0">
                <a:cs typeface="Arial"/>
              </a:rPr>
              <a:t>*The majority of hospitals will be able to achieve this level with minimal resources required.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B5E983-662F-474B-8E6E-AAF60F7E240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992098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AD30C-B771-068E-3E6B-C0F9EE278D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A89257-09A5-E2FF-0876-34FCA7339E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D2E87B-3DF5-6CB7-430A-2385294F1DB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0DE71B1-29BF-DB4D-6BEE-EF5812120C09}"/>
              </a:ext>
            </a:extLst>
          </p:cNvPr>
          <p:cNvSpPr>
            <a:spLocks noGrp="1"/>
          </p:cNvSpPr>
          <p:nvPr>
            <p:ph type="sldNum" sz="quarter" idx="5"/>
          </p:nvPr>
        </p:nvSpPr>
        <p:spPr/>
        <p:txBody>
          <a:bodyPr/>
          <a:lstStyle/>
          <a:p>
            <a:fld id="{6FA153F7-036B-4476-9D74-2FFB5F28F8E0}" type="slidenum">
              <a:rPr lang="en-US" smtClean="0"/>
              <a:t>23</a:t>
            </a:fld>
            <a:endParaRPr lang="en-US"/>
          </a:p>
        </p:txBody>
      </p:sp>
    </p:spTree>
    <p:extLst>
      <p:ext uri="{BB962C8B-B14F-4D97-AF65-F5344CB8AC3E}">
        <p14:creationId xmlns:p14="http://schemas.microsoft.com/office/powerpoint/2010/main" val="13640060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BBFC2-8B28-4E98-D87A-98AEAA787B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5C506A-7014-EBC3-62B3-F1F64C7305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CD815E-5AA8-AF58-8786-031FD7712299}"/>
              </a:ext>
            </a:extLst>
          </p:cNvPr>
          <p:cNvSpPr>
            <a:spLocks noGrp="1"/>
          </p:cNvSpPr>
          <p:nvPr>
            <p:ph type="body" idx="1"/>
          </p:nvPr>
        </p:nvSpPr>
        <p:spPr/>
        <p:txBody>
          <a:bodyPr/>
          <a:lstStyle/>
          <a:p>
            <a:pPr lvl="0"/>
            <a:r>
              <a:rPr lang="en-US"/>
              <a:t>References: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0" kern="1200">
                <a:solidFill>
                  <a:schemeClr val="tx1"/>
                </a:solidFill>
                <a:effectLst/>
                <a:latin typeface="+mn-lt"/>
                <a:ea typeface="+mn-ea"/>
                <a:cs typeface="+mn-cs"/>
              </a:rPr>
              <a:t>Making a Financial Case for the Geriatric Surgery Verification Program: </a:t>
            </a:r>
            <a:r>
              <a:rPr lang="en-US"/>
              <a:t>https://pmc.ncbi.nlm.nih.gov/articles/PMC11191881/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0" kern="1200">
                <a:solidFill>
                  <a:schemeClr val="tx1"/>
                </a:solidFill>
                <a:effectLst/>
                <a:latin typeface="+mn-lt"/>
                <a:ea typeface="+mn-ea"/>
                <a:cs typeface="+mn-cs"/>
              </a:rPr>
              <a:t>Geriatric Surgery Verification Program Can Improve Outcomes for Older Cancer Patients in Community Hospitals: </a:t>
            </a:r>
            <a:r>
              <a:rPr lang="en-US"/>
              <a:t>https://www.facs.org/media-center/press-releases/2024/geriatric-surgery-verification-program-can-improve-outcomes-for-older-cancer-patients-in-community-hospitals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0" kern="1200">
                <a:solidFill>
                  <a:schemeClr val="tx1"/>
                </a:solidFill>
                <a:effectLst/>
                <a:latin typeface="+mn-lt"/>
                <a:ea typeface="+mn-ea"/>
                <a:cs typeface="+mn-cs"/>
              </a:rPr>
              <a:t>Geriatric Surgery Verification Hospitals Report Higher Delirium Screening Rates: </a:t>
            </a:r>
            <a:r>
              <a:rPr lang="en-US"/>
              <a:t>https://www.facs.org/for-medical-professionals/news-publications/news-and-articles/acs-brief/june-16-2026-issue/geriatric-surgery-verification-hospitals-report-higher-delirium-screening-rates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0" kern="1200">
                <a:solidFill>
                  <a:schemeClr val="tx1"/>
                </a:solidFill>
                <a:effectLst/>
                <a:latin typeface="+mn-lt"/>
                <a:ea typeface="+mn-ea"/>
                <a:cs typeface="+mn-cs"/>
              </a:rPr>
              <a:t>ACS Program Cuts Surgical Deaths and Improves Care for Older Adults, Studies Show: </a:t>
            </a:r>
            <a:r>
              <a:rPr lang="en-US"/>
              <a:t>https://www.facs.org/media-center/press-releases/2024/acs-program-cuts-surgical-deaths-and-improves-care-for-older-adults-studies-show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a:solidFill>
                  <a:schemeClr val="tx1"/>
                </a:solidFill>
                <a:effectLst/>
                <a:latin typeface="+mn-lt"/>
                <a:ea typeface="+mn-ea"/>
                <a:cs typeface="+mn-cs"/>
              </a:rPr>
              <a:t>Horattas I, et al. </a:t>
            </a:r>
            <a:r>
              <a:rPr lang="en-US" sz="1200" b="1" i="0" u="sng" kern="1200">
                <a:solidFill>
                  <a:schemeClr val="tx1"/>
                </a:solidFill>
                <a:effectLst/>
                <a:latin typeface="+mn-lt"/>
                <a:ea typeface="+mn-ea"/>
                <a:cs typeface="+mn-cs"/>
                <a:hlinkClick r:id="rId3" tooltip="Scientific Forum: Decreased Patient Mortality Following Implementation of Geriatric Surgery Verification Standards"/>
              </a:rPr>
              <a:t>Decreased Patient Mortality Following Implementation of Geriatric Surgery Verification Standards</a:t>
            </a:r>
            <a:r>
              <a:rPr lang="en-US" sz="1200" b="0" i="0" kern="1200">
                <a:solidFill>
                  <a:schemeClr val="tx1"/>
                </a:solidFill>
                <a:effectLst/>
                <a:latin typeface="+mn-lt"/>
                <a:ea typeface="+mn-ea"/>
                <a:cs typeface="+mn-cs"/>
              </a:rPr>
              <a:t>, Scientific Forum, American College of Surgeons (ACS) Clinical Congress 2024.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a:solidFill>
                  <a:schemeClr val="tx1"/>
                </a:solidFill>
                <a:effectLst/>
                <a:latin typeface="+mn-lt"/>
                <a:ea typeface="+mn-ea"/>
                <a:cs typeface="+mn-cs"/>
              </a:rPr>
              <a:t>https://pmc.ncbi.nlm.nih.gov/articles/PMC10524651</a:t>
            </a:r>
            <a:endParaRPr lang="en-US"/>
          </a:p>
        </p:txBody>
      </p:sp>
      <p:sp>
        <p:nvSpPr>
          <p:cNvPr id="4" name="Slide Number Placeholder 3">
            <a:extLst>
              <a:ext uri="{FF2B5EF4-FFF2-40B4-BE49-F238E27FC236}">
                <a16:creationId xmlns:a16="http://schemas.microsoft.com/office/drawing/2014/main" id="{9C5E37D4-28FA-FA2A-B28B-8363C3F739FE}"/>
              </a:ext>
            </a:extLst>
          </p:cNvPr>
          <p:cNvSpPr>
            <a:spLocks noGrp="1"/>
          </p:cNvSpPr>
          <p:nvPr>
            <p:ph type="sldNum" sz="quarter" idx="5"/>
          </p:nvPr>
        </p:nvSpPr>
        <p:spPr/>
        <p:txBody>
          <a:bodyPr/>
          <a:lstStyle/>
          <a:p>
            <a:fld id="{6FA153F7-036B-4476-9D74-2FFB5F28F8E0}" type="slidenum">
              <a:rPr lang="en-US" smtClean="0"/>
              <a:t>24</a:t>
            </a:fld>
            <a:endParaRPr lang="en-US"/>
          </a:p>
        </p:txBody>
      </p:sp>
    </p:spTree>
    <p:extLst>
      <p:ext uri="{BB962C8B-B14F-4D97-AF65-F5344CB8AC3E}">
        <p14:creationId xmlns:p14="http://schemas.microsoft.com/office/powerpoint/2010/main" val="25155074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fontAlgn="base"/>
            <a:r>
              <a:rPr lang="en-US" sz="1200" b="0" i="0" kern="1200">
                <a:solidFill>
                  <a:schemeClr val="tx1"/>
                </a:solidFill>
                <a:effectLst/>
                <a:latin typeface="+mn-lt"/>
                <a:ea typeface="+mn-ea"/>
                <a:cs typeface="+mn-cs"/>
              </a:rPr>
              <a:t>Explain how hospitals qualify for ACS Geriatric Surgery Verification. </a:t>
            </a:r>
          </a:p>
          <a:p>
            <a:pPr lvl="0" rtl="0" fontAlgn="base"/>
            <a:r>
              <a:rPr lang="en-US" sz="1200" b="0" i="0" kern="1200">
                <a:solidFill>
                  <a:schemeClr val="tx1"/>
                </a:solidFill>
                <a:effectLst/>
                <a:latin typeface="+mn-lt"/>
                <a:ea typeface="+mn-ea"/>
                <a:cs typeface="+mn-cs"/>
              </a:rPr>
              <a:t>Review the key standards and application process. </a:t>
            </a:r>
          </a:p>
          <a:p>
            <a:pPr lvl="0" rtl="0" fontAlgn="base"/>
            <a:r>
              <a:rPr lang="en-US" sz="1200" b="0" i="0" kern="1200">
                <a:solidFill>
                  <a:schemeClr val="tx1"/>
                </a:solidFill>
                <a:effectLst/>
                <a:latin typeface="+mn-lt"/>
                <a:ea typeface="+mn-ea"/>
                <a:cs typeface="+mn-cs"/>
              </a:rPr>
              <a:t>Share how hospitals can begin preparing. </a:t>
            </a:r>
          </a:p>
          <a:p>
            <a:endParaRPr lang="en-US"/>
          </a:p>
        </p:txBody>
      </p:sp>
      <p:sp>
        <p:nvSpPr>
          <p:cNvPr id="4" name="Slide Number Placeholder 3"/>
          <p:cNvSpPr>
            <a:spLocks noGrp="1"/>
          </p:cNvSpPr>
          <p:nvPr>
            <p:ph type="sldNum" sz="quarter" idx="5"/>
          </p:nvPr>
        </p:nvSpPr>
        <p:spPr/>
        <p:txBody>
          <a:bodyPr/>
          <a:lstStyle/>
          <a:p>
            <a:fld id="{6FA153F7-036B-4476-9D74-2FFB5F28F8E0}" type="slidenum">
              <a:rPr lang="en-US" smtClean="0"/>
              <a:t>25</a:t>
            </a:fld>
            <a:endParaRPr lang="en-US"/>
          </a:p>
        </p:txBody>
      </p:sp>
    </p:spTree>
    <p:extLst>
      <p:ext uri="{BB962C8B-B14F-4D97-AF65-F5344CB8AC3E}">
        <p14:creationId xmlns:p14="http://schemas.microsoft.com/office/powerpoint/2010/main" val="28266257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285D2D-234C-4716-BFB2-612900A01E2D}" type="slidenum">
              <a:rPr kumimoji="0" lang="en-US" sz="1200" b="0" i="0" u="none" strike="noStrike" kern="0" cap="none" spc="0" normalizeH="0" baseline="0" noProof="0" smtClean="0">
                <a:ln>
                  <a:noFill/>
                </a:ln>
                <a:solidFill>
                  <a:sysClr val="windowText" lastClr="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308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A153F7-036B-4476-9D74-2FFB5F28F8E0}" type="slidenum">
              <a:rPr lang="en-US" smtClean="0"/>
              <a:t>2</a:t>
            </a:fld>
            <a:endParaRPr lang="en-US"/>
          </a:p>
        </p:txBody>
      </p:sp>
    </p:spTree>
    <p:extLst>
      <p:ext uri="{BB962C8B-B14F-4D97-AF65-F5344CB8AC3E}">
        <p14:creationId xmlns:p14="http://schemas.microsoft.com/office/powerpoint/2010/main" val="10094474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569C1-ABA2-3038-CEAD-FDE03FCCA2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D46C97-2C20-13D7-9B06-D2415E3F59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3A546E-4129-A99C-3DCD-6FAECA9F18C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7761C0B-3999-F582-1969-0FF59905422B}"/>
              </a:ext>
            </a:extLst>
          </p:cNvPr>
          <p:cNvSpPr>
            <a:spLocks noGrp="1"/>
          </p:cNvSpPr>
          <p:nvPr>
            <p:ph type="sldNum" sz="quarter" idx="5"/>
          </p:nvPr>
        </p:nvSpPr>
        <p:spPr/>
        <p:txBody>
          <a:bodyPr/>
          <a:lstStyle/>
          <a:p>
            <a:fld id="{6FA153F7-036B-4476-9D74-2FFB5F28F8E0}" type="slidenum">
              <a:rPr lang="en-US" smtClean="0"/>
              <a:t>27</a:t>
            </a:fld>
            <a:endParaRPr lang="en-US"/>
          </a:p>
        </p:txBody>
      </p:sp>
    </p:spTree>
    <p:extLst>
      <p:ext uri="{BB962C8B-B14F-4D97-AF65-F5344CB8AC3E}">
        <p14:creationId xmlns:p14="http://schemas.microsoft.com/office/powerpoint/2010/main" val="14335188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AB0ED-F39F-860A-8533-AA8D0B9FA8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FB1C33-E63D-E0B4-6A47-D1F42920D0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04A2A4-D2DE-4A59-7A71-3473F724EBF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DBC065D-9C7A-77BE-0E49-557DD22507D1}"/>
              </a:ext>
            </a:extLst>
          </p:cNvPr>
          <p:cNvSpPr>
            <a:spLocks noGrp="1"/>
          </p:cNvSpPr>
          <p:nvPr>
            <p:ph type="sldNum" sz="quarter" idx="5"/>
          </p:nvPr>
        </p:nvSpPr>
        <p:spPr/>
        <p:txBody>
          <a:bodyPr/>
          <a:lstStyle/>
          <a:p>
            <a:fld id="{6FA153F7-036B-4476-9D74-2FFB5F28F8E0}" type="slidenum">
              <a:rPr lang="en-US" smtClean="0"/>
              <a:t>28</a:t>
            </a:fld>
            <a:endParaRPr lang="en-US"/>
          </a:p>
        </p:txBody>
      </p:sp>
    </p:spTree>
    <p:extLst>
      <p:ext uri="{BB962C8B-B14F-4D97-AF65-F5344CB8AC3E}">
        <p14:creationId xmlns:p14="http://schemas.microsoft.com/office/powerpoint/2010/main" val="2636854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6D751-2789-9DF8-91F4-ED0B5EC22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7527C2-C75C-7170-AEAE-FC875A3782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2FCF1A-8CC2-1E97-B434-DF95F9F1865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Badges will be displayed next to recognized hospitals on Leapfrog’s public reporting website: </a:t>
            </a:r>
            <a:r>
              <a:rPr lang="en-US" sz="1200" dirty="0">
                <a:hlinkClick r:id="rId3"/>
              </a:rPr>
              <a:t>https://ratings.leapfroggroup.org/</a:t>
            </a:r>
            <a:r>
              <a:rPr lang="en-US" sz="1200" dirty="0"/>
              <a:t>. </a:t>
            </a:r>
          </a:p>
          <a:p>
            <a:r>
              <a:rPr lang="en-US" dirty="0"/>
              <a:t>Hospitals that do not meet the criteria will not be identified.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Hospitals that do not achieve the recognition will not be identified and invited to reapply for 2028 recognition</a:t>
            </a:r>
          </a:p>
          <a:p>
            <a:endParaRPr lang="en-US"/>
          </a:p>
        </p:txBody>
      </p:sp>
      <p:sp>
        <p:nvSpPr>
          <p:cNvPr id="4" name="Slide Number Placeholder 3">
            <a:extLst>
              <a:ext uri="{FF2B5EF4-FFF2-40B4-BE49-F238E27FC236}">
                <a16:creationId xmlns:a16="http://schemas.microsoft.com/office/drawing/2014/main" id="{CD13C67D-7CD6-B36E-814B-D61B9914A11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B63568-BA23-4C6F-85A7-0FAE2743E47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168806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FA153F7-036B-4476-9D74-2FFB5F28F8E0}" type="slidenum">
              <a:rPr lang="en-US" smtClean="0"/>
              <a:t>31</a:t>
            </a:fld>
            <a:endParaRPr lang="en-US"/>
          </a:p>
        </p:txBody>
      </p:sp>
    </p:spTree>
    <p:extLst>
      <p:ext uri="{BB962C8B-B14F-4D97-AF65-F5344CB8AC3E}">
        <p14:creationId xmlns:p14="http://schemas.microsoft.com/office/powerpoint/2010/main" val="322800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9F475-2519-A2F2-F87D-E1C1EB435C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DBC5E4-F28E-D4CB-9C60-85C0F7E490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4FD18A-B16E-D48F-BA12-A13753265A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447B9BB-6B4B-BDBA-D123-3F16BCA4E04B}"/>
              </a:ext>
            </a:extLst>
          </p:cNvPr>
          <p:cNvSpPr>
            <a:spLocks noGrp="1"/>
          </p:cNvSpPr>
          <p:nvPr>
            <p:ph type="sldNum" sz="quarter" idx="5"/>
          </p:nvPr>
        </p:nvSpPr>
        <p:spPr/>
        <p:txBody>
          <a:bodyPr/>
          <a:lstStyle/>
          <a:p>
            <a:fld id="{6FA153F7-036B-4476-9D74-2FFB5F28F8E0}" type="slidenum">
              <a:rPr lang="en-US" smtClean="0"/>
              <a:t>6</a:t>
            </a:fld>
            <a:endParaRPr lang="en-US"/>
          </a:p>
        </p:txBody>
      </p:sp>
    </p:spTree>
    <p:extLst>
      <p:ext uri="{BB962C8B-B14F-4D97-AF65-F5344CB8AC3E}">
        <p14:creationId xmlns:p14="http://schemas.microsoft.com/office/powerpoint/2010/main" val="3311877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DF3DD-1003-3012-B320-67FD01CCEB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119B0A-BC0C-2AC1-46D7-CBF10926BF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28D6EA-2D66-F9B6-B392-B345E222B39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7DBE523-327C-E629-6E51-7B17E86B048C}"/>
              </a:ext>
            </a:extLst>
          </p:cNvPr>
          <p:cNvSpPr>
            <a:spLocks noGrp="1"/>
          </p:cNvSpPr>
          <p:nvPr>
            <p:ph type="sldNum" sz="quarter" idx="5"/>
          </p:nvPr>
        </p:nvSpPr>
        <p:spPr/>
        <p:txBody>
          <a:bodyPr/>
          <a:lstStyle/>
          <a:p>
            <a:fld id="{6FA153F7-036B-4476-9D74-2FFB5F28F8E0}" type="slidenum">
              <a:rPr lang="en-US" smtClean="0"/>
              <a:t>7</a:t>
            </a:fld>
            <a:endParaRPr lang="en-US"/>
          </a:p>
        </p:txBody>
      </p:sp>
    </p:spTree>
    <p:extLst>
      <p:ext uri="{BB962C8B-B14F-4D97-AF65-F5344CB8AC3E}">
        <p14:creationId xmlns:p14="http://schemas.microsoft.com/office/powerpoint/2010/main" val="3769421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FA153F7-036B-4476-9D74-2FFB5F28F8E0}" type="slidenum">
              <a:rPr lang="en-US" smtClean="0"/>
              <a:t>8</a:t>
            </a:fld>
            <a:endParaRPr lang="en-US"/>
          </a:p>
        </p:txBody>
      </p:sp>
    </p:spTree>
    <p:extLst>
      <p:ext uri="{BB962C8B-B14F-4D97-AF65-F5344CB8AC3E}">
        <p14:creationId xmlns:p14="http://schemas.microsoft.com/office/powerpoint/2010/main" val="4149997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BE321-000F-5220-D77E-1A0B2D3917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63D75F-9D42-C05F-D777-18FF8E9E9F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E981D9-2D42-3C9B-F044-EF101ACB1F5E}"/>
              </a:ext>
            </a:extLst>
          </p:cNvPr>
          <p:cNvSpPr>
            <a:spLocks noGrp="1"/>
          </p:cNvSpPr>
          <p:nvPr>
            <p:ph type="body" idx="1"/>
          </p:nvPr>
        </p:nvSpPr>
        <p:spPr/>
        <p:txBody>
          <a:bodyPr/>
          <a:lstStyle/>
          <a:p>
            <a:pPr marL="171450" indent="-171450">
              <a:buFont typeface="Arial" panose="020B0604020202020204" pitchFamily="34" charset="0"/>
              <a:buChar char="•"/>
            </a:pPr>
            <a:r>
              <a:rPr lang="en-US"/>
              <a:t>We work with many constituents and partners who utilize the public ratings and recognition programs, including; READ BULLETS</a:t>
            </a:r>
          </a:p>
        </p:txBody>
      </p:sp>
      <p:sp>
        <p:nvSpPr>
          <p:cNvPr id="4" name="Slide Number Placeholder 3">
            <a:extLst>
              <a:ext uri="{FF2B5EF4-FFF2-40B4-BE49-F238E27FC236}">
                <a16:creationId xmlns:a16="http://schemas.microsoft.com/office/drawing/2014/main" id="{4B34D3E9-29BD-E3FD-9C23-14FE41DE81D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A153F7-036B-4476-9D74-2FFB5F28F8E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00010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5FE37-6D03-348B-2426-6023C97434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F5A5DE-A99D-4B66-4BF6-340E1A6854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D6F09E-22BD-5F65-243D-161C95B42B56}"/>
              </a:ext>
            </a:extLst>
          </p:cNvPr>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a:extLst>
              <a:ext uri="{FF2B5EF4-FFF2-40B4-BE49-F238E27FC236}">
                <a16:creationId xmlns:a16="http://schemas.microsoft.com/office/drawing/2014/main" id="{0AE68123-EDFE-BFDD-83BD-AD7B2BE9C9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A153F7-036B-4476-9D74-2FFB5F28F8E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482991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38544-98D5-D9B5-A43A-9C8F484DA7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86BCA5-4CFE-356D-D346-E80573FD0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58A920-A946-A835-D77F-6B667423AE7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Horizon Blue Cross Blue Shield of New Jersey used Survey data in contracting previously and is actively using the VBP program. </a:t>
            </a:r>
          </a:p>
          <a:p>
            <a:endParaRPr lang="en-US">
              <a:hlinkClick r:id="" action="ppaction://noaction"/>
            </a:endParaRPr>
          </a:p>
          <a:p>
            <a:r>
              <a:rPr lang="en-US">
                <a:hlinkClick r:id="" action="ppaction://noaction"/>
              </a:rPr>
              <a:t>Horizon Blue Cross Blue Shield of New Jersey Case Study | Leapfrog</a:t>
            </a:r>
            <a:endParaRPr lang="en-US"/>
          </a:p>
        </p:txBody>
      </p:sp>
      <p:sp>
        <p:nvSpPr>
          <p:cNvPr id="4" name="Slide Number Placeholder 3">
            <a:extLst>
              <a:ext uri="{FF2B5EF4-FFF2-40B4-BE49-F238E27FC236}">
                <a16:creationId xmlns:a16="http://schemas.microsoft.com/office/drawing/2014/main" id="{690B63EB-3F4A-301D-C6A4-A36BEED8BEF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A153F7-036B-4476-9D74-2FFB5F28F8E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16608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EE346-4A40-9840-DBE6-B58D3CB0F5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B763A2-DE76-15F2-980A-BE0DF86D06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07C9DA-4D91-E81A-783E-9135CBB3BE4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6124B04-C844-BA53-40BD-EF64EBE13F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B63568-BA23-4C6F-85A7-0FAE2743E47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784027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B15DC6-30B1-454B-AE40-51B26AFEBDB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8288000" cy="10287000"/>
          </a:xfrm>
          <a:prstGeom prst="rect">
            <a:avLst/>
          </a:prstGeom>
        </p:spPr>
      </p:pic>
      <p:sp>
        <p:nvSpPr>
          <p:cNvPr id="3075" name="Rectangle 3"/>
          <p:cNvSpPr>
            <a:spLocks noGrp="1" noChangeArrowheads="1"/>
          </p:cNvSpPr>
          <p:nvPr>
            <p:ph type="subTitle" idx="1" hasCustomPrompt="1"/>
          </p:nvPr>
        </p:nvSpPr>
        <p:spPr>
          <a:xfrm>
            <a:off x="1107180" y="6030250"/>
            <a:ext cx="5068152" cy="369332"/>
          </a:xfrm>
        </p:spPr>
        <p:txBody>
          <a:bodyPr wrap="square" bIns="0" anchor="t">
            <a:spAutoFit/>
          </a:bodyPr>
          <a:lstStyle>
            <a:lvl1pPr marL="0" indent="0" algn="l">
              <a:buFontTx/>
              <a:buNone/>
              <a:defRPr sz="2400" b="0">
                <a:solidFill>
                  <a:schemeClr val="accent2"/>
                </a:solidFill>
                <a:latin typeface="Calibri" panose="020F0502020204030204" pitchFamily="34" charset="0"/>
                <a:cs typeface="Calibri" panose="020F0502020204030204" pitchFamily="34" charset="0"/>
              </a:defRPr>
            </a:lvl1pPr>
          </a:lstStyle>
          <a:p>
            <a:r>
              <a:rPr lang="en-US"/>
              <a:t>Date</a:t>
            </a:r>
          </a:p>
        </p:txBody>
      </p:sp>
      <p:sp>
        <p:nvSpPr>
          <p:cNvPr id="3" name="Text Placeholder 2"/>
          <p:cNvSpPr>
            <a:spLocks noGrp="1"/>
          </p:cNvSpPr>
          <p:nvPr>
            <p:ph type="body" sz="quarter" idx="10" hasCustomPrompt="1"/>
          </p:nvPr>
        </p:nvSpPr>
        <p:spPr>
          <a:xfrm>
            <a:off x="1107181" y="1177448"/>
            <a:ext cx="10679813" cy="3770334"/>
          </a:xfrm>
        </p:spPr>
        <p:txBody>
          <a:bodyPr anchor="ctr"/>
          <a:lstStyle>
            <a:lvl1pPr>
              <a:lnSpc>
                <a:spcPct val="90000"/>
              </a:lnSpc>
              <a:spcBef>
                <a:spcPts val="2000"/>
              </a:spcBef>
              <a:defRPr sz="6401" b="1">
                <a:solidFill>
                  <a:schemeClr val="accent3"/>
                </a:solidFill>
                <a:latin typeface="Calibri" panose="020F0502020204030204" pitchFamily="34" charset="0"/>
                <a:cs typeface="Calibri" panose="020F0502020204030204" pitchFamily="34" charset="0"/>
              </a:defRPr>
            </a:lvl1pPr>
            <a:lvl2pPr marL="0" indent="0">
              <a:spcBef>
                <a:spcPts val="2000"/>
              </a:spcBef>
              <a:buNone/>
              <a:defRPr sz="3600" b="0">
                <a:solidFill>
                  <a:schemeClr val="accent1"/>
                </a:solidFill>
                <a:latin typeface="Calibri" panose="020F0502020204030204" pitchFamily="34" charset="0"/>
                <a:cs typeface="Calibri" panose="020F0502020204030204" pitchFamily="34" charset="0"/>
              </a:defRPr>
            </a:lvl2pPr>
          </a:lstStyle>
          <a:p>
            <a:pPr lvl="0"/>
            <a:r>
              <a:rPr lang="en-US"/>
              <a:t>Title</a:t>
            </a:r>
          </a:p>
          <a:p>
            <a:pPr lvl="1"/>
            <a:r>
              <a:rPr lang="en-US"/>
              <a:t>SUBTITLE</a:t>
            </a:r>
          </a:p>
        </p:txBody>
      </p:sp>
    </p:spTree>
    <p:extLst>
      <p:ext uri="{BB962C8B-B14F-4D97-AF65-F5344CB8AC3E}">
        <p14:creationId xmlns:p14="http://schemas.microsoft.com/office/powerpoint/2010/main" val="2521348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FB557-45B6-6821-142E-C66629EC150D}"/>
              </a:ext>
            </a:extLst>
          </p:cNvPr>
          <p:cNvSpPr>
            <a:spLocks noGrp="1"/>
          </p:cNvSpPr>
          <p:nvPr>
            <p:ph type="ctrTitle" hasCustomPrompt="1"/>
          </p:nvPr>
        </p:nvSpPr>
        <p:spPr>
          <a:xfrm>
            <a:off x="914400" y="935867"/>
            <a:ext cx="12496800" cy="702436"/>
          </a:xfrm>
          <a:prstGeom prst="rect">
            <a:avLst/>
          </a:prstGeom>
        </p:spPr>
        <p:txBody>
          <a:bodyPr anchor="b"/>
          <a:lstStyle>
            <a:lvl1pPr algn="l">
              <a:defRPr sz="5600" b="1" i="0" spc="100" baseline="0">
                <a:solidFill>
                  <a:srgbClr val="E91F00"/>
                </a:solidFill>
                <a:latin typeface="Open Sans" panose="020B0606030504020204" pitchFamily="34" charset="0"/>
                <a:cs typeface="Open Sans" panose="020B0606030504020204" pitchFamily="34" charset="0"/>
              </a:defRPr>
            </a:lvl1pPr>
          </a:lstStyle>
          <a:p>
            <a:r>
              <a:rPr lang="en-US"/>
              <a:t>Slide Title</a:t>
            </a:r>
          </a:p>
        </p:txBody>
      </p:sp>
    </p:spTree>
    <p:extLst>
      <p:ext uri="{BB962C8B-B14F-4D97-AF65-F5344CB8AC3E}">
        <p14:creationId xmlns:p14="http://schemas.microsoft.com/office/powerpoint/2010/main" val="2450333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089B498-51B7-974C-96FE-EE9F6DC0BAB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8288000" cy="10287000"/>
          </a:xfrm>
          <a:prstGeom prst="rect">
            <a:avLst/>
          </a:prstGeom>
        </p:spPr>
      </p:pic>
      <p:sp>
        <p:nvSpPr>
          <p:cNvPr id="3075" name="Rectangle 3"/>
          <p:cNvSpPr>
            <a:spLocks noGrp="1" noChangeArrowheads="1"/>
          </p:cNvSpPr>
          <p:nvPr>
            <p:ph type="subTitle" idx="1" hasCustomPrompt="1"/>
          </p:nvPr>
        </p:nvSpPr>
        <p:spPr>
          <a:xfrm>
            <a:off x="1107180" y="6030250"/>
            <a:ext cx="5068152" cy="369332"/>
          </a:xfrm>
        </p:spPr>
        <p:txBody>
          <a:bodyPr wrap="square" bIns="0" anchor="t">
            <a:spAutoFit/>
          </a:bodyPr>
          <a:lstStyle>
            <a:lvl1pPr marL="0" indent="0" algn="l">
              <a:buFontTx/>
              <a:buNone/>
              <a:defRPr sz="2400" b="0">
                <a:solidFill>
                  <a:schemeClr val="accent2"/>
                </a:solidFill>
                <a:latin typeface="Calibri" panose="020F0502020204030204" pitchFamily="34" charset="0"/>
                <a:cs typeface="Calibri" panose="020F0502020204030204" pitchFamily="34" charset="0"/>
              </a:defRPr>
            </a:lvl1pPr>
          </a:lstStyle>
          <a:p>
            <a:r>
              <a:rPr lang="en-US"/>
              <a:t>Date</a:t>
            </a:r>
          </a:p>
        </p:txBody>
      </p:sp>
      <p:sp>
        <p:nvSpPr>
          <p:cNvPr id="3" name="Text Placeholder 2"/>
          <p:cNvSpPr>
            <a:spLocks noGrp="1"/>
          </p:cNvSpPr>
          <p:nvPr>
            <p:ph type="body" sz="quarter" idx="10" hasCustomPrompt="1"/>
          </p:nvPr>
        </p:nvSpPr>
        <p:spPr>
          <a:xfrm>
            <a:off x="1107181" y="1177448"/>
            <a:ext cx="10679813" cy="3770334"/>
          </a:xfrm>
        </p:spPr>
        <p:txBody>
          <a:bodyPr anchor="ctr"/>
          <a:lstStyle>
            <a:lvl1pPr>
              <a:lnSpc>
                <a:spcPct val="90000"/>
              </a:lnSpc>
              <a:spcBef>
                <a:spcPts val="2000"/>
              </a:spcBef>
              <a:defRPr sz="6401" b="1">
                <a:solidFill>
                  <a:schemeClr val="accent3"/>
                </a:solidFill>
                <a:latin typeface="Calibri" panose="020F0502020204030204" pitchFamily="34" charset="0"/>
                <a:cs typeface="Calibri" panose="020F0502020204030204" pitchFamily="34" charset="0"/>
              </a:defRPr>
            </a:lvl1pPr>
            <a:lvl2pPr marL="0" indent="0">
              <a:spcBef>
                <a:spcPts val="2000"/>
              </a:spcBef>
              <a:buNone/>
              <a:defRPr sz="3600" b="0">
                <a:solidFill>
                  <a:schemeClr val="accent1"/>
                </a:solidFill>
                <a:latin typeface="Calibri" panose="020F0502020204030204" pitchFamily="34" charset="0"/>
                <a:cs typeface="Calibri" panose="020F0502020204030204" pitchFamily="34" charset="0"/>
              </a:defRPr>
            </a:lvl2pPr>
          </a:lstStyle>
          <a:p>
            <a:pPr lvl="0"/>
            <a:r>
              <a:rPr lang="en-US"/>
              <a:t>Title</a:t>
            </a:r>
          </a:p>
          <a:p>
            <a:pPr lvl="1"/>
            <a:r>
              <a:rPr lang="en-US"/>
              <a:t>SUBTITLE</a:t>
            </a:r>
          </a:p>
        </p:txBody>
      </p:sp>
    </p:spTree>
    <p:extLst>
      <p:ext uri="{BB962C8B-B14F-4D97-AF65-F5344CB8AC3E}">
        <p14:creationId xmlns:p14="http://schemas.microsoft.com/office/powerpoint/2010/main" val="1859608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accent3"/>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A2A903-A204-294A-A533-A40E7012DDC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8288000" cy="10287000"/>
          </a:xfrm>
          <a:prstGeom prst="rect">
            <a:avLst/>
          </a:prstGeom>
        </p:spPr>
      </p:pic>
      <p:sp>
        <p:nvSpPr>
          <p:cNvPr id="3075" name="Rectangle 3"/>
          <p:cNvSpPr>
            <a:spLocks noGrp="1" noChangeArrowheads="1"/>
          </p:cNvSpPr>
          <p:nvPr>
            <p:ph type="subTitle" idx="1" hasCustomPrompt="1"/>
          </p:nvPr>
        </p:nvSpPr>
        <p:spPr>
          <a:xfrm>
            <a:off x="1107180" y="6030250"/>
            <a:ext cx="5068152" cy="369332"/>
          </a:xfrm>
        </p:spPr>
        <p:txBody>
          <a:bodyPr wrap="square" bIns="0" anchor="t">
            <a:spAutoFit/>
          </a:bodyPr>
          <a:lstStyle>
            <a:lvl1pPr marL="0" indent="0" algn="l">
              <a:buFontTx/>
              <a:buNone/>
              <a:defRPr sz="2400" b="0">
                <a:solidFill>
                  <a:schemeClr val="accent2"/>
                </a:solidFill>
                <a:latin typeface="Calibri" panose="020F0502020204030204" pitchFamily="34" charset="0"/>
                <a:cs typeface="Calibri" panose="020F0502020204030204" pitchFamily="34" charset="0"/>
              </a:defRPr>
            </a:lvl1pPr>
          </a:lstStyle>
          <a:p>
            <a:r>
              <a:rPr lang="en-US"/>
              <a:t>Date</a:t>
            </a:r>
          </a:p>
        </p:txBody>
      </p:sp>
      <p:sp>
        <p:nvSpPr>
          <p:cNvPr id="3" name="Text Placeholder 2"/>
          <p:cNvSpPr>
            <a:spLocks noGrp="1"/>
          </p:cNvSpPr>
          <p:nvPr>
            <p:ph type="body" sz="quarter" idx="10" hasCustomPrompt="1"/>
          </p:nvPr>
        </p:nvSpPr>
        <p:spPr>
          <a:xfrm>
            <a:off x="1107181" y="1177448"/>
            <a:ext cx="10679813" cy="3770334"/>
          </a:xfrm>
        </p:spPr>
        <p:txBody>
          <a:bodyPr anchor="ctr"/>
          <a:lstStyle>
            <a:lvl1pPr>
              <a:lnSpc>
                <a:spcPct val="90000"/>
              </a:lnSpc>
              <a:spcBef>
                <a:spcPts val="2000"/>
              </a:spcBef>
              <a:defRPr sz="6401" b="1">
                <a:solidFill>
                  <a:schemeClr val="accent3"/>
                </a:solidFill>
                <a:latin typeface="Calibri" panose="020F0502020204030204" pitchFamily="34" charset="0"/>
                <a:cs typeface="Calibri" panose="020F0502020204030204" pitchFamily="34" charset="0"/>
              </a:defRPr>
            </a:lvl1pPr>
            <a:lvl2pPr marL="0" indent="0">
              <a:spcBef>
                <a:spcPts val="2000"/>
              </a:spcBef>
              <a:buNone/>
              <a:defRPr sz="3600" b="0">
                <a:solidFill>
                  <a:schemeClr val="accent1"/>
                </a:solidFill>
                <a:latin typeface="Calibri" panose="020F0502020204030204" pitchFamily="34" charset="0"/>
                <a:cs typeface="Calibri" panose="020F0502020204030204" pitchFamily="34" charset="0"/>
              </a:defRPr>
            </a:lvl2pPr>
          </a:lstStyle>
          <a:p>
            <a:pPr lvl="0"/>
            <a:r>
              <a:rPr lang="en-US"/>
              <a:t>Title</a:t>
            </a:r>
          </a:p>
          <a:p>
            <a:pPr lvl="1"/>
            <a:r>
              <a:rPr lang="en-US"/>
              <a:t>SUBTITLE</a:t>
            </a:r>
          </a:p>
        </p:txBody>
      </p:sp>
      <p:sp>
        <p:nvSpPr>
          <p:cNvPr id="7" name="Oval 6">
            <a:extLst>
              <a:ext uri="{FF2B5EF4-FFF2-40B4-BE49-F238E27FC236}">
                <a16:creationId xmlns:a16="http://schemas.microsoft.com/office/drawing/2014/main" id="{FFFCBF03-F037-F848-B927-415F9726A735}"/>
              </a:ext>
            </a:extLst>
          </p:cNvPr>
          <p:cNvSpPr/>
          <p:nvPr userDrawn="1"/>
        </p:nvSpPr>
        <p:spPr>
          <a:xfrm flipH="1">
            <a:off x="13577404" y="8761268"/>
            <a:ext cx="1005035" cy="1005035"/>
          </a:xfrm>
          <a:prstGeom prst="ellipse">
            <a:avLst/>
          </a:prstGeom>
          <a:solidFill>
            <a:schemeClr val="accent1"/>
          </a:solidFill>
          <a:ln>
            <a:noFill/>
          </a:ln>
          <a:effectLst/>
          <a:scene3d>
            <a:camera prst="orthographicFront">
              <a:rot lat="0" lon="0" rev="0"/>
            </a:camera>
            <a:lightRig rig="threePt" dir="t">
              <a:rot lat="0" lon="0" rev="1200000"/>
            </a:lightRig>
          </a:scene3d>
          <a:sp3d/>
        </p:spPr>
        <p:style>
          <a:lnRef idx="0">
            <a:schemeClr val="lt1">
              <a:hueOff val="0"/>
              <a:satOff val="0"/>
              <a:lumOff val="0"/>
              <a:alphaOff val="0"/>
            </a:schemeClr>
          </a:lnRef>
          <a:fillRef idx="3">
            <a:scrgbClr r="0" g="0" b="0"/>
          </a:fillRef>
          <a:effectRef idx="3">
            <a:scrgbClr r="0" g="0" b="0"/>
          </a:effectRef>
          <a:fontRef idx="minor">
            <a:schemeClr val="lt1"/>
          </a:fontRef>
        </p:style>
        <p:txBody>
          <a:bodyPr lIns="182880" tIns="182880" bIns="182880" rtlCol="0" anchor="t"/>
          <a:lstStyle/>
          <a:p>
            <a:pPr algn="ctr"/>
            <a:endParaRPr lang="en-US" sz="2400" err="1">
              <a:solidFill>
                <a:srgbClr val="FFFFFF"/>
              </a:solidFill>
              <a:latin typeface="Calibri Light"/>
              <a:cs typeface="Calibri Light"/>
            </a:endParaRPr>
          </a:p>
        </p:txBody>
      </p:sp>
      <p:sp>
        <p:nvSpPr>
          <p:cNvPr id="8" name="Oval 7">
            <a:extLst>
              <a:ext uri="{FF2B5EF4-FFF2-40B4-BE49-F238E27FC236}">
                <a16:creationId xmlns:a16="http://schemas.microsoft.com/office/drawing/2014/main" id="{DF3CD185-2CDF-8147-8CDC-491CD1820412}"/>
              </a:ext>
            </a:extLst>
          </p:cNvPr>
          <p:cNvSpPr/>
          <p:nvPr userDrawn="1"/>
        </p:nvSpPr>
        <p:spPr>
          <a:xfrm flipH="1">
            <a:off x="13035265" y="7094279"/>
            <a:ext cx="717833" cy="717833"/>
          </a:xfrm>
          <a:prstGeom prst="ellipse">
            <a:avLst/>
          </a:prstGeom>
          <a:solidFill>
            <a:schemeClr val="accent1"/>
          </a:solidFill>
          <a:ln>
            <a:noFill/>
          </a:ln>
          <a:effectLst/>
          <a:scene3d>
            <a:camera prst="orthographicFront">
              <a:rot lat="0" lon="0" rev="0"/>
            </a:camera>
            <a:lightRig rig="threePt" dir="t">
              <a:rot lat="0" lon="0" rev="1200000"/>
            </a:lightRig>
          </a:scene3d>
          <a:sp3d/>
        </p:spPr>
        <p:style>
          <a:lnRef idx="0">
            <a:schemeClr val="lt1">
              <a:hueOff val="0"/>
              <a:satOff val="0"/>
              <a:lumOff val="0"/>
              <a:alphaOff val="0"/>
            </a:schemeClr>
          </a:lnRef>
          <a:fillRef idx="3">
            <a:scrgbClr r="0" g="0" b="0"/>
          </a:fillRef>
          <a:effectRef idx="3">
            <a:scrgbClr r="0" g="0" b="0"/>
          </a:effectRef>
          <a:fontRef idx="minor">
            <a:schemeClr val="lt1"/>
          </a:fontRef>
        </p:style>
        <p:txBody>
          <a:bodyPr lIns="182880" tIns="182880" bIns="182880" rtlCol="0" anchor="t"/>
          <a:lstStyle/>
          <a:p>
            <a:pPr algn="ctr"/>
            <a:endParaRPr lang="en-US" sz="2400" err="1">
              <a:solidFill>
                <a:srgbClr val="FFFFFF"/>
              </a:solidFill>
              <a:latin typeface="Calibri Light"/>
              <a:cs typeface="Calibri Light"/>
            </a:endParaRPr>
          </a:p>
        </p:txBody>
      </p:sp>
      <p:sp>
        <p:nvSpPr>
          <p:cNvPr id="9" name="Oval 8">
            <a:extLst>
              <a:ext uri="{FF2B5EF4-FFF2-40B4-BE49-F238E27FC236}">
                <a16:creationId xmlns:a16="http://schemas.microsoft.com/office/drawing/2014/main" id="{556B9158-4778-0849-9876-E037CBB06090}"/>
              </a:ext>
            </a:extLst>
          </p:cNvPr>
          <p:cNvSpPr/>
          <p:nvPr userDrawn="1"/>
        </p:nvSpPr>
        <p:spPr>
          <a:xfrm flipH="1">
            <a:off x="17214115" y="7049384"/>
            <a:ext cx="636134" cy="636134"/>
          </a:xfrm>
          <a:prstGeom prst="ellipse">
            <a:avLst/>
          </a:prstGeom>
          <a:solidFill>
            <a:schemeClr val="accent1"/>
          </a:solidFill>
          <a:ln>
            <a:noFill/>
          </a:ln>
          <a:effectLst/>
          <a:scene3d>
            <a:camera prst="orthographicFront">
              <a:rot lat="0" lon="0" rev="0"/>
            </a:camera>
            <a:lightRig rig="threePt" dir="t">
              <a:rot lat="0" lon="0" rev="1200000"/>
            </a:lightRig>
          </a:scene3d>
          <a:sp3d/>
        </p:spPr>
        <p:style>
          <a:lnRef idx="0">
            <a:schemeClr val="lt1">
              <a:hueOff val="0"/>
              <a:satOff val="0"/>
              <a:lumOff val="0"/>
              <a:alphaOff val="0"/>
            </a:schemeClr>
          </a:lnRef>
          <a:fillRef idx="3">
            <a:scrgbClr r="0" g="0" b="0"/>
          </a:fillRef>
          <a:effectRef idx="3">
            <a:scrgbClr r="0" g="0" b="0"/>
          </a:effectRef>
          <a:fontRef idx="minor">
            <a:schemeClr val="lt1"/>
          </a:fontRef>
        </p:style>
        <p:txBody>
          <a:bodyPr lIns="182880" tIns="182880" bIns="182880" rtlCol="0" anchor="t"/>
          <a:lstStyle/>
          <a:p>
            <a:pPr algn="ctr"/>
            <a:endParaRPr lang="en-US" sz="2400" err="1">
              <a:solidFill>
                <a:srgbClr val="FFFFFF"/>
              </a:solidFill>
              <a:latin typeface="Calibri Light"/>
              <a:cs typeface="Calibri Light"/>
            </a:endParaRPr>
          </a:p>
        </p:txBody>
      </p:sp>
      <p:sp>
        <p:nvSpPr>
          <p:cNvPr id="13" name="Oval 12">
            <a:extLst>
              <a:ext uri="{FF2B5EF4-FFF2-40B4-BE49-F238E27FC236}">
                <a16:creationId xmlns:a16="http://schemas.microsoft.com/office/drawing/2014/main" id="{C4030A60-EEAB-D945-BCC9-E6A5DBC5E103}"/>
              </a:ext>
            </a:extLst>
          </p:cNvPr>
          <p:cNvSpPr/>
          <p:nvPr userDrawn="1"/>
        </p:nvSpPr>
        <p:spPr>
          <a:xfrm flipH="1">
            <a:off x="11993549" y="6067221"/>
            <a:ext cx="531606" cy="531606"/>
          </a:xfrm>
          <a:prstGeom prst="ellipse">
            <a:avLst/>
          </a:prstGeom>
          <a:solidFill>
            <a:schemeClr val="accent1"/>
          </a:solidFill>
          <a:ln>
            <a:noFill/>
          </a:ln>
          <a:effectLst/>
          <a:scene3d>
            <a:camera prst="orthographicFront">
              <a:rot lat="0" lon="0" rev="0"/>
            </a:camera>
            <a:lightRig rig="threePt" dir="t">
              <a:rot lat="0" lon="0" rev="1200000"/>
            </a:lightRig>
          </a:scene3d>
          <a:sp3d/>
        </p:spPr>
        <p:style>
          <a:lnRef idx="0">
            <a:schemeClr val="lt1">
              <a:hueOff val="0"/>
              <a:satOff val="0"/>
              <a:lumOff val="0"/>
              <a:alphaOff val="0"/>
            </a:schemeClr>
          </a:lnRef>
          <a:fillRef idx="3">
            <a:scrgbClr r="0" g="0" b="0"/>
          </a:fillRef>
          <a:effectRef idx="3">
            <a:scrgbClr r="0" g="0" b="0"/>
          </a:effectRef>
          <a:fontRef idx="minor">
            <a:schemeClr val="lt1"/>
          </a:fontRef>
        </p:style>
        <p:txBody>
          <a:bodyPr lIns="182880" tIns="182880" bIns="182880" rtlCol="0" anchor="t"/>
          <a:lstStyle/>
          <a:p>
            <a:pPr algn="ctr"/>
            <a:endParaRPr lang="en-US" sz="2400" err="1">
              <a:solidFill>
                <a:srgbClr val="FFFFFF"/>
              </a:solidFill>
              <a:latin typeface="Calibri Light"/>
              <a:cs typeface="Calibri Light"/>
            </a:endParaRPr>
          </a:p>
        </p:txBody>
      </p:sp>
      <p:sp>
        <p:nvSpPr>
          <p:cNvPr id="15" name="Oval 14">
            <a:extLst>
              <a:ext uri="{FF2B5EF4-FFF2-40B4-BE49-F238E27FC236}">
                <a16:creationId xmlns:a16="http://schemas.microsoft.com/office/drawing/2014/main" id="{81EEABA5-F2A5-9248-8DC9-B7E0BD3DF98F}"/>
              </a:ext>
            </a:extLst>
          </p:cNvPr>
          <p:cNvSpPr/>
          <p:nvPr userDrawn="1"/>
        </p:nvSpPr>
        <p:spPr>
          <a:xfrm flipH="1">
            <a:off x="15424045" y="7601099"/>
            <a:ext cx="717833" cy="717833"/>
          </a:xfrm>
          <a:prstGeom prst="ellipse">
            <a:avLst/>
          </a:prstGeom>
          <a:solidFill>
            <a:schemeClr val="accent1"/>
          </a:solidFill>
          <a:ln>
            <a:noFill/>
          </a:ln>
          <a:effectLst/>
          <a:scene3d>
            <a:camera prst="orthographicFront">
              <a:rot lat="0" lon="0" rev="0"/>
            </a:camera>
            <a:lightRig rig="threePt" dir="t">
              <a:rot lat="0" lon="0" rev="1200000"/>
            </a:lightRig>
          </a:scene3d>
          <a:sp3d/>
        </p:spPr>
        <p:style>
          <a:lnRef idx="0">
            <a:schemeClr val="lt1">
              <a:hueOff val="0"/>
              <a:satOff val="0"/>
              <a:lumOff val="0"/>
              <a:alphaOff val="0"/>
            </a:schemeClr>
          </a:lnRef>
          <a:fillRef idx="3">
            <a:scrgbClr r="0" g="0" b="0"/>
          </a:fillRef>
          <a:effectRef idx="3">
            <a:scrgbClr r="0" g="0" b="0"/>
          </a:effectRef>
          <a:fontRef idx="minor">
            <a:schemeClr val="lt1"/>
          </a:fontRef>
        </p:style>
        <p:txBody>
          <a:bodyPr lIns="182880" tIns="182880" bIns="182880" rtlCol="0" anchor="t"/>
          <a:lstStyle/>
          <a:p>
            <a:pPr algn="ctr"/>
            <a:endParaRPr lang="en-US" sz="2400" err="1">
              <a:solidFill>
                <a:srgbClr val="FFFFFF"/>
              </a:solidFill>
              <a:latin typeface="Calibri Light"/>
              <a:cs typeface="Calibri Light"/>
            </a:endParaRPr>
          </a:p>
        </p:txBody>
      </p:sp>
      <p:sp>
        <p:nvSpPr>
          <p:cNvPr id="16" name="Oval 15">
            <a:extLst>
              <a:ext uri="{FF2B5EF4-FFF2-40B4-BE49-F238E27FC236}">
                <a16:creationId xmlns:a16="http://schemas.microsoft.com/office/drawing/2014/main" id="{6D068373-2FB7-F747-8A4E-79834BBC5386}"/>
              </a:ext>
            </a:extLst>
          </p:cNvPr>
          <p:cNvSpPr/>
          <p:nvPr userDrawn="1"/>
        </p:nvSpPr>
        <p:spPr>
          <a:xfrm flipH="1">
            <a:off x="10845222" y="5490038"/>
            <a:ext cx="446556" cy="446556"/>
          </a:xfrm>
          <a:prstGeom prst="ellipse">
            <a:avLst/>
          </a:prstGeom>
          <a:solidFill>
            <a:schemeClr val="accent1"/>
          </a:solidFill>
          <a:ln>
            <a:noFill/>
          </a:ln>
          <a:effectLst/>
          <a:scene3d>
            <a:camera prst="orthographicFront">
              <a:rot lat="0" lon="0" rev="0"/>
            </a:camera>
            <a:lightRig rig="threePt" dir="t">
              <a:rot lat="0" lon="0" rev="1200000"/>
            </a:lightRig>
          </a:scene3d>
          <a:sp3d/>
        </p:spPr>
        <p:style>
          <a:lnRef idx="0">
            <a:schemeClr val="lt1">
              <a:hueOff val="0"/>
              <a:satOff val="0"/>
              <a:lumOff val="0"/>
              <a:alphaOff val="0"/>
            </a:schemeClr>
          </a:lnRef>
          <a:fillRef idx="3">
            <a:scrgbClr r="0" g="0" b="0"/>
          </a:fillRef>
          <a:effectRef idx="3">
            <a:scrgbClr r="0" g="0" b="0"/>
          </a:effectRef>
          <a:fontRef idx="minor">
            <a:schemeClr val="lt1"/>
          </a:fontRef>
        </p:style>
        <p:txBody>
          <a:bodyPr lIns="182880" tIns="182880" bIns="182880" rtlCol="0" anchor="t"/>
          <a:lstStyle/>
          <a:p>
            <a:pPr algn="ctr"/>
            <a:endParaRPr lang="en-US" sz="2400" err="1">
              <a:solidFill>
                <a:srgbClr val="FFFFFF"/>
              </a:solidFill>
              <a:latin typeface="Calibri Light"/>
              <a:cs typeface="Calibri Light"/>
            </a:endParaRPr>
          </a:p>
        </p:txBody>
      </p:sp>
    </p:spTree>
    <p:extLst>
      <p:ext uri="{BB962C8B-B14F-4D97-AF65-F5344CB8AC3E}">
        <p14:creationId xmlns:p14="http://schemas.microsoft.com/office/powerpoint/2010/main" val="2176008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Rectangle 2">
            <a:extLst>
              <a:ext uri="{FF2B5EF4-FFF2-40B4-BE49-F238E27FC236}">
                <a16:creationId xmlns:a16="http://schemas.microsoft.com/office/drawing/2014/main" id="{C6DA444D-61DB-0B44-9639-2C2F2239CF5C}"/>
              </a:ext>
            </a:extLst>
          </p:cNvPr>
          <p:cNvSpPr>
            <a:spLocks noGrp="1" noChangeArrowheads="1"/>
          </p:cNvSpPr>
          <p:nvPr>
            <p:ph type="title"/>
          </p:nvPr>
        </p:nvSpPr>
        <p:spPr bwMode="auto">
          <a:xfrm>
            <a:off x="1094156" y="572883"/>
            <a:ext cx="16112718" cy="6057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p>
            <a:pPr lvl="0"/>
            <a:endParaRPr lang="en-US"/>
          </a:p>
        </p:txBody>
      </p:sp>
      <p:sp>
        <p:nvSpPr>
          <p:cNvPr id="13" name="Rectangle 3">
            <a:extLst>
              <a:ext uri="{FF2B5EF4-FFF2-40B4-BE49-F238E27FC236}">
                <a16:creationId xmlns:a16="http://schemas.microsoft.com/office/drawing/2014/main" id="{0D32B4C0-9944-3142-9D03-97F044C1C684}"/>
              </a:ext>
            </a:extLst>
          </p:cNvPr>
          <p:cNvSpPr>
            <a:spLocks noGrp="1" noChangeArrowheads="1"/>
          </p:cNvSpPr>
          <p:nvPr>
            <p:ph idx="1"/>
          </p:nvPr>
        </p:nvSpPr>
        <p:spPr bwMode="auto">
          <a:xfrm>
            <a:off x="1094153" y="2141951"/>
            <a:ext cx="16112718" cy="67713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5CFAC0A1-E2C1-7346-8D69-0521D71E0F26}"/>
              </a:ext>
            </a:extLst>
          </p:cNvPr>
          <p:cNvCxnSpPr>
            <a:cxnSpLocks/>
          </p:cNvCxnSpPr>
          <p:nvPr userDrawn="1"/>
        </p:nvCxnSpPr>
        <p:spPr bwMode="auto">
          <a:xfrm>
            <a:off x="1092281" y="1665965"/>
            <a:ext cx="1425452" cy="0"/>
          </a:xfrm>
          <a:prstGeom prst="line">
            <a:avLst/>
          </a:prstGeom>
          <a:solidFill>
            <a:schemeClr val="accent1"/>
          </a:solidFill>
          <a:ln w="44450" cap="flat" cmpd="sng" algn="ctr">
            <a:solidFill>
              <a:schemeClr val="accent1"/>
            </a:solidFill>
            <a:prstDash val="solid"/>
            <a:round/>
            <a:headEnd type="none" w="med" len="med"/>
            <a:tailEnd type="none" w="med" len="med"/>
          </a:ln>
          <a:effectLst/>
        </p:spPr>
      </p:cxnSp>
      <p:sp>
        <p:nvSpPr>
          <p:cNvPr id="11" name="Rectangle 6">
            <a:extLst>
              <a:ext uri="{FF2B5EF4-FFF2-40B4-BE49-F238E27FC236}">
                <a16:creationId xmlns:a16="http://schemas.microsoft.com/office/drawing/2014/main" id="{29107A76-1446-7344-ACFD-1FF930B56F4E}"/>
              </a:ext>
            </a:extLst>
          </p:cNvPr>
          <p:cNvSpPr>
            <a:spLocks noGrp="1" noChangeArrowheads="1"/>
          </p:cNvSpPr>
          <p:nvPr>
            <p:ph type="sldNum" sz="quarter" idx="4"/>
          </p:nvPr>
        </p:nvSpPr>
        <p:spPr bwMode="auto">
          <a:xfrm>
            <a:off x="16602891" y="9715082"/>
            <a:ext cx="598890" cy="276999"/>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lvl1pPr algn="r" eaLnBrk="0" hangingPunct="0">
              <a:defRPr sz="1800" b="0">
                <a:solidFill>
                  <a:schemeClr val="accent2"/>
                </a:solidFill>
                <a:latin typeface="Calibri" panose="020F0502020204030204" pitchFamily="34" charset="0"/>
                <a:cs typeface="Calibri" panose="020F0502020204030204" pitchFamily="34" charset="0"/>
              </a:defRPr>
            </a:lvl1pPr>
          </a:lstStyle>
          <a:p>
            <a:fld id="{42C32FFB-F9AE-46F0-A233-A2E628258990}" type="slidenum">
              <a:rPr lang="en-US" smtClean="0"/>
              <a:pPr/>
              <a:t>‹#›</a:t>
            </a:fld>
            <a:endParaRPr lang="en-US" sz="2000"/>
          </a:p>
        </p:txBody>
      </p:sp>
      <p:sp>
        <p:nvSpPr>
          <p:cNvPr id="14" name="Rectangle 5">
            <a:extLst>
              <a:ext uri="{FF2B5EF4-FFF2-40B4-BE49-F238E27FC236}">
                <a16:creationId xmlns:a16="http://schemas.microsoft.com/office/drawing/2014/main" id="{0194F7C9-2C36-4E4A-B206-D65A86BA2BE5}"/>
              </a:ext>
            </a:extLst>
          </p:cNvPr>
          <p:cNvSpPr>
            <a:spLocks noGrp="1" noChangeArrowheads="1"/>
          </p:cNvSpPr>
          <p:nvPr>
            <p:ph type="ftr" sz="quarter" idx="3"/>
          </p:nvPr>
        </p:nvSpPr>
        <p:spPr>
          <a:xfrm>
            <a:off x="8458200" y="9714117"/>
            <a:ext cx="7848600" cy="276999"/>
          </a:xfrm>
          <a:prstGeom prst="rect">
            <a:avLst/>
          </a:prstGeom>
        </p:spPr>
        <p:txBody>
          <a:bodyPr vert="horz" wrap="square" lIns="0" tIns="0" rIns="0" bIns="0" numCol="1" anchor="ctr" anchorCtr="0" compatLnSpc="1">
            <a:prstTxWarp prst="textNoShape">
              <a:avLst/>
            </a:prstTxWarp>
          </a:bodyPr>
          <a:lstStyle>
            <a:lvl1pPr algn="r">
              <a:defRPr sz="1800" b="0">
                <a:solidFill>
                  <a:schemeClr val="accent2"/>
                </a:solidFill>
                <a:latin typeface="Calibri" panose="020F0502020204030204" pitchFamily="34" charset="0"/>
                <a:cs typeface="Calibri" panose="020F0502020204030204" pitchFamily="34" charset="0"/>
              </a:defRPr>
            </a:lvl1pPr>
          </a:lstStyle>
          <a:p>
            <a:r>
              <a:rPr lang="en-US"/>
              <a:t>© The Leapfrog Group 2026 - unauthorized reproduction of materials is prohibited</a:t>
            </a:r>
          </a:p>
        </p:txBody>
      </p:sp>
    </p:spTree>
    <p:extLst>
      <p:ext uri="{BB962C8B-B14F-4D97-AF65-F5344CB8AC3E}">
        <p14:creationId xmlns:p14="http://schemas.microsoft.com/office/powerpoint/2010/main" val="2272172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9A883209-D53C-4848-B906-5BB5730B19BA}"/>
              </a:ext>
            </a:extLst>
          </p:cNvPr>
          <p:cNvSpPr>
            <a:spLocks noGrp="1" noChangeArrowheads="1"/>
          </p:cNvSpPr>
          <p:nvPr>
            <p:ph type="title"/>
          </p:nvPr>
        </p:nvSpPr>
        <p:spPr bwMode="auto">
          <a:xfrm>
            <a:off x="1094156" y="572883"/>
            <a:ext cx="16112718" cy="6057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p>
            <a:pPr lvl="0"/>
            <a:endParaRPr lang="en-US"/>
          </a:p>
        </p:txBody>
      </p:sp>
      <p:sp>
        <p:nvSpPr>
          <p:cNvPr id="11" name="Rectangle 3">
            <a:extLst>
              <a:ext uri="{FF2B5EF4-FFF2-40B4-BE49-F238E27FC236}">
                <a16:creationId xmlns:a16="http://schemas.microsoft.com/office/drawing/2014/main" id="{30D6C0A0-5A7B-864E-B399-95C0896DABE6}"/>
              </a:ext>
            </a:extLst>
          </p:cNvPr>
          <p:cNvSpPr>
            <a:spLocks noGrp="1" noChangeArrowheads="1"/>
          </p:cNvSpPr>
          <p:nvPr>
            <p:ph idx="1"/>
          </p:nvPr>
        </p:nvSpPr>
        <p:spPr bwMode="auto">
          <a:xfrm>
            <a:off x="1094155" y="2141951"/>
            <a:ext cx="7824380" cy="67713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5" name="Straight Connector 14">
            <a:extLst>
              <a:ext uri="{FF2B5EF4-FFF2-40B4-BE49-F238E27FC236}">
                <a16:creationId xmlns:a16="http://schemas.microsoft.com/office/drawing/2014/main" id="{00AD6382-7A42-BA4F-892A-B1825E0536FC}"/>
              </a:ext>
            </a:extLst>
          </p:cNvPr>
          <p:cNvCxnSpPr>
            <a:cxnSpLocks/>
          </p:cNvCxnSpPr>
          <p:nvPr userDrawn="1"/>
        </p:nvCxnSpPr>
        <p:spPr bwMode="auto">
          <a:xfrm>
            <a:off x="1092281" y="1665965"/>
            <a:ext cx="1425452" cy="0"/>
          </a:xfrm>
          <a:prstGeom prst="line">
            <a:avLst/>
          </a:prstGeom>
          <a:solidFill>
            <a:schemeClr val="accent1"/>
          </a:solidFill>
          <a:ln w="44450" cap="flat" cmpd="sng" algn="ctr">
            <a:solidFill>
              <a:schemeClr val="accent1"/>
            </a:solidFill>
            <a:prstDash val="solid"/>
            <a:round/>
            <a:headEnd type="none" w="med" len="med"/>
            <a:tailEnd type="none" w="med" len="med"/>
          </a:ln>
          <a:effectLst/>
        </p:spPr>
      </p:cxnSp>
      <p:sp>
        <p:nvSpPr>
          <p:cNvPr id="4" name="Content Placeholder 3">
            <a:extLst>
              <a:ext uri="{FF2B5EF4-FFF2-40B4-BE49-F238E27FC236}">
                <a16:creationId xmlns:a16="http://schemas.microsoft.com/office/drawing/2014/main" id="{5321BB57-096B-364F-B7F7-4D652D1C21B2}"/>
              </a:ext>
            </a:extLst>
          </p:cNvPr>
          <p:cNvSpPr>
            <a:spLocks noGrp="1"/>
          </p:cNvSpPr>
          <p:nvPr>
            <p:ph sz="quarter" idx="10"/>
          </p:nvPr>
        </p:nvSpPr>
        <p:spPr>
          <a:xfrm>
            <a:off x="9369467" y="2141951"/>
            <a:ext cx="7832315" cy="677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Rectangle 6">
            <a:extLst>
              <a:ext uri="{FF2B5EF4-FFF2-40B4-BE49-F238E27FC236}">
                <a16:creationId xmlns:a16="http://schemas.microsoft.com/office/drawing/2014/main" id="{7F34B317-C9B1-3A41-958C-A91C20CA5E5B}"/>
              </a:ext>
            </a:extLst>
          </p:cNvPr>
          <p:cNvSpPr>
            <a:spLocks noGrp="1" noChangeArrowheads="1"/>
          </p:cNvSpPr>
          <p:nvPr>
            <p:ph type="sldNum" sz="quarter" idx="4"/>
          </p:nvPr>
        </p:nvSpPr>
        <p:spPr bwMode="auto">
          <a:xfrm>
            <a:off x="16602891" y="9715082"/>
            <a:ext cx="598890" cy="276999"/>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lvl1pPr algn="r" eaLnBrk="0" hangingPunct="0">
              <a:defRPr sz="1800" b="0">
                <a:solidFill>
                  <a:schemeClr val="accent2"/>
                </a:solidFill>
                <a:latin typeface="Calibri" panose="020F0502020204030204" pitchFamily="34" charset="0"/>
                <a:cs typeface="Calibri" panose="020F0502020204030204" pitchFamily="34" charset="0"/>
              </a:defRPr>
            </a:lvl1pPr>
          </a:lstStyle>
          <a:p>
            <a:fld id="{42C32FFB-F9AE-46F0-A233-A2E628258990}" type="slidenum">
              <a:rPr lang="en-US" smtClean="0"/>
              <a:pPr/>
              <a:t>‹#›</a:t>
            </a:fld>
            <a:endParaRPr lang="en-US" sz="2000"/>
          </a:p>
        </p:txBody>
      </p:sp>
      <p:sp>
        <p:nvSpPr>
          <p:cNvPr id="18" name="Rectangle 5">
            <a:extLst>
              <a:ext uri="{FF2B5EF4-FFF2-40B4-BE49-F238E27FC236}">
                <a16:creationId xmlns:a16="http://schemas.microsoft.com/office/drawing/2014/main" id="{0FE27557-2ED5-614D-8922-6A762F20D099}"/>
              </a:ext>
            </a:extLst>
          </p:cNvPr>
          <p:cNvSpPr>
            <a:spLocks noGrp="1" noChangeArrowheads="1"/>
          </p:cNvSpPr>
          <p:nvPr>
            <p:ph type="ftr" sz="quarter" idx="3"/>
          </p:nvPr>
        </p:nvSpPr>
        <p:spPr>
          <a:xfrm>
            <a:off x="8607981" y="9563100"/>
            <a:ext cx="7824379" cy="428980"/>
          </a:xfrm>
          <a:prstGeom prst="rect">
            <a:avLst/>
          </a:prstGeom>
        </p:spPr>
        <p:txBody>
          <a:bodyPr vert="horz" wrap="square" lIns="0" tIns="0" rIns="0" bIns="0" numCol="1" anchor="ctr" anchorCtr="0" compatLnSpc="1">
            <a:prstTxWarp prst="textNoShape">
              <a:avLst/>
            </a:prstTxWarp>
          </a:bodyPr>
          <a:lstStyle>
            <a:lvl1pPr algn="r">
              <a:defRPr sz="1800" b="0">
                <a:solidFill>
                  <a:schemeClr val="accent2"/>
                </a:solidFill>
                <a:latin typeface="Calibri" panose="020F0502020204030204" pitchFamily="34" charset="0"/>
                <a:cs typeface="Calibri" panose="020F0502020204030204" pitchFamily="34" charset="0"/>
              </a:defRPr>
            </a:lvl1pPr>
          </a:lstStyle>
          <a:p>
            <a:r>
              <a:rPr lang="en-US"/>
              <a:t>© The Leapfrog Group 2026 - unauthorized reproduction of materials is prohibited</a:t>
            </a:r>
          </a:p>
        </p:txBody>
      </p:sp>
    </p:spTree>
    <p:extLst>
      <p:ext uri="{BB962C8B-B14F-4D97-AF65-F5344CB8AC3E}">
        <p14:creationId xmlns:p14="http://schemas.microsoft.com/office/powerpoint/2010/main" val="489790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with Caption">
    <p:spTree>
      <p:nvGrpSpPr>
        <p:cNvPr id="1" name=""/>
        <p:cNvGrpSpPr/>
        <p:nvPr/>
      </p:nvGrpSpPr>
      <p:grpSpPr>
        <a:xfrm>
          <a:off x="0" y="0"/>
          <a:ext cx="0" cy="0"/>
          <a:chOff x="0" y="0"/>
          <a:chExt cx="0" cy="0"/>
        </a:xfrm>
      </p:grpSpPr>
      <p:sp>
        <p:nvSpPr>
          <p:cNvPr id="12" name="Rectangle 2">
            <a:extLst>
              <a:ext uri="{FF2B5EF4-FFF2-40B4-BE49-F238E27FC236}">
                <a16:creationId xmlns:a16="http://schemas.microsoft.com/office/drawing/2014/main" id="{C6DA444D-61DB-0B44-9639-2C2F2239CF5C}"/>
              </a:ext>
            </a:extLst>
          </p:cNvPr>
          <p:cNvSpPr>
            <a:spLocks noGrp="1" noChangeArrowheads="1"/>
          </p:cNvSpPr>
          <p:nvPr>
            <p:ph type="title"/>
          </p:nvPr>
        </p:nvSpPr>
        <p:spPr bwMode="auto">
          <a:xfrm>
            <a:off x="1094156" y="572883"/>
            <a:ext cx="16112718" cy="6057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p>
            <a:pPr lvl="0"/>
            <a:endParaRPr lang="en-US"/>
          </a:p>
        </p:txBody>
      </p:sp>
      <p:sp>
        <p:nvSpPr>
          <p:cNvPr id="13" name="Rectangle 3">
            <a:extLst>
              <a:ext uri="{FF2B5EF4-FFF2-40B4-BE49-F238E27FC236}">
                <a16:creationId xmlns:a16="http://schemas.microsoft.com/office/drawing/2014/main" id="{0D32B4C0-9944-3142-9D03-97F044C1C684}"/>
              </a:ext>
            </a:extLst>
          </p:cNvPr>
          <p:cNvSpPr>
            <a:spLocks noGrp="1" noChangeArrowheads="1"/>
          </p:cNvSpPr>
          <p:nvPr>
            <p:ph idx="1"/>
          </p:nvPr>
        </p:nvSpPr>
        <p:spPr bwMode="auto">
          <a:xfrm>
            <a:off x="6395393" y="2141953"/>
            <a:ext cx="10811480" cy="67713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5CFAC0A1-E2C1-7346-8D69-0521D71E0F26}"/>
              </a:ext>
            </a:extLst>
          </p:cNvPr>
          <p:cNvCxnSpPr>
            <a:cxnSpLocks/>
          </p:cNvCxnSpPr>
          <p:nvPr userDrawn="1"/>
        </p:nvCxnSpPr>
        <p:spPr bwMode="auto">
          <a:xfrm>
            <a:off x="1092281" y="1665965"/>
            <a:ext cx="1425452" cy="0"/>
          </a:xfrm>
          <a:prstGeom prst="line">
            <a:avLst/>
          </a:prstGeom>
          <a:solidFill>
            <a:schemeClr val="accent1"/>
          </a:solidFill>
          <a:ln w="44450" cap="flat" cmpd="sng" algn="ctr">
            <a:solidFill>
              <a:schemeClr val="accent1"/>
            </a:solidFill>
            <a:prstDash val="solid"/>
            <a:round/>
            <a:headEnd type="none" w="med" len="med"/>
            <a:tailEnd type="none" w="med" len="med"/>
          </a:ln>
          <a:effectLst/>
        </p:spPr>
      </p:cxnSp>
      <p:sp>
        <p:nvSpPr>
          <p:cNvPr id="3" name="Content Placeholder 2">
            <a:extLst>
              <a:ext uri="{FF2B5EF4-FFF2-40B4-BE49-F238E27FC236}">
                <a16:creationId xmlns:a16="http://schemas.microsoft.com/office/drawing/2014/main" id="{A1DD20F8-7151-744B-9DCF-1315C4E05250}"/>
              </a:ext>
            </a:extLst>
          </p:cNvPr>
          <p:cNvSpPr>
            <a:spLocks noGrp="1"/>
          </p:cNvSpPr>
          <p:nvPr>
            <p:ph sz="quarter" idx="10"/>
          </p:nvPr>
        </p:nvSpPr>
        <p:spPr>
          <a:xfrm>
            <a:off x="1092281" y="2141951"/>
            <a:ext cx="5000471" cy="6771392"/>
          </a:xfrm>
        </p:spPr>
        <p:txBody>
          <a:bodyPr/>
          <a:lstStyle>
            <a:lvl1pPr>
              <a:defRPr sz="2801" b="1">
                <a:solidFill>
                  <a:schemeClr val="accent1"/>
                </a:solidFill>
              </a:defRPr>
            </a:lvl1pPr>
          </a:lstStyle>
          <a:p>
            <a:pPr lvl="0"/>
            <a:r>
              <a:rPr lang="en-US"/>
              <a:t>Edit Master text styles</a:t>
            </a:r>
          </a:p>
        </p:txBody>
      </p:sp>
      <p:sp>
        <p:nvSpPr>
          <p:cNvPr id="11" name="Rectangle 6">
            <a:extLst>
              <a:ext uri="{FF2B5EF4-FFF2-40B4-BE49-F238E27FC236}">
                <a16:creationId xmlns:a16="http://schemas.microsoft.com/office/drawing/2014/main" id="{58410D4A-DB1F-5A4C-A390-5055E09BB4AD}"/>
              </a:ext>
            </a:extLst>
          </p:cNvPr>
          <p:cNvSpPr>
            <a:spLocks noGrp="1" noChangeArrowheads="1"/>
          </p:cNvSpPr>
          <p:nvPr>
            <p:ph type="sldNum" sz="quarter" idx="4"/>
          </p:nvPr>
        </p:nvSpPr>
        <p:spPr bwMode="auto">
          <a:xfrm>
            <a:off x="16602891" y="9715082"/>
            <a:ext cx="598890" cy="276999"/>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lvl1pPr algn="r" eaLnBrk="0" hangingPunct="0">
              <a:defRPr sz="1800" b="0">
                <a:solidFill>
                  <a:schemeClr val="accent2"/>
                </a:solidFill>
                <a:latin typeface="Calibri" panose="020F0502020204030204" pitchFamily="34" charset="0"/>
                <a:cs typeface="Calibri" panose="020F0502020204030204" pitchFamily="34" charset="0"/>
              </a:defRPr>
            </a:lvl1pPr>
          </a:lstStyle>
          <a:p>
            <a:fld id="{42C32FFB-F9AE-46F0-A233-A2E628258990}" type="slidenum">
              <a:rPr lang="en-US" smtClean="0"/>
              <a:pPr/>
              <a:t>‹#›</a:t>
            </a:fld>
            <a:endParaRPr lang="en-US" sz="2000"/>
          </a:p>
        </p:txBody>
      </p:sp>
      <p:sp>
        <p:nvSpPr>
          <p:cNvPr id="14" name="Rectangle 5">
            <a:extLst>
              <a:ext uri="{FF2B5EF4-FFF2-40B4-BE49-F238E27FC236}">
                <a16:creationId xmlns:a16="http://schemas.microsoft.com/office/drawing/2014/main" id="{30D71F93-D555-2E4E-9506-7E03C6CB5987}"/>
              </a:ext>
            </a:extLst>
          </p:cNvPr>
          <p:cNvSpPr>
            <a:spLocks noGrp="1" noChangeArrowheads="1"/>
          </p:cNvSpPr>
          <p:nvPr>
            <p:ph type="ftr" sz="quarter" idx="3"/>
          </p:nvPr>
        </p:nvSpPr>
        <p:spPr>
          <a:xfrm>
            <a:off x="8763001" y="9563100"/>
            <a:ext cx="7669360" cy="428980"/>
          </a:xfrm>
          <a:prstGeom prst="rect">
            <a:avLst/>
          </a:prstGeom>
        </p:spPr>
        <p:txBody>
          <a:bodyPr vert="horz" wrap="square" lIns="0" tIns="0" rIns="0" bIns="0" numCol="1" anchor="ctr" anchorCtr="0" compatLnSpc="1">
            <a:prstTxWarp prst="textNoShape">
              <a:avLst/>
            </a:prstTxWarp>
          </a:bodyPr>
          <a:lstStyle>
            <a:lvl1pPr algn="r">
              <a:defRPr sz="1800" b="0">
                <a:solidFill>
                  <a:schemeClr val="accent2"/>
                </a:solidFill>
                <a:latin typeface="Calibri" panose="020F0502020204030204" pitchFamily="34" charset="0"/>
                <a:cs typeface="Calibri" panose="020F0502020204030204" pitchFamily="34" charset="0"/>
              </a:defRPr>
            </a:lvl1pPr>
          </a:lstStyle>
          <a:p>
            <a:r>
              <a:rPr lang="en-US"/>
              <a:t>© The Leapfrog Group 2026 - unauthorized reproduction of materials is prohibited</a:t>
            </a:r>
          </a:p>
        </p:txBody>
      </p:sp>
    </p:spTree>
    <p:extLst>
      <p:ext uri="{BB962C8B-B14F-4D97-AF65-F5344CB8AC3E}">
        <p14:creationId xmlns:p14="http://schemas.microsoft.com/office/powerpoint/2010/main" val="1074929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Picture with Caption">
    <p:spTree>
      <p:nvGrpSpPr>
        <p:cNvPr id="1" name=""/>
        <p:cNvGrpSpPr/>
        <p:nvPr/>
      </p:nvGrpSpPr>
      <p:grpSpPr>
        <a:xfrm>
          <a:off x="0" y="0"/>
          <a:ext cx="0" cy="0"/>
          <a:chOff x="0" y="0"/>
          <a:chExt cx="0" cy="0"/>
        </a:xfrm>
      </p:grpSpPr>
      <p:sp>
        <p:nvSpPr>
          <p:cNvPr id="12" name="Rectangle 2">
            <a:extLst>
              <a:ext uri="{FF2B5EF4-FFF2-40B4-BE49-F238E27FC236}">
                <a16:creationId xmlns:a16="http://schemas.microsoft.com/office/drawing/2014/main" id="{C6DA444D-61DB-0B44-9639-2C2F2239CF5C}"/>
              </a:ext>
            </a:extLst>
          </p:cNvPr>
          <p:cNvSpPr>
            <a:spLocks noGrp="1" noChangeArrowheads="1"/>
          </p:cNvSpPr>
          <p:nvPr>
            <p:ph type="title"/>
          </p:nvPr>
        </p:nvSpPr>
        <p:spPr bwMode="auto">
          <a:xfrm>
            <a:off x="1094158" y="555666"/>
            <a:ext cx="4998596" cy="6057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endParaRPr lang="en-US"/>
          </a:p>
        </p:txBody>
      </p:sp>
      <p:sp>
        <p:nvSpPr>
          <p:cNvPr id="3" name="Content Placeholder 2">
            <a:extLst>
              <a:ext uri="{FF2B5EF4-FFF2-40B4-BE49-F238E27FC236}">
                <a16:creationId xmlns:a16="http://schemas.microsoft.com/office/drawing/2014/main" id="{A1DD20F8-7151-744B-9DCF-1315C4E05250}"/>
              </a:ext>
            </a:extLst>
          </p:cNvPr>
          <p:cNvSpPr>
            <a:spLocks noGrp="1"/>
          </p:cNvSpPr>
          <p:nvPr>
            <p:ph sz="quarter" idx="10"/>
          </p:nvPr>
        </p:nvSpPr>
        <p:spPr>
          <a:xfrm>
            <a:off x="1092281" y="4934516"/>
            <a:ext cx="5000471" cy="3978828"/>
          </a:xfrm>
        </p:spPr>
        <p:txBody>
          <a:bodyPr anchor="t"/>
          <a:lstStyle>
            <a:lvl1pPr>
              <a:defRPr sz="2801" b="1">
                <a:solidFill>
                  <a:schemeClr val="accent1"/>
                </a:solidFill>
              </a:defRPr>
            </a:lvl1pPr>
          </a:lstStyle>
          <a:p>
            <a:pPr lvl="0"/>
            <a:r>
              <a:rPr lang="en-US"/>
              <a:t>Edit Master text styles</a:t>
            </a:r>
          </a:p>
        </p:txBody>
      </p:sp>
      <p:sp>
        <p:nvSpPr>
          <p:cNvPr id="4" name="Picture Placeholder 3">
            <a:extLst>
              <a:ext uri="{FF2B5EF4-FFF2-40B4-BE49-F238E27FC236}">
                <a16:creationId xmlns:a16="http://schemas.microsoft.com/office/drawing/2014/main" id="{2DBC11CB-C89E-9B43-A579-8C841AE3E8C6}"/>
              </a:ext>
            </a:extLst>
          </p:cNvPr>
          <p:cNvSpPr>
            <a:spLocks noGrp="1"/>
          </p:cNvSpPr>
          <p:nvPr>
            <p:ph type="pic" sz="quarter" idx="11"/>
          </p:nvPr>
        </p:nvSpPr>
        <p:spPr>
          <a:xfrm>
            <a:off x="6395391" y="555668"/>
            <a:ext cx="10806390" cy="8357678"/>
          </a:xfrm>
        </p:spPr>
        <p:txBody>
          <a:bodyPr/>
          <a:lstStyle/>
          <a:p>
            <a:endParaRPr lang="en-US"/>
          </a:p>
        </p:txBody>
      </p:sp>
      <p:sp>
        <p:nvSpPr>
          <p:cNvPr id="14" name="Rectangle 6">
            <a:extLst>
              <a:ext uri="{FF2B5EF4-FFF2-40B4-BE49-F238E27FC236}">
                <a16:creationId xmlns:a16="http://schemas.microsoft.com/office/drawing/2014/main" id="{8077EF14-7456-D04F-BE73-380D20D60596}"/>
              </a:ext>
            </a:extLst>
          </p:cNvPr>
          <p:cNvSpPr>
            <a:spLocks noGrp="1" noChangeArrowheads="1"/>
          </p:cNvSpPr>
          <p:nvPr>
            <p:ph type="sldNum" sz="quarter" idx="4"/>
          </p:nvPr>
        </p:nvSpPr>
        <p:spPr bwMode="auto">
          <a:xfrm>
            <a:off x="16602891" y="9715082"/>
            <a:ext cx="598890" cy="276999"/>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lvl1pPr algn="r" eaLnBrk="0" hangingPunct="0">
              <a:defRPr sz="1800" b="0">
                <a:solidFill>
                  <a:schemeClr val="accent2"/>
                </a:solidFill>
                <a:latin typeface="Calibri" panose="020F0502020204030204" pitchFamily="34" charset="0"/>
                <a:cs typeface="Calibri" panose="020F0502020204030204" pitchFamily="34" charset="0"/>
              </a:defRPr>
            </a:lvl1pPr>
          </a:lstStyle>
          <a:p>
            <a:fld id="{42C32FFB-F9AE-46F0-A233-A2E628258990}" type="slidenum">
              <a:rPr lang="en-US" smtClean="0"/>
              <a:pPr/>
              <a:t>‹#›</a:t>
            </a:fld>
            <a:endParaRPr lang="en-US" sz="2000"/>
          </a:p>
        </p:txBody>
      </p:sp>
      <p:sp>
        <p:nvSpPr>
          <p:cNvPr id="17" name="Rectangle 5">
            <a:extLst>
              <a:ext uri="{FF2B5EF4-FFF2-40B4-BE49-F238E27FC236}">
                <a16:creationId xmlns:a16="http://schemas.microsoft.com/office/drawing/2014/main" id="{285BD605-07F7-1147-8D6C-2F11A3570AF1}"/>
              </a:ext>
            </a:extLst>
          </p:cNvPr>
          <p:cNvSpPr>
            <a:spLocks noGrp="1" noChangeArrowheads="1"/>
          </p:cNvSpPr>
          <p:nvPr>
            <p:ph type="ftr" sz="quarter" idx="3"/>
          </p:nvPr>
        </p:nvSpPr>
        <p:spPr>
          <a:xfrm>
            <a:off x="8534401" y="9563100"/>
            <a:ext cx="7897960" cy="428980"/>
          </a:xfrm>
          <a:prstGeom prst="rect">
            <a:avLst/>
          </a:prstGeom>
        </p:spPr>
        <p:txBody>
          <a:bodyPr vert="horz" wrap="square" lIns="0" tIns="0" rIns="0" bIns="0" numCol="1" anchor="ctr" anchorCtr="0" compatLnSpc="1">
            <a:prstTxWarp prst="textNoShape">
              <a:avLst/>
            </a:prstTxWarp>
          </a:bodyPr>
          <a:lstStyle>
            <a:lvl1pPr algn="r">
              <a:defRPr sz="1800" b="0">
                <a:solidFill>
                  <a:schemeClr val="accent2"/>
                </a:solidFill>
                <a:latin typeface="Calibri" panose="020F0502020204030204" pitchFamily="34" charset="0"/>
                <a:cs typeface="Calibri" panose="020F0502020204030204" pitchFamily="34" charset="0"/>
              </a:defRPr>
            </a:lvl1pPr>
          </a:lstStyle>
          <a:p>
            <a:r>
              <a:rPr lang="en-US"/>
              <a:t>© The Leapfrog Group 2026 - unauthorized reproduction of materials is prohibited</a:t>
            </a:r>
          </a:p>
        </p:txBody>
      </p:sp>
    </p:spTree>
    <p:extLst>
      <p:ext uri="{BB962C8B-B14F-4D97-AF65-F5344CB8AC3E}">
        <p14:creationId xmlns:p14="http://schemas.microsoft.com/office/powerpoint/2010/main" val="3240740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9A883209-D53C-4848-B906-5BB5730B19BA}"/>
              </a:ext>
            </a:extLst>
          </p:cNvPr>
          <p:cNvSpPr>
            <a:spLocks noGrp="1" noChangeArrowheads="1"/>
          </p:cNvSpPr>
          <p:nvPr>
            <p:ph type="title"/>
          </p:nvPr>
        </p:nvSpPr>
        <p:spPr bwMode="auto">
          <a:xfrm>
            <a:off x="1094156" y="572883"/>
            <a:ext cx="16112718" cy="6057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p>
            <a:pPr lvl="0"/>
            <a:endParaRPr lang="en-US"/>
          </a:p>
        </p:txBody>
      </p:sp>
      <p:cxnSp>
        <p:nvCxnSpPr>
          <p:cNvPr id="8" name="Straight Connector 7">
            <a:extLst>
              <a:ext uri="{FF2B5EF4-FFF2-40B4-BE49-F238E27FC236}">
                <a16:creationId xmlns:a16="http://schemas.microsoft.com/office/drawing/2014/main" id="{31DC8442-763C-5942-9662-31A75123BE44}"/>
              </a:ext>
            </a:extLst>
          </p:cNvPr>
          <p:cNvCxnSpPr>
            <a:cxnSpLocks/>
          </p:cNvCxnSpPr>
          <p:nvPr userDrawn="1"/>
        </p:nvCxnSpPr>
        <p:spPr bwMode="auto">
          <a:xfrm>
            <a:off x="1092281" y="1665965"/>
            <a:ext cx="1425452" cy="0"/>
          </a:xfrm>
          <a:prstGeom prst="line">
            <a:avLst/>
          </a:prstGeom>
          <a:solidFill>
            <a:schemeClr val="accent1"/>
          </a:solidFill>
          <a:ln w="44450" cap="flat" cmpd="sng" algn="ctr">
            <a:solidFill>
              <a:schemeClr val="accent1"/>
            </a:solidFill>
            <a:prstDash val="solid"/>
            <a:round/>
            <a:headEnd type="none" w="med" len="med"/>
            <a:tailEnd type="none" w="med" len="med"/>
          </a:ln>
          <a:effectLst/>
        </p:spPr>
      </p:cxnSp>
      <p:sp>
        <p:nvSpPr>
          <p:cNvPr id="12" name="Rectangle 6">
            <a:extLst>
              <a:ext uri="{FF2B5EF4-FFF2-40B4-BE49-F238E27FC236}">
                <a16:creationId xmlns:a16="http://schemas.microsoft.com/office/drawing/2014/main" id="{34DAC652-630D-C24C-8068-8C6CEC33C625}"/>
              </a:ext>
            </a:extLst>
          </p:cNvPr>
          <p:cNvSpPr>
            <a:spLocks noGrp="1" noChangeArrowheads="1"/>
          </p:cNvSpPr>
          <p:nvPr>
            <p:ph type="sldNum" sz="quarter" idx="4"/>
          </p:nvPr>
        </p:nvSpPr>
        <p:spPr bwMode="auto">
          <a:xfrm>
            <a:off x="16602891" y="9715082"/>
            <a:ext cx="598890" cy="276999"/>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lvl1pPr algn="r" eaLnBrk="0" hangingPunct="0">
              <a:defRPr sz="1800" b="0">
                <a:solidFill>
                  <a:schemeClr val="accent2"/>
                </a:solidFill>
                <a:latin typeface="Calibri" panose="020F0502020204030204" pitchFamily="34" charset="0"/>
                <a:cs typeface="Calibri" panose="020F0502020204030204" pitchFamily="34" charset="0"/>
              </a:defRPr>
            </a:lvl1pPr>
          </a:lstStyle>
          <a:p>
            <a:fld id="{42C32FFB-F9AE-46F0-A233-A2E628258990}" type="slidenum">
              <a:rPr lang="en-US" smtClean="0"/>
              <a:pPr/>
              <a:t>‹#›</a:t>
            </a:fld>
            <a:endParaRPr lang="en-US" sz="2000"/>
          </a:p>
        </p:txBody>
      </p:sp>
      <p:sp>
        <p:nvSpPr>
          <p:cNvPr id="16" name="Rectangle 5">
            <a:extLst>
              <a:ext uri="{FF2B5EF4-FFF2-40B4-BE49-F238E27FC236}">
                <a16:creationId xmlns:a16="http://schemas.microsoft.com/office/drawing/2014/main" id="{EB7394F5-D179-044D-B2D0-48641613627E}"/>
              </a:ext>
            </a:extLst>
          </p:cNvPr>
          <p:cNvSpPr>
            <a:spLocks noGrp="1" noChangeArrowheads="1"/>
          </p:cNvSpPr>
          <p:nvPr>
            <p:ph type="ftr" sz="quarter" idx="3"/>
          </p:nvPr>
        </p:nvSpPr>
        <p:spPr>
          <a:xfrm>
            <a:off x="8763001" y="9563100"/>
            <a:ext cx="7669360" cy="428980"/>
          </a:xfrm>
          <a:prstGeom prst="rect">
            <a:avLst/>
          </a:prstGeom>
        </p:spPr>
        <p:txBody>
          <a:bodyPr vert="horz" wrap="square" lIns="0" tIns="0" rIns="0" bIns="0" numCol="1" anchor="ctr" anchorCtr="0" compatLnSpc="1">
            <a:prstTxWarp prst="textNoShape">
              <a:avLst/>
            </a:prstTxWarp>
          </a:bodyPr>
          <a:lstStyle>
            <a:lvl1pPr algn="r">
              <a:defRPr sz="1800" b="0">
                <a:solidFill>
                  <a:schemeClr val="accent2"/>
                </a:solidFill>
                <a:latin typeface="Calibri" panose="020F0502020204030204" pitchFamily="34" charset="0"/>
                <a:cs typeface="Calibri" panose="020F0502020204030204" pitchFamily="34" charset="0"/>
              </a:defRPr>
            </a:lvl1pPr>
          </a:lstStyle>
          <a:p>
            <a:r>
              <a:rPr lang="en-US"/>
              <a:t>© The Leapfrog Group 2026 - unauthorized reproduction of materials is prohibited</a:t>
            </a:r>
          </a:p>
        </p:txBody>
      </p:sp>
    </p:spTree>
    <p:extLst>
      <p:ext uri="{BB962C8B-B14F-4D97-AF65-F5344CB8AC3E}">
        <p14:creationId xmlns:p14="http://schemas.microsoft.com/office/powerpoint/2010/main" val="3161051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id="{34DAC652-630D-C24C-8068-8C6CEC33C625}"/>
              </a:ext>
            </a:extLst>
          </p:cNvPr>
          <p:cNvSpPr>
            <a:spLocks noGrp="1" noChangeArrowheads="1"/>
          </p:cNvSpPr>
          <p:nvPr>
            <p:ph type="sldNum" sz="quarter" idx="4"/>
          </p:nvPr>
        </p:nvSpPr>
        <p:spPr bwMode="auto">
          <a:xfrm>
            <a:off x="16602891" y="9715082"/>
            <a:ext cx="598890" cy="276999"/>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lvl1pPr algn="r" eaLnBrk="0" hangingPunct="0">
              <a:defRPr sz="1800" b="0">
                <a:solidFill>
                  <a:schemeClr val="accent2"/>
                </a:solidFill>
                <a:latin typeface="Calibri" panose="020F0502020204030204" pitchFamily="34" charset="0"/>
                <a:cs typeface="Calibri" panose="020F0502020204030204" pitchFamily="34" charset="0"/>
              </a:defRPr>
            </a:lvl1pPr>
          </a:lstStyle>
          <a:p>
            <a:fld id="{42C32FFB-F9AE-46F0-A233-A2E628258990}" type="slidenum">
              <a:rPr lang="en-US" smtClean="0"/>
              <a:pPr/>
              <a:t>‹#›</a:t>
            </a:fld>
            <a:endParaRPr lang="en-US" sz="2000"/>
          </a:p>
        </p:txBody>
      </p:sp>
      <p:sp>
        <p:nvSpPr>
          <p:cNvPr id="16" name="Rectangle 5">
            <a:extLst>
              <a:ext uri="{FF2B5EF4-FFF2-40B4-BE49-F238E27FC236}">
                <a16:creationId xmlns:a16="http://schemas.microsoft.com/office/drawing/2014/main" id="{EB7394F5-D179-044D-B2D0-48641613627E}"/>
              </a:ext>
            </a:extLst>
          </p:cNvPr>
          <p:cNvSpPr>
            <a:spLocks noGrp="1" noChangeArrowheads="1"/>
          </p:cNvSpPr>
          <p:nvPr>
            <p:ph type="ftr" sz="quarter" idx="3"/>
          </p:nvPr>
        </p:nvSpPr>
        <p:spPr>
          <a:xfrm>
            <a:off x="8763000" y="9563100"/>
            <a:ext cx="7696200" cy="428980"/>
          </a:xfrm>
          <a:prstGeom prst="rect">
            <a:avLst/>
          </a:prstGeom>
        </p:spPr>
        <p:txBody>
          <a:bodyPr vert="horz" wrap="square" lIns="0" tIns="0" rIns="0" bIns="0" numCol="1" anchor="ctr" anchorCtr="0" compatLnSpc="1">
            <a:prstTxWarp prst="textNoShape">
              <a:avLst/>
            </a:prstTxWarp>
          </a:bodyPr>
          <a:lstStyle>
            <a:lvl1pPr algn="r">
              <a:defRPr sz="1800" b="0">
                <a:solidFill>
                  <a:schemeClr val="accent2"/>
                </a:solidFill>
                <a:latin typeface="Calibri" panose="020F0502020204030204" pitchFamily="34" charset="0"/>
                <a:cs typeface="Calibri" panose="020F0502020204030204" pitchFamily="34" charset="0"/>
              </a:defRPr>
            </a:lvl1pPr>
          </a:lstStyle>
          <a:p>
            <a:r>
              <a:rPr lang="en-US"/>
              <a:t>© The Leapfrog Group 2026 - unauthorized reproduction of materials is prohibited</a:t>
            </a:r>
          </a:p>
        </p:txBody>
      </p:sp>
    </p:spTree>
    <p:extLst>
      <p:ext uri="{BB962C8B-B14F-4D97-AF65-F5344CB8AC3E}">
        <p14:creationId xmlns:p14="http://schemas.microsoft.com/office/powerpoint/2010/main" val="2642552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bwMode="auto">
          <a:xfrm>
            <a:off x="1094156" y="572915"/>
            <a:ext cx="16112718" cy="6056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p>
            <a:pPr lvl="0"/>
            <a:endParaRPr lang="en-US"/>
          </a:p>
        </p:txBody>
      </p:sp>
      <p:sp>
        <p:nvSpPr>
          <p:cNvPr id="1029" name="Rectangle 3"/>
          <p:cNvSpPr>
            <a:spLocks noGrp="1" noChangeArrowheads="1"/>
          </p:cNvSpPr>
          <p:nvPr>
            <p:ph type="body" idx="1"/>
          </p:nvPr>
        </p:nvSpPr>
        <p:spPr bwMode="auto">
          <a:xfrm>
            <a:off x="1094153" y="2141951"/>
            <a:ext cx="16112718" cy="67713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16602891" y="9715082"/>
            <a:ext cx="598890" cy="276999"/>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lvl1pPr algn="r" eaLnBrk="0" hangingPunct="0">
              <a:defRPr sz="1800" b="0">
                <a:solidFill>
                  <a:schemeClr val="accent2"/>
                </a:solidFill>
                <a:latin typeface="Calibri" panose="020F0502020204030204" pitchFamily="34" charset="0"/>
                <a:cs typeface="Calibri" panose="020F0502020204030204" pitchFamily="34" charset="0"/>
              </a:defRPr>
            </a:lvl1pPr>
          </a:lstStyle>
          <a:p>
            <a:fld id="{42C32FFB-F9AE-46F0-A233-A2E628258990}" type="slidenum">
              <a:rPr lang="en-US" smtClean="0"/>
              <a:pPr/>
              <a:t>‹#›</a:t>
            </a:fld>
            <a:endParaRPr lang="en-US" sz="2000"/>
          </a:p>
        </p:txBody>
      </p:sp>
      <p:sp>
        <p:nvSpPr>
          <p:cNvPr id="8" name="Rectangle 5"/>
          <p:cNvSpPr>
            <a:spLocks noGrp="1" noChangeArrowheads="1"/>
          </p:cNvSpPr>
          <p:nvPr>
            <p:ph type="ftr" sz="quarter" idx="3"/>
          </p:nvPr>
        </p:nvSpPr>
        <p:spPr>
          <a:xfrm>
            <a:off x="8458200" y="9688685"/>
            <a:ext cx="7848600" cy="303396"/>
          </a:xfrm>
          <a:prstGeom prst="rect">
            <a:avLst/>
          </a:prstGeom>
        </p:spPr>
        <p:txBody>
          <a:bodyPr vert="horz" wrap="square" lIns="0" tIns="0" rIns="0" bIns="0" numCol="1" anchor="ctr" anchorCtr="0" compatLnSpc="1">
            <a:prstTxWarp prst="textNoShape">
              <a:avLst/>
            </a:prstTxWarp>
          </a:bodyPr>
          <a:lstStyle>
            <a:lvl1pPr algn="r">
              <a:defRPr sz="1800" b="0">
                <a:solidFill>
                  <a:schemeClr val="accent2"/>
                </a:solidFill>
                <a:latin typeface="Calibri" panose="020F0502020204030204" pitchFamily="34" charset="0"/>
                <a:cs typeface="Calibri" panose="020F0502020204030204" pitchFamily="34" charset="0"/>
              </a:defRPr>
            </a:lvl1pPr>
          </a:lstStyle>
          <a:p>
            <a:r>
              <a:rPr lang="en-US"/>
              <a:t>© The Leapfrog Group 2026 - unauthorized reproduction of materials is prohibited</a:t>
            </a:r>
          </a:p>
        </p:txBody>
      </p:sp>
      <p:pic>
        <p:nvPicPr>
          <p:cNvPr id="7" name="Picture 6" descr="A picture containing logo&#10;&#10;Description automatically generated">
            <a:extLst>
              <a:ext uri="{FF2B5EF4-FFF2-40B4-BE49-F238E27FC236}">
                <a16:creationId xmlns:a16="http://schemas.microsoft.com/office/drawing/2014/main" id="{3402930B-F34A-4FB4-B0F3-DCEC40EC680E}"/>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086221" y="9042401"/>
            <a:ext cx="2747333" cy="1067544"/>
          </a:xfrm>
          <a:prstGeom prst="rect">
            <a:avLst/>
          </a:prstGeom>
        </p:spPr>
      </p:pic>
      <p:pic>
        <p:nvPicPr>
          <p:cNvPr id="2" name="Picture 1">
            <a:extLst>
              <a:ext uri="{FF2B5EF4-FFF2-40B4-BE49-F238E27FC236}">
                <a16:creationId xmlns:a16="http://schemas.microsoft.com/office/drawing/2014/main" id="{7387D9BF-45DD-3F7F-321F-96F21D9917AF}"/>
              </a:ext>
              <a:ext uri="{C183D7F6-B498-43B3-948B-1728B52AA6E4}">
                <adec:decorative xmlns:adec="http://schemas.microsoft.com/office/drawing/2017/decorative" val="1"/>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4191000" y="9371073"/>
            <a:ext cx="2701780" cy="801627"/>
          </a:xfrm>
          <a:prstGeom prst="rect">
            <a:avLst/>
          </a:prstGeom>
        </p:spPr>
      </p:pic>
    </p:spTree>
    <p:extLst>
      <p:ext uri="{BB962C8B-B14F-4D97-AF65-F5344CB8AC3E}">
        <p14:creationId xmlns:p14="http://schemas.microsoft.com/office/powerpoint/2010/main" val="10967772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hdr="0" dt="0"/>
  <p:txStyles>
    <p:titleStyle>
      <a:lvl1pPr algn="l" rtl="0" eaLnBrk="1" fontAlgn="base" hangingPunct="1">
        <a:lnSpc>
          <a:spcPct val="80000"/>
        </a:lnSpc>
        <a:spcBef>
          <a:spcPct val="0"/>
        </a:spcBef>
        <a:spcAft>
          <a:spcPct val="0"/>
        </a:spcAft>
        <a:defRPr sz="4800" b="1" i="0">
          <a:solidFill>
            <a:schemeClr val="accent3"/>
          </a:solidFill>
          <a:latin typeface="Calibri" panose="020F0502020204030204" pitchFamily="34" charset="0"/>
          <a:ea typeface="MS PGothic" pitchFamily="34" charset="-128"/>
          <a:cs typeface="Calibri" panose="020F0502020204030204" pitchFamily="34" charset="0"/>
        </a:defRPr>
      </a:lvl1pPr>
      <a:lvl2pPr algn="l" rtl="0" eaLnBrk="1" fontAlgn="base" hangingPunct="1">
        <a:lnSpc>
          <a:spcPct val="90000"/>
        </a:lnSpc>
        <a:spcBef>
          <a:spcPct val="0"/>
        </a:spcBef>
        <a:spcAft>
          <a:spcPct val="0"/>
        </a:spcAft>
        <a:defRPr sz="5600">
          <a:solidFill>
            <a:schemeClr val="bg1"/>
          </a:solidFill>
          <a:latin typeface="Calibri" pitchFamily="34" charset="0"/>
          <a:ea typeface="MS PGothic" pitchFamily="34" charset="-128"/>
          <a:cs typeface="MS PGothic" charset="0"/>
        </a:defRPr>
      </a:lvl2pPr>
      <a:lvl3pPr algn="l" rtl="0" eaLnBrk="1" fontAlgn="base" hangingPunct="1">
        <a:lnSpc>
          <a:spcPct val="90000"/>
        </a:lnSpc>
        <a:spcBef>
          <a:spcPct val="0"/>
        </a:spcBef>
        <a:spcAft>
          <a:spcPct val="0"/>
        </a:spcAft>
        <a:defRPr sz="5600">
          <a:solidFill>
            <a:schemeClr val="bg1"/>
          </a:solidFill>
          <a:latin typeface="Calibri" pitchFamily="34" charset="0"/>
          <a:ea typeface="MS PGothic" pitchFamily="34" charset="-128"/>
          <a:cs typeface="MS PGothic" charset="0"/>
        </a:defRPr>
      </a:lvl3pPr>
      <a:lvl4pPr algn="l" rtl="0" eaLnBrk="1" fontAlgn="base" hangingPunct="1">
        <a:lnSpc>
          <a:spcPct val="90000"/>
        </a:lnSpc>
        <a:spcBef>
          <a:spcPct val="0"/>
        </a:spcBef>
        <a:spcAft>
          <a:spcPct val="0"/>
        </a:spcAft>
        <a:defRPr sz="5600">
          <a:solidFill>
            <a:schemeClr val="bg1"/>
          </a:solidFill>
          <a:latin typeface="Calibri" pitchFamily="34" charset="0"/>
          <a:ea typeface="MS PGothic" pitchFamily="34" charset="-128"/>
          <a:cs typeface="MS PGothic" charset="0"/>
        </a:defRPr>
      </a:lvl4pPr>
      <a:lvl5pPr algn="l" rtl="0" eaLnBrk="1" fontAlgn="base" hangingPunct="1">
        <a:lnSpc>
          <a:spcPct val="90000"/>
        </a:lnSpc>
        <a:spcBef>
          <a:spcPct val="0"/>
        </a:spcBef>
        <a:spcAft>
          <a:spcPct val="0"/>
        </a:spcAft>
        <a:defRPr sz="5600">
          <a:solidFill>
            <a:schemeClr val="bg1"/>
          </a:solidFill>
          <a:latin typeface="Calibri" pitchFamily="34" charset="0"/>
          <a:ea typeface="MS PGothic" pitchFamily="34" charset="-128"/>
          <a:cs typeface="MS PGothic" charset="0"/>
        </a:defRPr>
      </a:lvl5pPr>
      <a:lvl6pPr marL="914378" algn="l" rtl="0" eaLnBrk="1" fontAlgn="base" hangingPunct="1">
        <a:lnSpc>
          <a:spcPct val="90000"/>
        </a:lnSpc>
        <a:spcBef>
          <a:spcPct val="0"/>
        </a:spcBef>
        <a:spcAft>
          <a:spcPct val="0"/>
        </a:spcAft>
        <a:defRPr sz="6000">
          <a:solidFill>
            <a:schemeClr val="bg1"/>
          </a:solidFill>
          <a:latin typeface="Century Gothic" pitchFamily="-109" charset="0"/>
          <a:ea typeface="ＭＳ Ｐゴシック" pitchFamily="-109" charset="-128"/>
          <a:cs typeface="ＭＳ Ｐゴシック" pitchFamily="-109" charset="-128"/>
        </a:defRPr>
      </a:lvl6pPr>
      <a:lvl7pPr marL="1828755" algn="l" rtl="0" eaLnBrk="1" fontAlgn="base" hangingPunct="1">
        <a:lnSpc>
          <a:spcPct val="90000"/>
        </a:lnSpc>
        <a:spcBef>
          <a:spcPct val="0"/>
        </a:spcBef>
        <a:spcAft>
          <a:spcPct val="0"/>
        </a:spcAft>
        <a:defRPr sz="6000">
          <a:solidFill>
            <a:schemeClr val="bg1"/>
          </a:solidFill>
          <a:latin typeface="Century Gothic" pitchFamily="-109" charset="0"/>
          <a:ea typeface="ＭＳ Ｐゴシック" pitchFamily="-109" charset="-128"/>
          <a:cs typeface="ＭＳ Ｐゴシック" pitchFamily="-109" charset="-128"/>
        </a:defRPr>
      </a:lvl7pPr>
      <a:lvl8pPr marL="2743131" algn="l" rtl="0" eaLnBrk="1" fontAlgn="base" hangingPunct="1">
        <a:lnSpc>
          <a:spcPct val="90000"/>
        </a:lnSpc>
        <a:spcBef>
          <a:spcPct val="0"/>
        </a:spcBef>
        <a:spcAft>
          <a:spcPct val="0"/>
        </a:spcAft>
        <a:defRPr sz="6000">
          <a:solidFill>
            <a:schemeClr val="bg1"/>
          </a:solidFill>
          <a:latin typeface="Century Gothic" pitchFamily="-109" charset="0"/>
          <a:ea typeface="ＭＳ Ｐゴシック" pitchFamily="-109" charset="-128"/>
          <a:cs typeface="ＭＳ Ｐゴシック" pitchFamily="-109" charset="-128"/>
        </a:defRPr>
      </a:lvl8pPr>
      <a:lvl9pPr marL="3657509" algn="l" rtl="0" eaLnBrk="1" fontAlgn="base" hangingPunct="1">
        <a:lnSpc>
          <a:spcPct val="90000"/>
        </a:lnSpc>
        <a:spcBef>
          <a:spcPct val="0"/>
        </a:spcBef>
        <a:spcAft>
          <a:spcPct val="0"/>
        </a:spcAft>
        <a:defRPr sz="6000">
          <a:solidFill>
            <a:schemeClr val="bg1"/>
          </a:solidFill>
          <a:latin typeface="Century Gothic" pitchFamily="-109" charset="0"/>
          <a:ea typeface="ＭＳ Ｐゴシック" pitchFamily="-109" charset="-128"/>
          <a:cs typeface="ＭＳ Ｐゴシック" pitchFamily="-109" charset="-128"/>
        </a:defRPr>
      </a:lvl9pPr>
    </p:titleStyle>
    <p:bodyStyle>
      <a:lvl1pPr marL="0" indent="0" algn="l" rtl="0" eaLnBrk="1" fontAlgn="base" hangingPunct="1">
        <a:spcBef>
          <a:spcPts val="2400"/>
        </a:spcBef>
        <a:spcAft>
          <a:spcPct val="0"/>
        </a:spcAft>
        <a:defRPr sz="3200">
          <a:solidFill>
            <a:schemeClr val="tx2"/>
          </a:solidFill>
          <a:latin typeface="Calibri" panose="020F0502020204030204" pitchFamily="34" charset="0"/>
          <a:ea typeface="MS PGothic" pitchFamily="34" charset="-128"/>
          <a:cs typeface="Calibri" panose="020F0502020204030204" pitchFamily="34" charset="0"/>
        </a:defRPr>
      </a:lvl1pPr>
      <a:lvl2pPr marL="1005815" indent="-457188" algn="l" rtl="0" eaLnBrk="1" fontAlgn="base" hangingPunct="1">
        <a:spcBef>
          <a:spcPts val="1200"/>
        </a:spcBef>
        <a:spcAft>
          <a:spcPct val="0"/>
        </a:spcAft>
        <a:buClr>
          <a:schemeClr val="accent1"/>
        </a:buClr>
        <a:buFont typeface="Arial" panose="020B0604020202020204" pitchFamily="34" charset="0"/>
        <a:buChar char="•"/>
        <a:defRPr sz="2801">
          <a:solidFill>
            <a:schemeClr val="tx2"/>
          </a:solidFill>
          <a:latin typeface="Calibri" panose="020F0502020204030204" pitchFamily="34" charset="0"/>
          <a:ea typeface="MS PGothic" pitchFamily="34" charset="-128"/>
          <a:cs typeface="Calibri" panose="020F0502020204030204" pitchFamily="34" charset="0"/>
        </a:defRPr>
      </a:lvl2pPr>
      <a:lvl3pPr marL="1828755" indent="-457188" algn="l" rtl="0" eaLnBrk="1" fontAlgn="base" hangingPunct="1">
        <a:spcBef>
          <a:spcPts val="1200"/>
        </a:spcBef>
        <a:spcAft>
          <a:spcPct val="0"/>
        </a:spcAft>
        <a:buClr>
          <a:schemeClr val="accent2"/>
        </a:buClr>
        <a:buFont typeface="Apple Symbols" panose="02000000000000000000" pitchFamily="2" charset="-79"/>
        <a:buChar char="⎻"/>
        <a:defRPr sz="2400">
          <a:solidFill>
            <a:schemeClr val="tx2"/>
          </a:solidFill>
          <a:latin typeface="Calibri" panose="020F0502020204030204" pitchFamily="34" charset="0"/>
          <a:ea typeface="MS PGothic" pitchFamily="34" charset="-128"/>
          <a:cs typeface="Calibri" panose="020F0502020204030204" pitchFamily="34" charset="0"/>
        </a:defRPr>
      </a:lvl3pPr>
      <a:lvl4pPr marL="2651694" indent="-457188" algn="l" rtl="0" eaLnBrk="1" fontAlgn="base" hangingPunct="1">
        <a:spcBef>
          <a:spcPts val="1200"/>
        </a:spcBef>
        <a:spcAft>
          <a:spcPct val="0"/>
        </a:spcAft>
        <a:buClr>
          <a:schemeClr val="accent1"/>
        </a:buClr>
        <a:buFont typeface="Arial" panose="020B0604020202020204" pitchFamily="34" charset="0"/>
        <a:buChar char="•"/>
        <a:defRPr sz="2201" baseline="0">
          <a:solidFill>
            <a:schemeClr val="tx2"/>
          </a:solidFill>
          <a:latin typeface="Calibri" panose="020F0502020204030204" pitchFamily="34" charset="0"/>
          <a:ea typeface="MS PGothic" pitchFamily="34" charset="-128"/>
          <a:cs typeface="Calibri" panose="020F0502020204030204" pitchFamily="34" charset="0"/>
        </a:defRPr>
      </a:lvl4pPr>
      <a:lvl5pPr marL="3360336" marR="0" indent="-342891" algn="l" defTabSz="1828755" rtl="0" eaLnBrk="1" fontAlgn="base" latinLnBrk="0" hangingPunct="1">
        <a:lnSpc>
          <a:spcPct val="100000"/>
        </a:lnSpc>
        <a:spcBef>
          <a:spcPts val="1200"/>
        </a:spcBef>
        <a:spcAft>
          <a:spcPct val="0"/>
        </a:spcAft>
        <a:buClr>
          <a:schemeClr val="accent2"/>
        </a:buClr>
        <a:buSzTx/>
        <a:buFont typeface="Apple Symbols" panose="02000000000000000000" pitchFamily="2" charset="-79"/>
        <a:buChar char="⎻"/>
        <a:tabLst/>
        <a:defRPr sz="2000" b="0" baseline="0">
          <a:solidFill>
            <a:schemeClr val="tx2"/>
          </a:solidFill>
          <a:latin typeface="Calibri" panose="020F0502020204030204" pitchFamily="34" charset="0"/>
          <a:ea typeface="MS PGothic" pitchFamily="34" charset="-128"/>
          <a:cs typeface="Calibri" panose="020F0502020204030204" pitchFamily="34" charset="0"/>
        </a:defRPr>
      </a:lvl5pPr>
      <a:lvl6pPr marL="5029074" indent="-457188" algn="l" rtl="0" eaLnBrk="1" fontAlgn="base" hangingPunct="1">
        <a:spcBef>
          <a:spcPct val="20000"/>
        </a:spcBef>
        <a:spcAft>
          <a:spcPct val="0"/>
        </a:spcAft>
        <a:buChar char="»"/>
        <a:defRPr sz="3200" b="1">
          <a:solidFill>
            <a:srgbClr val="727274"/>
          </a:solidFill>
          <a:latin typeface="+mn-lt"/>
          <a:ea typeface="+mn-ea"/>
        </a:defRPr>
      </a:lvl6pPr>
      <a:lvl7pPr marL="5943452" indent="-457188" algn="l" rtl="0" eaLnBrk="1" fontAlgn="base" hangingPunct="1">
        <a:spcBef>
          <a:spcPct val="20000"/>
        </a:spcBef>
        <a:spcAft>
          <a:spcPct val="0"/>
        </a:spcAft>
        <a:buChar char="»"/>
        <a:defRPr sz="2599" b="1">
          <a:solidFill>
            <a:srgbClr val="727274"/>
          </a:solidFill>
          <a:latin typeface="+mn-lt"/>
          <a:ea typeface="+mn-ea"/>
        </a:defRPr>
      </a:lvl7pPr>
      <a:lvl8pPr marL="6857829" indent="-457188" algn="l" rtl="0" eaLnBrk="1" fontAlgn="base" hangingPunct="1">
        <a:spcBef>
          <a:spcPct val="20000"/>
        </a:spcBef>
        <a:spcAft>
          <a:spcPct val="0"/>
        </a:spcAft>
        <a:buChar char="»"/>
        <a:defRPr sz="3200" b="1">
          <a:solidFill>
            <a:srgbClr val="727274"/>
          </a:solidFill>
          <a:latin typeface="+mn-lt"/>
          <a:ea typeface="+mn-ea"/>
        </a:defRPr>
      </a:lvl8pPr>
      <a:lvl9pPr marL="7772205" indent="-457188" algn="l" rtl="0" eaLnBrk="1" fontAlgn="base" hangingPunct="1">
        <a:spcBef>
          <a:spcPct val="20000"/>
        </a:spcBef>
        <a:spcAft>
          <a:spcPct val="0"/>
        </a:spcAft>
        <a:buChar char="»"/>
        <a:defRPr sz="3000" b="1">
          <a:solidFill>
            <a:srgbClr val="727274"/>
          </a:solidFill>
          <a:latin typeface="+mn-lt"/>
          <a:ea typeface="+mn-ea"/>
        </a:defRPr>
      </a:lvl9pPr>
    </p:bodyStyle>
    <p:otherStyle>
      <a:defPPr>
        <a:defRPr lang="en-US"/>
      </a:defPPr>
      <a:lvl1pPr marL="0" algn="l" defTabSz="914378" rtl="0" eaLnBrk="1" latinLnBrk="0" hangingPunct="1">
        <a:defRPr sz="3600" kern="1200">
          <a:solidFill>
            <a:schemeClr val="tx1"/>
          </a:solidFill>
          <a:latin typeface="+mn-lt"/>
          <a:ea typeface="+mn-ea"/>
          <a:cs typeface="+mn-cs"/>
        </a:defRPr>
      </a:lvl1pPr>
      <a:lvl2pPr marL="914378" algn="l" defTabSz="914378" rtl="0" eaLnBrk="1" latinLnBrk="0" hangingPunct="1">
        <a:defRPr sz="3600" kern="1200">
          <a:solidFill>
            <a:schemeClr val="tx1"/>
          </a:solidFill>
          <a:latin typeface="+mn-lt"/>
          <a:ea typeface="+mn-ea"/>
          <a:cs typeface="+mn-cs"/>
        </a:defRPr>
      </a:lvl2pPr>
      <a:lvl3pPr marL="1828755" algn="l" defTabSz="914378" rtl="0" eaLnBrk="1" latinLnBrk="0" hangingPunct="1">
        <a:defRPr sz="3600" kern="1200">
          <a:solidFill>
            <a:schemeClr val="tx1"/>
          </a:solidFill>
          <a:latin typeface="+mn-lt"/>
          <a:ea typeface="+mn-ea"/>
          <a:cs typeface="+mn-cs"/>
        </a:defRPr>
      </a:lvl3pPr>
      <a:lvl4pPr marL="2743131" algn="l" defTabSz="914378" rtl="0" eaLnBrk="1" latinLnBrk="0" hangingPunct="1">
        <a:defRPr sz="3600" kern="1200">
          <a:solidFill>
            <a:schemeClr val="tx1"/>
          </a:solidFill>
          <a:latin typeface="+mn-lt"/>
          <a:ea typeface="+mn-ea"/>
          <a:cs typeface="+mn-cs"/>
        </a:defRPr>
      </a:lvl4pPr>
      <a:lvl5pPr marL="3657509" algn="l" defTabSz="914378" rtl="0" eaLnBrk="1" latinLnBrk="0" hangingPunct="1">
        <a:defRPr sz="3600" kern="1200">
          <a:solidFill>
            <a:schemeClr val="tx1"/>
          </a:solidFill>
          <a:latin typeface="+mn-lt"/>
          <a:ea typeface="+mn-ea"/>
          <a:cs typeface="+mn-cs"/>
        </a:defRPr>
      </a:lvl5pPr>
      <a:lvl6pPr marL="4571886" algn="l" defTabSz="914378" rtl="0" eaLnBrk="1" latinLnBrk="0" hangingPunct="1">
        <a:defRPr sz="3600" kern="1200">
          <a:solidFill>
            <a:schemeClr val="tx1"/>
          </a:solidFill>
          <a:latin typeface="+mn-lt"/>
          <a:ea typeface="+mn-ea"/>
          <a:cs typeface="+mn-cs"/>
        </a:defRPr>
      </a:lvl6pPr>
      <a:lvl7pPr marL="5486264" algn="l" defTabSz="914378" rtl="0" eaLnBrk="1" latinLnBrk="0" hangingPunct="1">
        <a:defRPr sz="3600" kern="1200">
          <a:solidFill>
            <a:schemeClr val="tx1"/>
          </a:solidFill>
          <a:latin typeface="+mn-lt"/>
          <a:ea typeface="+mn-ea"/>
          <a:cs typeface="+mn-cs"/>
        </a:defRPr>
      </a:lvl7pPr>
      <a:lvl8pPr marL="6400640" algn="l" defTabSz="914378" rtl="0" eaLnBrk="1" latinLnBrk="0" hangingPunct="1">
        <a:defRPr sz="3600" kern="1200">
          <a:solidFill>
            <a:schemeClr val="tx1"/>
          </a:solidFill>
          <a:latin typeface="+mn-lt"/>
          <a:ea typeface="+mn-ea"/>
          <a:cs typeface="+mn-cs"/>
        </a:defRPr>
      </a:lvl8pPr>
      <a:lvl9pPr marL="7315017" algn="l" defTabSz="914378"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2.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9.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svg"/><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3.png"/><Relationship Id="rId7"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35.png"/><Relationship Id="rId4" Type="http://schemas.openxmlformats.org/officeDocument/2006/relationships/hyperlink" Target="https://www.leapfroggroup.org/horizon-blue-cross-blue-shield-new-jersey-case-study"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6.jpe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www.leapfroggroup.org/hospital"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hyperlink" Target="https://leapfroghelpdesk.zendesk.com/"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microsoft.com/office/2007/relationships/hdphoto" Target="../media/hdphoto1.wdp"/><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hyperlink" Target="https://www.leapfroggroup.org/recognized-leader-geriatric-surgery"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10.xml"/><Relationship Id="rId4" Type="http://schemas.openxmlformats.org/officeDocument/2006/relationships/hyperlink" Target="http://www.facs.org/geriatric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image" Target="../media/image45.png"/><Relationship Id="rId5" Type="http://schemas.openxmlformats.org/officeDocument/2006/relationships/image" Target="../media/image2.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svg"/><Relationship Id="rId7" Type="http://schemas.openxmlformats.org/officeDocument/2006/relationships/image" Target="../media/image51.sv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50.svg"/><Relationship Id="rId5" Type="http://schemas.openxmlformats.org/officeDocument/2006/relationships/image" Target="../media/image49.svg"/><Relationship Id="rId10" Type="http://schemas.openxmlformats.org/officeDocument/2006/relationships/image" Target="../media/image54.svg"/><Relationship Id="rId4" Type="http://schemas.openxmlformats.org/officeDocument/2006/relationships/image" Target="../media/image48.svg"/><Relationship Id="rId9" Type="http://schemas.openxmlformats.org/officeDocument/2006/relationships/image" Target="../media/image53.svg"/></Relationships>
</file>

<file path=ppt/slides/_rels/slide2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hyperlink" Target="https://www.leapfroggroup.org/survey-materials/town-hall-calls" TargetMode="External"/><Relationship Id="rId2" Type="http://schemas.openxmlformats.org/officeDocument/2006/relationships/image" Target="../media/image11.png"/><Relationship Id="rId1" Type="http://schemas.openxmlformats.org/officeDocument/2006/relationships/slideLayout" Target="../slideLayouts/slideLayout9.xml"/><Relationship Id="rId5" Type="http://schemas.openxmlformats.org/officeDocument/2006/relationships/image" Target="../media/image13.pn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6.png"/><Relationship Id="rId7"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9.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hyperlink" Target="https://www.leapfroggroup.org/survey-materials/town-hall-calls" TargetMode="External"/><Relationship Id="rId2" Type="http://schemas.openxmlformats.org/officeDocument/2006/relationships/image" Target="../media/image11.png"/><Relationship Id="rId1" Type="http://schemas.openxmlformats.org/officeDocument/2006/relationships/slideLayout" Target="../slideLayouts/slideLayout9.xml"/><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1.png"/><Relationship Id="rId1" Type="http://schemas.openxmlformats.org/officeDocument/2006/relationships/slideLayout" Target="../slideLayouts/slideLayout9.xml"/><Relationship Id="rId5" Type="http://schemas.openxmlformats.org/officeDocument/2006/relationships/image" Target="../media/image16.png"/><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9.xml"/><Relationship Id="rId5" Type="http://schemas.openxmlformats.org/officeDocument/2006/relationships/image" Target="../media/image2.png"/><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CAE82-B463-C7C2-2EC5-9646B3AEFE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6C13132-63A6-FC46-34AC-939B4208FFED}"/>
              </a:ext>
            </a:extLst>
          </p:cNvPr>
          <p:cNvSpPr/>
          <p:nvPr/>
        </p:nvSpPr>
        <p:spPr>
          <a:xfrm>
            <a:off x="-213360" y="-2843"/>
            <a:ext cx="18533205" cy="10287000"/>
          </a:xfrm>
          <a:custGeom>
            <a:avLst/>
            <a:gdLst/>
            <a:ahLst/>
            <a:cxnLst/>
            <a:rect l="l" t="t" r="r" b="b"/>
            <a:pathLst>
              <a:path w="18253521" h="10267605">
                <a:moveTo>
                  <a:pt x="0" y="0"/>
                </a:moveTo>
                <a:lnTo>
                  <a:pt x="18253521" y="0"/>
                </a:lnTo>
                <a:lnTo>
                  <a:pt x="18253521" y="10267605"/>
                </a:lnTo>
                <a:lnTo>
                  <a:pt x="0" y="10267605"/>
                </a:lnTo>
                <a:lnTo>
                  <a:pt x="0" y="0"/>
                </a:lnTo>
                <a:close/>
              </a:path>
            </a:pathLst>
          </a:custGeom>
          <a:blipFill>
            <a:blip r:embed="rId3"/>
            <a:stretch>
              <a:fillRect/>
            </a:stretch>
          </a:blipFill>
        </p:spPr>
        <p:txBody>
          <a:bodyPr/>
          <a:lstStyle/>
          <a:p>
            <a:endParaRPr lang="en-US"/>
          </a:p>
        </p:txBody>
      </p:sp>
      <p:sp>
        <p:nvSpPr>
          <p:cNvPr id="5" name="TextBox 5">
            <a:extLst>
              <a:ext uri="{FF2B5EF4-FFF2-40B4-BE49-F238E27FC236}">
                <a16:creationId xmlns:a16="http://schemas.microsoft.com/office/drawing/2014/main" id="{71F415B5-8DB5-2E24-C86F-9976F778FAAB}"/>
              </a:ext>
            </a:extLst>
          </p:cNvPr>
          <p:cNvSpPr txBox="1"/>
          <p:nvPr/>
        </p:nvSpPr>
        <p:spPr>
          <a:xfrm>
            <a:off x="670636" y="752171"/>
            <a:ext cx="9819564" cy="2951514"/>
          </a:xfrm>
          <a:prstGeom prst="rect">
            <a:avLst/>
          </a:prstGeom>
        </p:spPr>
        <p:txBody>
          <a:bodyPr wrap="square" lIns="0" tIns="0" rIns="0" bIns="0" rtlCol="0" anchor="t">
            <a:spAutoFit/>
          </a:bodyPr>
          <a:lstStyle/>
          <a:p>
            <a:pPr algn="l">
              <a:lnSpc>
                <a:spcPts val="12096"/>
              </a:lnSpc>
            </a:pPr>
            <a:r>
              <a:rPr lang="en-US" sz="8640">
                <a:solidFill>
                  <a:srgbClr val="90C63F"/>
                </a:solidFill>
                <a:latin typeface="Lato 1"/>
                <a:ea typeface="Lato 1"/>
                <a:cs typeface="Lato 1"/>
                <a:sym typeface="Lato 1"/>
              </a:rPr>
              <a:t>Recognized Leader in Geriatric Surgery</a:t>
            </a:r>
          </a:p>
        </p:txBody>
      </p:sp>
      <p:sp>
        <p:nvSpPr>
          <p:cNvPr id="6" name="TextBox 6">
            <a:extLst>
              <a:ext uri="{FF2B5EF4-FFF2-40B4-BE49-F238E27FC236}">
                <a16:creationId xmlns:a16="http://schemas.microsoft.com/office/drawing/2014/main" id="{D259D59C-CF70-959B-4326-5C51782FFB1F}"/>
              </a:ext>
            </a:extLst>
          </p:cNvPr>
          <p:cNvSpPr txBox="1"/>
          <p:nvPr/>
        </p:nvSpPr>
        <p:spPr>
          <a:xfrm>
            <a:off x="670636" y="6622397"/>
            <a:ext cx="5722116" cy="525785"/>
          </a:xfrm>
          <a:prstGeom prst="rect">
            <a:avLst/>
          </a:prstGeom>
        </p:spPr>
        <p:txBody>
          <a:bodyPr lIns="0" tIns="0" rIns="0" bIns="0" rtlCol="0" anchor="t">
            <a:spAutoFit/>
          </a:bodyPr>
          <a:lstStyle/>
          <a:p>
            <a:pPr algn="just">
              <a:lnSpc>
                <a:spcPts val="4070"/>
              </a:lnSpc>
            </a:pPr>
            <a:r>
              <a:rPr lang="en-US" sz="3700" i="1">
                <a:solidFill>
                  <a:srgbClr val="FFFFFF"/>
                </a:solidFill>
                <a:latin typeface="Avenir Italics"/>
                <a:ea typeface="Avenir Italics"/>
                <a:cs typeface="Avenir Italics"/>
                <a:sym typeface="Avenir Italics"/>
              </a:rPr>
              <a:t>August 13, 2026</a:t>
            </a:r>
          </a:p>
        </p:txBody>
      </p:sp>
      <p:sp>
        <p:nvSpPr>
          <p:cNvPr id="8" name="TextBox 8">
            <a:extLst>
              <a:ext uri="{FF2B5EF4-FFF2-40B4-BE49-F238E27FC236}">
                <a16:creationId xmlns:a16="http://schemas.microsoft.com/office/drawing/2014/main" id="{F0B2B697-EF90-102B-591F-2F81C6411B28}"/>
              </a:ext>
            </a:extLst>
          </p:cNvPr>
          <p:cNvSpPr txBox="1"/>
          <p:nvPr/>
        </p:nvSpPr>
        <p:spPr>
          <a:xfrm>
            <a:off x="696036" y="4467164"/>
            <a:ext cx="9057564" cy="1577355"/>
          </a:xfrm>
          <a:prstGeom prst="rect">
            <a:avLst/>
          </a:prstGeom>
        </p:spPr>
        <p:txBody>
          <a:bodyPr wrap="square" lIns="0" tIns="0" rIns="0" bIns="0" rtlCol="0" anchor="t">
            <a:spAutoFit/>
          </a:bodyPr>
          <a:lstStyle/>
          <a:p>
            <a:pPr>
              <a:lnSpc>
                <a:spcPts val="4070"/>
              </a:lnSpc>
            </a:pPr>
            <a:r>
              <a:rPr lang="en-US" sz="3700" i="1">
                <a:solidFill>
                  <a:srgbClr val="FFFFFF"/>
                </a:solidFill>
                <a:latin typeface="Avenir Italics"/>
                <a:ea typeface="Avenir Italics"/>
                <a:cs typeface="Avenir Italics"/>
                <a:sym typeface="Avenir Italics"/>
              </a:rPr>
              <a:t>A new collaboration between The Leapfrog Group and the American College of Surgeons (ACS)</a:t>
            </a:r>
          </a:p>
        </p:txBody>
      </p:sp>
      <p:sp>
        <p:nvSpPr>
          <p:cNvPr id="10" name="Freeform 10">
            <a:extLst>
              <a:ext uri="{FF2B5EF4-FFF2-40B4-BE49-F238E27FC236}">
                <a16:creationId xmlns:a16="http://schemas.microsoft.com/office/drawing/2014/main" id="{2D89DBC4-ECCF-5F0F-845C-4A78CF8A18CF}"/>
              </a:ext>
            </a:extLst>
          </p:cNvPr>
          <p:cNvSpPr/>
          <p:nvPr/>
        </p:nvSpPr>
        <p:spPr>
          <a:xfrm>
            <a:off x="613311" y="8488392"/>
            <a:ext cx="3975942" cy="1289198"/>
          </a:xfrm>
          <a:custGeom>
            <a:avLst/>
            <a:gdLst/>
            <a:ahLst/>
            <a:cxnLst/>
            <a:rect l="l" t="t" r="r" b="b"/>
            <a:pathLst>
              <a:path w="5722116" h="2224473">
                <a:moveTo>
                  <a:pt x="0" y="0"/>
                </a:moveTo>
                <a:lnTo>
                  <a:pt x="5722116" y="0"/>
                </a:lnTo>
                <a:lnTo>
                  <a:pt x="5722116" y="2224472"/>
                </a:lnTo>
                <a:lnTo>
                  <a:pt x="0" y="2224472"/>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pic>
        <p:nvPicPr>
          <p:cNvPr id="18" name="Picture 17">
            <a:extLst>
              <a:ext uri="{FF2B5EF4-FFF2-40B4-BE49-F238E27FC236}">
                <a16:creationId xmlns:a16="http://schemas.microsoft.com/office/drawing/2014/main" id="{3E759021-EECD-8E4C-1DD9-7B835A306C4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289550" y="2227928"/>
            <a:ext cx="11677226" cy="6568440"/>
          </a:xfrm>
          <a:prstGeom prst="rect">
            <a:avLst/>
          </a:prstGeom>
        </p:spPr>
      </p:pic>
      <p:pic>
        <p:nvPicPr>
          <p:cNvPr id="4" name="Picture 3">
            <a:extLst>
              <a:ext uri="{FF2B5EF4-FFF2-40B4-BE49-F238E27FC236}">
                <a16:creationId xmlns:a16="http://schemas.microsoft.com/office/drawing/2014/main" id="{11006CB9-010F-BDE9-4BF6-2653E3D3595C}"/>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766124" y="8540151"/>
            <a:ext cx="4091792" cy="1214048"/>
          </a:xfrm>
          <a:prstGeom prst="rect">
            <a:avLst/>
          </a:prstGeom>
        </p:spPr>
      </p:pic>
      <p:sp>
        <p:nvSpPr>
          <p:cNvPr id="7" name="Footer Placeholder 6">
            <a:extLst>
              <a:ext uri="{FF2B5EF4-FFF2-40B4-BE49-F238E27FC236}">
                <a16:creationId xmlns:a16="http://schemas.microsoft.com/office/drawing/2014/main" id="{3E2A5CA5-A792-6C89-9CB8-C1B0EF5CBEE5}"/>
              </a:ext>
            </a:extLst>
          </p:cNvPr>
          <p:cNvSpPr>
            <a:spLocks noGrp="1"/>
          </p:cNvSpPr>
          <p:nvPr>
            <p:ph type="ftr" sz="quarter" idx="3"/>
          </p:nvPr>
        </p:nvSpPr>
        <p:spPr/>
        <p:txBody>
          <a:bodyPr/>
          <a:lstStyle/>
          <a:p>
            <a:r>
              <a:rPr lang="en-US"/>
              <a:t>© The Leapfrog Group 2026 - unauthorized reproduction of materials is prohibited</a:t>
            </a:r>
          </a:p>
        </p:txBody>
      </p:sp>
      <p:sp>
        <p:nvSpPr>
          <p:cNvPr id="9" name="Slide Number Placeholder 8">
            <a:extLst>
              <a:ext uri="{FF2B5EF4-FFF2-40B4-BE49-F238E27FC236}">
                <a16:creationId xmlns:a16="http://schemas.microsoft.com/office/drawing/2014/main" id="{7ACFA11F-B9AA-7581-964F-C19ADD14120D}"/>
              </a:ext>
            </a:extLst>
          </p:cNvPr>
          <p:cNvSpPr>
            <a:spLocks noGrp="1"/>
          </p:cNvSpPr>
          <p:nvPr>
            <p:ph type="sldNum" sz="quarter" idx="4"/>
          </p:nvPr>
        </p:nvSpPr>
        <p:spPr/>
        <p:txBody>
          <a:bodyPr/>
          <a:lstStyle/>
          <a:p>
            <a:fld id="{42C32FFB-F9AE-46F0-A233-A2E628258990}" type="slidenum">
              <a:rPr lang="en-US" smtClean="0"/>
              <a:pPr/>
              <a:t>1</a:t>
            </a:fld>
            <a:endParaRPr lang="en-US" sz="2000"/>
          </a:p>
        </p:txBody>
      </p:sp>
    </p:spTree>
    <p:extLst>
      <p:ext uri="{BB962C8B-B14F-4D97-AF65-F5344CB8AC3E}">
        <p14:creationId xmlns:p14="http://schemas.microsoft.com/office/powerpoint/2010/main" val="1693421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C8D0C-3E7A-D319-1C81-68F11134C178}"/>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79A596A5-9C48-37FB-3764-238E00FABD08}"/>
              </a:ext>
            </a:extLst>
          </p:cNvPr>
          <p:cNvSpPr/>
          <p:nvPr/>
        </p:nvSpPr>
        <p:spPr>
          <a:xfrm>
            <a:off x="0" y="-37671"/>
            <a:ext cx="18288000" cy="1835991"/>
          </a:xfrm>
          <a:custGeom>
            <a:avLst/>
            <a:gdLst/>
            <a:ahLst/>
            <a:cxnLst/>
            <a:rect l="l" t="t" r="r" b="b"/>
            <a:pathLst>
              <a:path w="18288000" h="3043062">
                <a:moveTo>
                  <a:pt x="0" y="0"/>
                </a:moveTo>
                <a:lnTo>
                  <a:pt x="18288000" y="0"/>
                </a:lnTo>
                <a:lnTo>
                  <a:pt x="18288000" y="3043062"/>
                </a:lnTo>
                <a:lnTo>
                  <a:pt x="0" y="3043062"/>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5BB96104-1D45-1247-0C20-082902420015}"/>
              </a:ext>
            </a:extLst>
          </p:cNvPr>
          <p:cNvSpPr txBox="1"/>
          <p:nvPr/>
        </p:nvSpPr>
        <p:spPr>
          <a:xfrm>
            <a:off x="1028700" y="619125"/>
            <a:ext cx="16230600" cy="886909"/>
          </a:xfrm>
          <a:prstGeom prst="rect">
            <a:avLst/>
          </a:prstGeom>
        </p:spPr>
        <p:txBody>
          <a:bodyPr lIns="0" tIns="0" rIns="0" bIns="0" rtlCol="0" anchor="t">
            <a:spAutoFit/>
          </a:bodyPr>
          <a:lstStyle/>
          <a:p>
            <a:pPr>
              <a:lnSpc>
                <a:spcPts val="7369"/>
              </a:lnSpc>
            </a:pPr>
            <a:r>
              <a:rPr lang="en-US" sz="6000" b="1">
                <a:solidFill>
                  <a:srgbClr val="FFFFFF"/>
                </a:solidFill>
                <a:latin typeface="Lato 3"/>
                <a:ea typeface="Lato 3"/>
                <a:cs typeface="Lato 3"/>
                <a:sym typeface="Lato 3"/>
              </a:rPr>
              <a:t>How to Qualify for the Recognition </a:t>
            </a:r>
          </a:p>
        </p:txBody>
      </p:sp>
      <p:sp>
        <p:nvSpPr>
          <p:cNvPr id="15" name="Content Placeholder 2">
            <a:extLst>
              <a:ext uri="{FF2B5EF4-FFF2-40B4-BE49-F238E27FC236}">
                <a16:creationId xmlns:a16="http://schemas.microsoft.com/office/drawing/2014/main" id="{3CAD77FF-AAAF-2B43-BB92-E235BD3BDD89}"/>
              </a:ext>
            </a:extLst>
          </p:cNvPr>
          <p:cNvSpPr txBox="1">
            <a:spLocks/>
          </p:cNvSpPr>
          <p:nvPr/>
        </p:nvSpPr>
        <p:spPr>
          <a:xfrm>
            <a:off x="2465753" y="2279118"/>
            <a:ext cx="5535247" cy="6771390"/>
          </a:xfrm>
          <a:prstGeom prst="rect">
            <a:avLst/>
          </a:prstGeom>
        </p:spPr>
        <p:txBody>
          <a:bodyPr/>
          <a:lstStyle>
            <a:lvl1pPr marL="0" indent="0" algn="l" rtl="0" eaLnBrk="1" fontAlgn="base" hangingPunct="1">
              <a:spcBef>
                <a:spcPts val="2400"/>
              </a:spcBef>
              <a:spcAft>
                <a:spcPct val="0"/>
              </a:spcAft>
              <a:defRPr sz="3200">
                <a:solidFill>
                  <a:schemeClr val="tx2"/>
                </a:solidFill>
                <a:latin typeface="Calibri" panose="020F0502020204030204" pitchFamily="34" charset="0"/>
                <a:ea typeface="MS PGothic" pitchFamily="34" charset="-128"/>
                <a:cs typeface="Calibri" panose="020F0502020204030204" pitchFamily="34" charset="0"/>
              </a:defRPr>
            </a:lvl1pPr>
            <a:lvl2pPr marL="1005815" indent="-457188" algn="l" rtl="0" eaLnBrk="1" fontAlgn="base" hangingPunct="1">
              <a:spcBef>
                <a:spcPts val="1200"/>
              </a:spcBef>
              <a:spcAft>
                <a:spcPct val="0"/>
              </a:spcAft>
              <a:buClr>
                <a:schemeClr val="accent1"/>
              </a:buClr>
              <a:buFont typeface="Arial" panose="020B0604020202020204" pitchFamily="34" charset="0"/>
              <a:buChar char="•"/>
              <a:defRPr sz="2801">
                <a:solidFill>
                  <a:schemeClr val="tx2"/>
                </a:solidFill>
                <a:latin typeface="Calibri" panose="020F0502020204030204" pitchFamily="34" charset="0"/>
                <a:ea typeface="MS PGothic" pitchFamily="34" charset="-128"/>
                <a:cs typeface="Calibri" panose="020F0502020204030204" pitchFamily="34" charset="0"/>
              </a:defRPr>
            </a:lvl2pPr>
            <a:lvl3pPr marL="1828755" indent="-457188" algn="l" rtl="0" eaLnBrk="1" fontAlgn="base" hangingPunct="1">
              <a:spcBef>
                <a:spcPts val="1200"/>
              </a:spcBef>
              <a:spcAft>
                <a:spcPct val="0"/>
              </a:spcAft>
              <a:buClr>
                <a:schemeClr val="accent2"/>
              </a:buClr>
              <a:buFont typeface="Apple Symbols" panose="02000000000000000000" pitchFamily="2" charset="-79"/>
              <a:buChar char="⎻"/>
              <a:defRPr sz="2400">
                <a:solidFill>
                  <a:schemeClr val="tx2"/>
                </a:solidFill>
                <a:latin typeface="Calibri" panose="020F0502020204030204" pitchFamily="34" charset="0"/>
                <a:ea typeface="MS PGothic" pitchFamily="34" charset="-128"/>
                <a:cs typeface="Calibri" panose="020F0502020204030204" pitchFamily="34" charset="0"/>
              </a:defRPr>
            </a:lvl3pPr>
            <a:lvl4pPr marL="2651694" indent="-457188" algn="l" rtl="0" eaLnBrk="1" fontAlgn="base" hangingPunct="1">
              <a:spcBef>
                <a:spcPts val="1200"/>
              </a:spcBef>
              <a:spcAft>
                <a:spcPct val="0"/>
              </a:spcAft>
              <a:buClr>
                <a:schemeClr val="accent1"/>
              </a:buClr>
              <a:buFont typeface="Arial" panose="020B0604020202020204" pitchFamily="34" charset="0"/>
              <a:buChar char="•"/>
              <a:defRPr sz="2201" baseline="0">
                <a:solidFill>
                  <a:schemeClr val="tx2"/>
                </a:solidFill>
                <a:latin typeface="Calibri" panose="020F0502020204030204" pitchFamily="34" charset="0"/>
                <a:ea typeface="MS PGothic" pitchFamily="34" charset="-128"/>
                <a:cs typeface="Calibri" panose="020F0502020204030204" pitchFamily="34" charset="0"/>
              </a:defRPr>
            </a:lvl4pPr>
            <a:lvl5pPr marL="3360336" marR="0" indent="-342891" algn="l" defTabSz="1828755" rtl="0" eaLnBrk="1" fontAlgn="base" latinLnBrk="0" hangingPunct="1">
              <a:lnSpc>
                <a:spcPct val="100000"/>
              </a:lnSpc>
              <a:spcBef>
                <a:spcPts val="1200"/>
              </a:spcBef>
              <a:spcAft>
                <a:spcPct val="0"/>
              </a:spcAft>
              <a:buClr>
                <a:schemeClr val="accent2"/>
              </a:buClr>
              <a:buSzTx/>
              <a:buFont typeface="Apple Symbols" panose="02000000000000000000" pitchFamily="2" charset="-79"/>
              <a:buChar char="⎻"/>
              <a:tabLst/>
              <a:defRPr sz="2000" b="0" baseline="0">
                <a:solidFill>
                  <a:schemeClr val="tx2"/>
                </a:solidFill>
                <a:latin typeface="Calibri" panose="020F0502020204030204" pitchFamily="34" charset="0"/>
                <a:ea typeface="MS PGothic" pitchFamily="34" charset="-128"/>
                <a:cs typeface="Calibri" panose="020F0502020204030204" pitchFamily="34" charset="0"/>
              </a:defRPr>
            </a:lvl5pPr>
            <a:lvl6pPr marL="5029074" indent="-457188" algn="l" rtl="0" eaLnBrk="1" fontAlgn="base" hangingPunct="1">
              <a:spcBef>
                <a:spcPct val="20000"/>
              </a:spcBef>
              <a:spcAft>
                <a:spcPct val="0"/>
              </a:spcAft>
              <a:buChar char="»"/>
              <a:defRPr sz="3200" b="1">
                <a:solidFill>
                  <a:srgbClr val="727274"/>
                </a:solidFill>
                <a:latin typeface="+mn-lt"/>
                <a:ea typeface="+mn-ea"/>
              </a:defRPr>
            </a:lvl6pPr>
            <a:lvl7pPr marL="5943452" indent="-457188" algn="l" rtl="0" eaLnBrk="1" fontAlgn="base" hangingPunct="1">
              <a:spcBef>
                <a:spcPct val="20000"/>
              </a:spcBef>
              <a:spcAft>
                <a:spcPct val="0"/>
              </a:spcAft>
              <a:buChar char="»"/>
              <a:defRPr sz="2599" b="1">
                <a:solidFill>
                  <a:srgbClr val="727274"/>
                </a:solidFill>
                <a:latin typeface="+mn-lt"/>
                <a:ea typeface="+mn-ea"/>
              </a:defRPr>
            </a:lvl7pPr>
            <a:lvl8pPr marL="6857829" indent="-457188" algn="l" rtl="0" eaLnBrk="1" fontAlgn="base" hangingPunct="1">
              <a:spcBef>
                <a:spcPct val="20000"/>
              </a:spcBef>
              <a:spcAft>
                <a:spcPct val="0"/>
              </a:spcAft>
              <a:buChar char="»"/>
              <a:defRPr sz="3200" b="1">
                <a:solidFill>
                  <a:srgbClr val="727274"/>
                </a:solidFill>
                <a:latin typeface="+mn-lt"/>
                <a:ea typeface="+mn-ea"/>
              </a:defRPr>
            </a:lvl8pPr>
            <a:lvl9pPr marL="7772205" indent="-457188" algn="l" rtl="0" eaLnBrk="1" fontAlgn="base" hangingPunct="1">
              <a:spcBef>
                <a:spcPct val="20000"/>
              </a:spcBef>
              <a:spcAft>
                <a:spcPct val="0"/>
              </a:spcAft>
              <a:buChar char="»"/>
              <a:defRPr sz="3000" b="1">
                <a:solidFill>
                  <a:srgbClr val="727274"/>
                </a:solidFill>
                <a:latin typeface="+mn-lt"/>
                <a:ea typeface="+mn-ea"/>
              </a:defRPr>
            </a:lvl9pPr>
          </a:lstStyle>
          <a:p>
            <a:pPr fontAlgn="auto">
              <a:spcBef>
                <a:spcPts val="0"/>
              </a:spcBef>
              <a:spcAft>
                <a:spcPts val="0"/>
              </a:spcAft>
              <a:defRPr/>
            </a:pPr>
            <a:r>
              <a:rPr lang="en-US" sz="4000" b="1" u="sng" kern="1200">
                <a:solidFill>
                  <a:srgbClr val="002E6B"/>
                </a:solidFill>
                <a:latin typeface="Calibri"/>
              </a:rPr>
              <a:t>Apply to ACS Geriatric Verification Program </a:t>
            </a:r>
          </a:p>
          <a:p>
            <a:pPr fontAlgn="auto">
              <a:spcBef>
                <a:spcPts val="0"/>
              </a:spcBef>
              <a:spcAft>
                <a:spcPts val="0"/>
              </a:spcAft>
              <a:defRPr/>
            </a:pPr>
            <a:endParaRPr lang="en-US" sz="4000" b="1" u="sng" kern="1200">
              <a:solidFill>
                <a:srgbClr val="002E6B"/>
              </a:solidFill>
              <a:latin typeface="Calibri"/>
            </a:endParaRPr>
          </a:p>
          <a:p>
            <a:pPr fontAlgn="auto">
              <a:spcBef>
                <a:spcPts val="0"/>
              </a:spcBef>
              <a:spcAft>
                <a:spcPts val="0"/>
              </a:spcAft>
              <a:defRPr/>
            </a:pPr>
            <a:endParaRPr lang="en-US" sz="4000" b="1" u="sng" kern="1200">
              <a:solidFill>
                <a:srgbClr val="002E6B"/>
              </a:solidFill>
              <a:latin typeface="Calibri"/>
            </a:endParaRPr>
          </a:p>
          <a:p>
            <a:pPr fontAlgn="auto">
              <a:spcBef>
                <a:spcPts val="0"/>
              </a:spcBef>
              <a:spcAft>
                <a:spcPts val="0"/>
              </a:spcAft>
              <a:defRPr/>
            </a:pPr>
            <a:endParaRPr lang="en-US" sz="4000" b="1" u="sng" kern="1200">
              <a:solidFill>
                <a:srgbClr val="002E6B"/>
              </a:solidFill>
              <a:latin typeface="Calibri"/>
            </a:endParaRPr>
          </a:p>
          <a:p>
            <a:pPr fontAlgn="auto">
              <a:spcBef>
                <a:spcPts val="0"/>
              </a:spcBef>
              <a:spcAft>
                <a:spcPts val="0"/>
              </a:spcAft>
              <a:defRPr/>
            </a:pPr>
            <a:endParaRPr lang="en-US" sz="4000" b="1" u="sng" kern="1200">
              <a:solidFill>
                <a:srgbClr val="002E6B"/>
              </a:solidFill>
              <a:latin typeface="Calibri"/>
            </a:endParaRPr>
          </a:p>
          <a:p>
            <a:pPr fontAlgn="auto">
              <a:spcBef>
                <a:spcPts val="0"/>
              </a:spcBef>
              <a:spcAft>
                <a:spcPts val="0"/>
              </a:spcAft>
              <a:defRPr/>
            </a:pPr>
            <a:endParaRPr lang="en-US" sz="4000" b="1" u="sng" kern="1200">
              <a:solidFill>
                <a:srgbClr val="002E6B"/>
              </a:solidFill>
              <a:latin typeface="Calibri"/>
            </a:endParaRPr>
          </a:p>
          <a:p>
            <a:pPr fontAlgn="auto">
              <a:spcBef>
                <a:spcPts val="0"/>
              </a:spcBef>
              <a:spcAft>
                <a:spcPts val="0"/>
              </a:spcAft>
              <a:defRPr/>
            </a:pPr>
            <a:endParaRPr lang="en-US" sz="4000" b="1" u="sng" kern="1200">
              <a:solidFill>
                <a:srgbClr val="002E6B"/>
              </a:solidFill>
              <a:latin typeface="Calibri"/>
            </a:endParaRPr>
          </a:p>
          <a:p>
            <a:pPr fontAlgn="auto">
              <a:spcBef>
                <a:spcPts val="0"/>
              </a:spcBef>
              <a:spcAft>
                <a:spcPts val="0"/>
              </a:spcAft>
              <a:defRPr/>
            </a:pPr>
            <a:endParaRPr lang="en-US" sz="4000" b="1" u="sng" kern="1200">
              <a:solidFill>
                <a:srgbClr val="002E6B"/>
              </a:solidFill>
              <a:latin typeface="Calibri"/>
            </a:endParaRPr>
          </a:p>
          <a:p>
            <a:pPr marL="342900" indent="-342900" fontAlgn="auto">
              <a:spcBef>
                <a:spcPts val="0"/>
              </a:spcBef>
              <a:spcAft>
                <a:spcPts val="1200"/>
              </a:spcAft>
              <a:buFont typeface="Arial" panose="020B0604020202020204" pitchFamily="34" charset="0"/>
              <a:buChar char="•"/>
              <a:defRPr/>
            </a:pPr>
            <a:endParaRPr lang="en-US" sz="4000" kern="1200">
              <a:solidFill>
                <a:srgbClr val="444444"/>
              </a:solidFill>
              <a:latin typeface="Calibri"/>
            </a:endParaRPr>
          </a:p>
          <a:p>
            <a:pPr marL="342900" indent="-342900" fontAlgn="auto">
              <a:spcBef>
                <a:spcPts val="0"/>
              </a:spcBef>
              <a:spcAft>
                <a:spcPts val="1200"/>
              </a:spcAft>
              <a:buFont typeface="Arial" panose="020B0604020202020204" pitchFamily="34" charset="0"/>
              <a:buChar char="•"/>
              <a:defRPr/>
            </a:pPr>
            <a:endParaRPr lang="en-US" sz="4000" kern="1200">
              <a:solidFill>
                <a:srgbClr val="444444"/>
              </a:solidFill>
              <a:latin typeface="Calibri"/>
            </a:endParaRPr>
          </a:p>
        </p:txBody>
      </p:sp>
      <p:sp>
        <p:nvSpPr>
          <p:cNvPr id="17" name="TextBox 16">
            <a:extLst>
              <a:ext uri="{FF2B5EF4-FFF2-40B4-BE49-F238E27FC236}">
                <a16:creationId xmlns:a16="http://schemas.microsoft.com/office/drawing/2014/main" id="{DC43BA3D-62D1-A71E-EC90-11925DE84662}"/>
              </a:ext>
            </a:extLst>
          </p:cNvPr>
          <p:cNvSpPr txBox="1"/>
          <p:nvPr/>
        </p:nvSpPr>
        <p:spPr>
          <a:xfrm>
            <a:off x="4129767" y="8264402"/>
            <a:ext cx="12809765" cy="496161"/>
          </a:xfrm>
          <a:prstGeom prst="rect">
            <a:avLst/>
          </a:prstGeom>
          <a:noFill/>
        </p:spPr>
        <p:txBody>
          <a:bodyPr wrap="square">
            <a:spAutoFit/>
          </a:bodyPr>
          <a:lstStyle/>
          <a:p>
            <a:pPr fontAlgn="base">
              <a:lnSpc>
                <a:spcPct val="80000"/>
              </a:lnSpc>
              <a:spcBef>
                <a:spcPct val="0"/>
              </a:spcBef>
              <a:spcAft>
                <a:spcPct val="0"/>
              </a:spcAft>
            </a:pPr>
            <a:r>
              <a:rPr lang="en-US" sz="3200" b="1">
                <a:solidFill>
                  <a:schemeClr val="accent3"/>
                </a:solidFill>
                <a:latin typeface="Calibri" panose="020F0502020204030204" pitchFamily="34" charset="0"/>
                <a:ea typeface="MS PGothic" pitchFamily="34" charset="-128"/>
                <a:cs typeface="Calibri" panose="020F0502020204030204" pitchFamily="34" charset="0"/>
              </a:rPr>
              <a:t>www.leapfroggroup.org/recognized-leader-geriatric-surgery</a:t>
            </a:r>
          </a:p>
        </p:txBody>
      </p:sp>
      <p:pic>
        <p:nvPicPr>
          <p:cNvPr id="19" name="Picture 18">
            <a:extLst>
              <a:ext uri="{FF2B5EF4-FFF2-40B4-BE49-F238E27FC236}">
                <a16:creationId xmlns:a16="http://schemas.microsoft.com/office/drawing/2014/main" id="{967769A4-1C1B-F465-7397-19DAA446BB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47850" y="3936904"/>
            <a:ext cx="5638800" cy="4037553"/>
          </a:xfrm>
          <a:prstGeom prst="rect">
            <a:avLst/>
          </a:prstGeom>
        </p:spPr>
      </p:pic>
      <p:sp>
        <p:nvSpPr>
          <p:cNvPr id="21" name="TextBox 20">
            <a:extLst>
              <a:ext uri="{FF2B5EF4-FFF2-40B4-BE49-F238E27FC236}">
                <a16:creationId xmlns:a16="http://schemas.microsoft.com/office/drawing/2014/main" id="{D0EAA392-DF60-B122-5EFB-7A9D140310B3}"/>
              </a:ext>
            </a:extLst>
          </p:cNvPr>
          <p:cNvSpPr txBox="1"/>
          <p:nvPr/>
        </p:nvSpPr>
        <p:spPr>
          <a:xfrm>
            <a:off x="10534650" y="2279118"/>
            <a:ext cx="6724650" cy="5016758"/>
          </a:xfrm>
          <a:prstGeom prst="rect">
            <a:avLst/>
          </a:prstGeom>
          <a:noFill/>
        </p:spPr>
        <p:txBody>
          <a:bodyPr wrap="square">
            <a:spAutoFit/>
          </a:bodyPr>
          <a:lstStyle/>
          <a:p>
            <a:pPr lvl="0" fontAlgn="auto">
              <a:spcBef>
                <a:spcPts val="0"/>
              </a:spcBef>
              <a:spcAft>
                <a:spcPts val="0"/>
              </a:spcAft>
              <a:defRPr/>
            </a:pPr>
            <a:r>
              <a:rPr lang="en-US" sz="4000" b="1" u="sng" kern="1200">
                <a:solidFill>
                  <a:srgbClr val="002E6B"/>
                </a:solidFill>
                <a:latin typeface="Calibri"/>
              </a:rPr>
              <a:t>Submit a Leapfrog Hospital Survey by November 30</a:t>
            </a:r>
          </a:p>
          <a:p>
            <a:pPr lvl="0" fontAlgn="auto">
              <a:spcBef>
                <a:spcPts val="0"/>
              </a:spcBef>
              <a:spcAft>
                <a:spcPts val="0"/>
              </a:spcAft>
              <a:defRPr/>
            </a:pPr>
            <a:endParaRPr lang="en-US" sz="4000" b="1" u="sng">
              <a:solidFill>
                <a:srgbClr val="002E6B"/>
              </a:solidFill>
              <a:latin typeface="Calibri"/>
            </a:endParaRPr>
          </a:p>
          <a:p>
            <a:pPr lvl="0" fontAlgn="auto">
              <a:spcBef>
                <a:spcPts val="0"/>
              </a:spcBef>
              <a:spcAft>
                <a:spcPts val="0"/>
              </a:spcAft>
              <a:defRPr/>
            </a:pPr>
            <a:endParaRPr lang="en-US" sz="4000" b="1" u="sng" kern="1200">
              <a:solidFill>
                <a:srgbClr val="002E6B"/>
              </a:solidFill>
              <a:latin typeface="Calibri"/>
            </a:endParaRPr>
          </a:p>
          <a:p>
            <a:pPr lvl="0" fontAlgn="auto">
              <a:spcBef>
                <a:spcPts val="0"/>
              </a:spcBef>
              <a:spcAft>
                <a:spcPts val="0"/>
              </a:spcAft>
              <a:defRPr/>
            </a:pPr>
            <a:endParaRPr lang="en-US" sz="4000" b="1" u="sng">
              <a:solidFill>
                <a:srgbClr val="002E6B"/>
              </a:solidFill>
              <a:latin typeface="Calibri"/>
            </a:endParaRPr>
          </a:p>
          <a:p>
            <a:pPr lvl="0" fontAlgn="auto">
              <a:spcBef>
                <a:spcPts val="0"/>
              </a:spcBef>
              <a:spcAft>
                <a:spcPts val="0"/>
              </a:spcAft>
              <a:defRPr/>
            </a:pPr>
            <a:endParaRPr lang="en-US" sz="4000" b="1" u="sng" kern="1200">
              <a:solidFill>
                <a:srgbClr val="002E6B"/>
              </a:solidFill>
              <a:latin typeface="Calibri"/>
            </a:endParaRPr>
          </a:p>
          <a:p>
            <a:pPr lvl="0" fontAlgn="auto">
              <a:spcBef>
                <a:spcPts val="0"/>
              </a:spcBef>
              <a:spcAft>
                <a:spcPts val="0"/>
              </a:spcAft>
              <a:defRPr/>
            </a:pPr>
            <a:endParaRPr lang="en-US" sz="4000" b="1" u="sng">
              <a:solidFill>
                <a:srgbClr val="002E6B"/>
              </a:solidFill>
              <a:latin typeface="Calibri"/>
            </a:endParaRPr>
          </a:p>
          <a:p>
            <a:pPr lvl="0" fontAlgn="auto">
              <a:spcBef>
                <a:spcPts val="0"/>
              </a:spcBef>
              <a:spcAft>
                <a:spcPts val="0"/>
              </a:spcAft>
              <a:defRPr/>
            </a:pPr>
            <a:endParaRPr lang="en-US" sz="4000" kern="1200">
              <a:solidFill>
                <a:srgbClr val="002E6B"/>
              </a:solidFill>
              <a:latin typeface="Calibri"/>
            </a:endParaRPr>
          </a:p>
        </p:txBody>
      </p:sp>
      <p:pic>
        <p:nvPicPr>
          <p:cNvPr id="25" name="Picture 24">
            <a:extLst>
              <a:ext uri="{FF2B5EF4-FFF2-40B4-BE49-F238E27FC236}">
                <a16:creationId xmlns:a16="http://schemas.microsoft.com/office/drawing/2014/main" id="{C0CE98D0-9504-1FBD-1A19-A54F0849375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795907" y="4686913"/>
            <a:ext cx="4400550" cy="1955800"/>
          </a:xfrm>
          <a:prstGeom prst="rect">
            <a:avLst/>
          </a:prstGeom>
        </p:spPr>
      </p:pic>
      <p:sp>
        <p:nvSpPr>
          <p:cNvPr id="27" name="Footer Placeholder 26">
            <a:extLst>
              <a:ext uri="{FF2B5EF4-FFF2-40B4-BE49-F238E27FC236}">
                <a16:creationId xmlns:a16="http://schemas.microsoft.com/office/drawing/2014/main" id="{7C013A35-F0D4-4F9D-6CC8-C75B83380189}"/>
              </a:ext>
            </a:extLst>
          </p:cNvPr>
          <p:cNvSpPr>
            <a:spLocks noGrp="1"/>
          </p:cNvSpPr>
          <p:nvPr>
            <p:ph type="ftr" sz="quarter" idx="3"/>
          </p:nvPr>
        </p:nvSpPr>
        <p:spPr>
          <a:xfrm>
            <a:off x="8676736" y="9514599"/>
            <a:ext cx="7696200" cy="428980"/>
          </a:xfrm>
        </p:spPr>
        <p:txBody>
          <a:bodyPr/>
          <a:lstStyle/>
          <a:p>
            <a:r>
              <a:rPr lang="en-US"/>
              <a:t>© The Leapfrog Group 2026 - unauthorized reproduction of materials is prohibited</a:t>
            </a:r>
          </a:p>
        </p:txBody>
      </p:sp>
      <p:sp>
        <p:nvSpPr>
          <p:cNvPr id="28" name="Slide Number Placeholder 27">
            <a:extLst>
              <a:ext uri="{FF2B5EF4-FFF2-40B4-BE49-F238E27FC236}">
                <a16:creationId xmlns:a16="http://schemas.microsoft.com/office/drawing/2014/main" id="{DCF84FB3-E30F-34C5-EC46-896DA5E7FDC6}"/>
              </a:ext>
            </a:extLst>
          </p:cNvPr>
          <p:cNvSpPr>
            <a:spLocks noGrp="1"/>
          </p:cNvSpPr>
          <p:nvPr>
            <p:ph type="sldNum" sz="quarter" idx="4"/>
          </p:nvPr>
        </p:nvSpPr>
        <p:spPr/>
        <p:txBody>
          <a:bodyPr/>
          <a:lstStyle/>
          <a:p>
            <a:fld id="{42C32FFB-F9AE-46F0-A233-A2E628258990}" type="slidenum">
              <a:rPr lang="en-US" smtClean="0"/>
              <a:pPr/>
              <a:t>10</a:t>
            </a:fld>
            <a:endParaRPr lang="en-US" sz="2000"/>
          </a:p>
        </p:txBody>
      </p:sp>
    </p:spTree>
    <p:extLst>
      <p:ext uri="{BB962C8B-B14F-4D97-AF65-F5344CB8AC3E}">
        <p14:creationId xmlns:p14="http://schemas.microsoft.com/office/powerpoint/2010/main" val="888159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2052604" y="2415106"/>
            <a:ext cx="12638756" cy="823496"/>
            <a:chOff x="0" y="0"/>
            <a:chExt cx="16851677" cy="1097995"/>
          </a:xfrm>
        </p:grpSpPr>
        <p:sp>
          <p:nvSpPr>
            <p:cNvPr id="4" name="TextBox 4"/>
            <p:cNvSpPr txBox="1"/>
            <p:nvPr/>
          </p:nvSpPr>
          <p:spPr>
            <a:xfrm>
              <a:off x="1567814" y="12771"/>
              <a:ext cx="15283863" cy="738664"/>
            </a:xfrm>
            <a:prstGeom prst="rect">
              <a:avLst/>
            </a:prstGeom>
          </p:spPr>
          <p:txBody>
            <a:bodyPr wrap="square" lIns="0" tIns="0" rIns="0" bIns="0" rtlCol="0" anchor="t">
              <a:spAutoFit/>
            </a:bodyPr>
            <a:lstStyle/>
            <a:p>
              <a:pPr marL="0" marR="0" lvl="0" indent="0" algn="l" defTabSz="1371600" rtl="0" eaLnBrk="1" fontAlgn="auto" latinLnBrk="0" hangingPunct="1">
                <a:lnSpc>
                  <a:spcPct val="100000"/>
                </a:lnSpc>
                <a:spcBef>
                  <a:spcPts val="0"/>
                </a:spcBef>
                <a:spcAft>
                  <a:spcPts val="900"/>
                </a:spcAft>
                <a:buClrTx/>
                <a:buSzTx/>
                <a:buFontTx/>
                <a:buNone/>
                <a:tabLst/>
                <a:defRPr/>
              </a:pPr>
              <a:r>
                <a:rPr kumimoji="0" lang="en-US" sz="3600" b="1" i="0" u="none" strike="noStrike" kern="1200" cap="none" spc="0" normalizeH="0" baseline="0" noProof="0">
                  <a:ln>
                    <a:noFill/>
                  </a:ln>
                  <a:solidFill>
                    <a:srgbClr val="444444"/>
                  </a:solidFill>
                  <a:effectLst/>
                  <a:uLnTx/>
                  <a:uFillTx/>
                  <a:latin typeface="Calibri"/>
                  <a:ea typeface="+mn-ea"/>
                  <a:cs typeface="+mn-cs"/>
                </a:rPr>
                <a:t>Meet ACS Geriatric Surgery Verification Program Standards</a:t>
              </a:r>
            </a:p>
          </p:txBody>
        </p:sp>
        <p:sp>
          <p:nvSpPr>
            <p:cNvPr id="5" name="Freeform 5"/>
            <p:cNvSpPr/>
            <p:nvPr/>
          </p:nvSpPr>
          <p:spPr>
            <a:xfrm>
              <a:off x="0" y="0"/>
              <a:ext cx="1097995" cy="1097995"/>
            </a:xfrm>
            <a:custGeom>
              <a:avLst/>
              <a:gdLst/>
              <a:ahLst/>
              <a:cxnLst/>
              <a:rect l="l" t="t" r="r" b="b"/>
              <a:pathLst>
                <a:path w="1097995" h="1097995">
                  <a:moveTo>
                    <a:pt x="0" y="0"/>
                  </a:moveTo>
                  <a:lnTo>
                    <a:pt x="1097995" y="0"/>
                  </a:lnTo>
                  <a:lnTo>
                    <a:pt x="1097995" y="1097995"/>
                  </a:lnTo>
                  <a:lnTo>
                    <a:pt x="0" y="1097995"/>
                  </a:lnTo>
                  <a:lnTo>
                    <a:pt x="0" y="0"/>
                  </a:lnTo>
                  <a:close/>
                </a:path>
              </a:pathLst>
            </a:custGeom>
            <a:blipFill>
              <a:blip>
                <a:alphaModFix amt="60000"/>
                <a:extLst>
                  <a:ext uri="{96DAC541-7B7A-43D3-8B79-37D633B846F1}">
                    <asvg:svgBlip xmlns:asvg="http://schemas.microsoft.com/office/drawing/2016/SVG/main" r:embed="rId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6" name="TextBox 6"/>
            <p:cNvSpPr txBox="1"/>
            <p:nvPr/>
          </p:nvSpPr>
          <p:spPr>
            <a:xfrm>
              <a:off x="255010" y="313321"/>
              <a:ext cx="587974" cy="528261"/>
            </a:xfrm>
            <a:prstGeom prst="rect">
              <a:avLst/>
            </a:prstGeom>
          </p:spPr>
          <p:txBody>
            <a:bodyPr lIns="0" tIns="0" rIns="0" bIns="0" rtlCol="0" anchor="t">
              <a:spAutoFit/>
            </a:bodyPr>
            <a:lstStyle/>
            <a:p>
              <a:pPr marL="0" marR="0" lvl="0" indent="0" algn="ctr" defTabSz="914400" rtl="0" eaLnBrk="1" fontAlgn="auto" latinLnBrk="0" hangingPunct="1">
                <a:lnSpc>
                  <a:spcPts val="2882"/>
                </a:lnSpc>
                <a:spcBef>
                  <a:spcPts val="0"/>
                </a:spcBef>
                <a:spcAft>
                  <a:spcPts val="0"/>
                </a:spcAft>
                <a:buClrTx/>
                <a:buSzTx/>
                <a:buFontTx/>
                <a:buNone/>
                <a:tabLst/>
                <a:defRPr/>
              </a:pPr>
              <a:r>
                <a:rPr kumimoji="0" lang="en-US" sz="2882" b="1" i="0" u="none" strike="noStrike" kern="1200" cap="none" spc="0" normalizeH="0" baseline="0" noProof="0">
                  <a:ln>
                    <a:noFill/>
                  </a:ln>
                  <a:solidFill>
                    <a:srgbClr val="FFFFFF"/>
                  </a:solidFill>
                  <a:effectLst/>
                  <a:uLnTx/>
                  <a:uFillTx/>
                  <a:latin typeface="Lato 3"/>
                  <a:ea typeface="Lato 3"/>
                  <a:cs typeface="Lato 3"/>
                  <a:sym typeface="Lato 3"/>
                </a:rPr>
                <a:t>1</a:t>
              </a:r>
            </a:p>
          </p:txBody>
        </p:sp>
      </p:grpSp>
      <p:grpSp>
        <p:nvGrpSpPr>
          <p:cNvPr id="7" name="Group 7"/>
          <p:cNvGrpSpPr/>
          <p:nvPr/>
        </p:nvGrpSpPr>
        <p:grpSpPr>
          <a:xfrm>
            <a:off x="2052604" y="3568423"/>
            <a:ext cx="11114752" cy="899016"/>
            <a:chOff x="0" y="-100693"/>
            <a:chExt cx="14819674" cy="1198688"/>
          </a:xfrm>
        </p:grpSpPr>
        <p:sp>
          <p:nvSpPr>
            <p:cNvPr id="8" name="Freeform 8"/>
            <p:cNvSpPr/>
            <p:nvPr/>
          </p:nvSpPr>
          <p:spPr>
            <a:xfrm>
              <a:off x="0" y="0"/>
              <a:ext cx="1097995" cy="1097995"/>
            </a:xfrm>
            <a:custGeom>
              <a:avLst/>
              <a:gdLst/>
              <a:ahLst/>
              <a:cxnLst/>
              <a:rect l="l" t="t" r="r" b="b"/>
              <a:pathLst>
                <a:path w="1097995" h="1097995">
                  <a:moveTo>
                    <a:pt x="0" y="0"/>
                  </a:moveTo>
                  <a:lnTo>
                    <a:pt x="1097995" y="0"/>
                  </a:lnTo>
                  <a:lnTo>
                    <a:pt x="1097995" y="1097995"/>
                  </a:lnTo>
                  <a:lnTo>
                    <a:pt x="0" y="1097995"/>
                  </a:lnTo>
                  <a:lnTo>
                    <a:pt x="0" y="0"/>
                  </a:lnTo>
                  <a:close/>
                </a:path>
              </a:pathLst>
            </a:custGeom>
            <a:blipFill>
              <a:blip>
                <a:alphaModFix amt="70000"/>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9" name="TextBox 9"/>
            <p:cNvSpPr txBox="1"/>
            <p:nvPr/>
          </p:nvSpPr>
          <p:spPr>
            <a:xfrm>
              <a:off x="255010" y="313321"/>
              <a:ext cx="587974" cy="528261"/>
            </a:xfrm>
            <a:prstGeom prst="rect">
              <a:avLst/>
            </a:prstGeom>
          </p:spPr>
          <p:txBody>
            <a:bodyPr lIns="0" tIns="0" rIns="0" bIns="0" rtlCol="0" anchor="t">
              <a:spAutoFit/>
            </a:bodyPr>
            <a:lstStyle/>
            <a:p>
              <a:pPr marL="0" marR="0" lvl="0" indent="0" algn="ctr" defTabSz="914400" rtl="0" eaLnBrk="1" fontAlgn="auto" latinLnBrk="0" hangingPunct="1">
                <a:lnSpc>
                  <a:spcPts val="2882"/>
                </a:lnSpc>
                <a:spcBef>
                  <a:spcPts val="0"/>
                </a:spcBef>
                <a:spcAft>
                  <a:spcPts val="0"/>
                </a:spcAft>
                <a:buClrTx/>
                <a:buSzTx/>
                <a:buFontTx/>
                <a:buNone/>
                <a:tabLst/>
                <a:defRPr/>
              </a:pPr>
              <a:r>
                <a:rPr kumimoji="0" lang="en-US" sz="2882" b="1" i="0" u="none" strike="noStrike" kern="1200" cap="none" spc="0" normalizeH="0" baseline="0" noProof="0">
                  <a:ln>
                    <a:noFill/>
                  </a:ln>
                  <a:solidFill>
                    <a:srgbClr val="FFFFFF"/>
                  </a:solidFill>
                  <a:effectLst/>
                  <a:uLnTx/>
                  <a:uFillTx/>
                  <a:latin typeface="Lato 3"/>
                  <a:ea typeface="Lato 3"/>
                  <a:cs typeface="Lato 3"/>
                  <a:sym typeface="Lato 3"/>
                </a:rPr>
                <a:t>2</a:t>
              </a:r>
            </a:p>
          </p:txBody>
        </p:sp>
        <p:sp>
          <p:nvSpPr>
            <p:cNvPr id="10" name="TextBox 10"/>
            <p:cNvSpPr txBox="1"/>
            <p:nvPr/>
          </p:nvSpPr>
          <p:spPr>
            <a:xfrm>
              <a:off x="1567814" y="-100693"/>
              <a:ext cx="13251860" cy="738664"/>
            </a:xfrm>
            <a:prstGeom prst="rect">
              <a:avLst/>
            </a:prstGeom>
          </p:spPr>
          <p:txBody>
            <a:bodyPr wrap="square" lIns="0" tIns="0" rIns="0" bIns="0" rtlCol="0" anchor="t">
              <a:spAutoFit/>
            </a:bodyPr>
            <a:lstStyle/>
            <a:p>
              <a:pPr marL="0" marR="0" lvl="0" indent="0" algn="l" defTabSz="1371600" rtl="0" eaLnBrk="1" fontAlgn="auto" latinLnBrk="0" hangingPunct="1">
                <a:lnSpc>
                  <a:spcPct val="100000"/>
                </a:lnSpc>
                <a:spcBef>
                  <a:spcPts val="0"/>
                </a:spcBef>
                <a:spcAft>
                  <a:spcPts val="900"/>
                </a:spcAft>
                <a:buClrTx/>
                <a:buSzTx/>
                <a:buFontTx/>
                <a:buNone/>
                <a:tabLst/>
                <a:defRPr/>
              </a:pPr>
              <a:r>
                <a:rPr kumimoji="0" lang="en-US" sz="3600" b="1" i="0" u="none" strike="noStrike" kern="1200" cap="none" spc="0" normalizeH="0" baseline="0" noProof="0" dirty="0">
                  <a:ln>
                    <a:noFill/>
                  </a:ln>
                  <a:solidFill>
                    <a:srgbClr val="444444"/>
                  </a:solidFill>
                  <a:effectLst/>
                  <a:uLnTx/>
                  <a:uFillTx/>
                  <a:latin typeface="Calibri"/>
                  <a:ea typeface="+mn-ea"/>
                  <a:cs typeface="+mn-cs"/>
                </a:rPr>
                <a:t>Achieve an A or B Leapfrog Hospital Safety Grade</a:t>
              </a:r>
            </a:p>
          </p:txBody>
        </p:sp>
      </p:grpSp>
      <p:grpSp>
        <p:nvGrpSpPr>
          <p:cNvPr id="11" name="Group 11"/>
          <p:cNvGrpSpPr/>
          <p:nvPr/>
        </p:nvGrpSpPr>
        <p:grpSpPr>
          <a:xfrm>
            <a:off x="2052604" y="4811642"/>
            <a:ext cx="14714217" cy="3839513"/>
            <a:chOff x="0" y="-81517"/>
            <a:chExt cx="19618962" cy="5119353"/>
          </a:xfrm>
        </p:grpSpPr>
        <p:sp>
          <p:nvSpPr>
            <p:cNvPr id="12" name="Freeform 12"/>
            <p:cNvSpPr/>
            <p:nvPr/>
          </p:nvSpPr>
          <p:spPr>
            <a:xfrm>
              <a:off x="0" y="0"/>
              <a:ext cx="1097995" cy="1097995"/>
            </a:xfrm>
            <a:custGeom>
              <a:avLst/>
              <a:gdLst/>
              <a:ahLst/>
              <a:cxnLst/>
              <a:rect l="l" t="t" r="r" b="b"/>
              <a:pathLst>
                <a:path w="1097995" h="1097995">
                  <a:moveTo>
                    <a:pt x="0" y="0"/>
                  </a:moveTo>
                  <a:lnTo>
                    <a:pt x="1097995" y="0"/>
                  </a:lnTo>
                  <a:lnTo>
                    <a:pt x="1097995" y="1097995"/>
                  </a:lnTo>
                  <a:lnTo>
                    <a:pt x="0" y="1097995"/>
                  </a:lnTo>
                  <a:lnTo>
                    <a:pt x="0" y="0"/>
                  </a:lnTo>
                  <a:close/>
                </a:path>
              </a:pathLst>
            </a:custGeom>
            <a:blipFill>
              <a:blip>
                <a:alphaModFix amt="81000"/>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13" name="TextBox 13"/>
            <p:cNvSpPr txBox="1"/>
            <p:nvPr/>
          </p:nvSpPr>
          <p:spPr>
            <a:xfrm>
              <a:off x="241775" y="313321"/>
              <a:ext cx="614445" cy="528261"/>
            </a:xfrm>
            <a:prstGeom prst="rect">
              <a:avLst/>
            </a:prstGeom>
          </p:spPr>
          <p:txBody>
            <a:bodyPr lIns="0" tIns="0" rIns="0" bIns="0" rtlCol="0" anchor="t">
              <a:spAutoFit/>
            </a:bodyPr>
            <a:lstStyle/>
            <a:p>
              <a:pPr marL="0" marR="0" lvl="0" indent="0" algn="ctr" defTabSz="914400" rtl="0" eaLnBrk="1" fontAlgn="auto" latinLnBrk="0" hangingPunct="1">
                <a:lnSpc>
                  <a:spcPts val="2882"/>
                </a:lnSpc>
                <a:spcBef>
                  <a:spcPts val="0"/>
                </a:spcBef>
                <a:spcAft>
                  <a:spcPts val="0"/>
                </a:spcAft>
                <a:buClrTx/>
                <a:buSzTx/>
                <a:buFontTx/>
                <a:buNone/>
                <a:tabLst/>
                <a:defRPr/>
              </a:pPr>
              <a:r>
                <a:rPr kumimoji="0" lang="en-US" sz="2882" b="1" i="0" u="none" strike="noStrike" kern="1200" cap="none" spc="0" normalizeH="0" baseline="0" noProof="0">
                  <a:ln>
                    <a:noFill/>
                  </a:ln>
                  <a:solidFill>
                    <a:srgbClr val="FFFFFF"/>
                  </a:solidFill>
                  <a:effectLst/>
                  <a:uLnTx/>
                  <a:uFillTx/>
                  <a:latin typeface="Lato 3"/>
                  <a:ea typeface="Lato 3"/>
                  <a:cs typeface="Lato 3"/>
                  <a:sym typeface="Lato 3"/>
                </a:rPr>
                <a:t>3</a:t>
              </a:r>
            </a:p>
          </p:txBody>
        </p:sp>
        <p:sp>
          <p:nvSpPr>
            <p:cNvPr id="14" name="TextBox 14"/>
            <p:cNvSpPr txBox="1"/>
            <p:nvPr/>
          </p:nvSpPr>
          <p:spPr>
            <a:xfrm>
              <a:off x="1567815" y="-81517"/>
              <a:ext cx="18051147" cy="5119353"/>
            </a:xfrm>
            <a:prstGeom prst="rect">
              <a:avLst/>
            </a:prstGeom>
          </p:spPr>
          <p:txBody>
            <a:bodyPr wrap="square" lIns="0" tIns="0" rIns="0" bIns="0" rtlCol="0" anchor="t">
              <a:spAutoFit/>
            </a:bodyPr>
            <a:lstStyle/>
            <a:p>
              <a:pPr marL="0" marR="0" lvl="0" indent="0" algn="l" defTabSz="1371600" rtl="0" eaLnBrk="1" fontAlgn="auto" latinLnBrk="0" hangingPunct="1">
                <a:lnSpc>
                  <a:spcPct val="100000"/>
                </a:lnSpc>
                <a:spcBef>
                  <a:spcPts val="0"/>
                </a:spcBef>
                <a:spcAft>
                  <a:spcPts val="900"/>
                </a:spcAft>
                <a:buClrTx/>
                <a:buSzTx/>
                <a:buFontTx/>
                <a:buNone/>
                <a:tabLst/>
                <a:defRPr/>
              </a:pPr>
              <a:r>
                <a:rPr kumimoji="0" lang="en-US" sz="3600" b="1" i="0" u="none" strike="noStrike" kern="1200" cap="none" spc="0" normalizeH="0" baseline="0" noProof="0">
                  <a:ln>
                    <a:noFill/>
                  </a:ln>
                  <a:solidFill>
                    <a:srgbClr val="444444"/>
                  </a:solidFill>
                  <a:effectLst/>
                  <a:uLnTx/>
                  <a:uFillTx/>
                  <a:latin typeface="Calibri"/>
                  <a:ea typeface="+mn-ea"/>
                  <a:cs typeface="+mn-cs"/>
                </a:rPr>
                <a:t>Achieve or make considerable progress towards achieving the following standards from the Leapfrog Hospital Survey:</a:t>
              </a:r>
            </a:p>
            <a:p>
              <a:pPr marL="1485900" marR="0" lvl="2" indent="-571500" algn="l" defTabSz="13716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800" b="0" i="1" u="none" strike="noStrike" kern="1200" cap="none" spc="0" normalizeH="0" baseline="0" noProof="0">
                  <a:ln>
                    <a:noFill/>
                  </a:ln>
                  <a:solidFill>
                    <a:srgbClr val="444444"/>
                  </a:solidFill>
                  <a:effectLst/>
                  <a:uLnTx/>
                  <a:uFillTx/>
                  <a:latin typeface="Calibri"/>
                  <a:ea typeface="+mn-ea"/>
                  <a:cs typeface="+mn-cs"/>
                </a:rPr>
                <a:t>Computerized Prescriber Order Entry (CPOE)</a:t>
              </a:r>
            </a:p>
            <a:p>
              <a:pPr marL="1485900" marR="0" lvl="2" indent="-571500" algn="l" defTabSz="13716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800" b="0" i="1" u="none" strike="noStrike" kern="1200" cap="none" spc="0" normalizeH="0" baseline="0" noProof="0">
                  <a:ln>
                    <a:noFill/>
                  </a:ln>
                  <a:solidFill>
                    <a:srgbClr val="444444"/>
                  </a:solidFill>
                  <a:effectLst/>
                  <a:uLnTx/>
                  <a:uFillTx/>
                  <a:latin typeface="Calibri"/>
                  <a:ea typeface="+mn-ea"/>
                  <a:cs typeface="+mn-cs"/>
                </a:rPr>
                <a:t>Bar Code Medication Administration (BCMA)</a:t>
              </a:r>
            </a:p>
            <a:p>
              <a:pPr marL="1485900" marR="0" lvl="2" indent="-571500" algn="l" defTabSz="13716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800" b="0" i="1" u="none" strike="noStrike" kern="1200" cap="none" spc="0" normalizeH="0" baseline="0" noProof="0">
                  <a:ln>
                    <a:noFill/>
                  </a:ln>
                  <a:solidFill>
                    <a:srgbClr val="444444"/>
                  </a:solidFill>
                  <a:effectLst/>
                  <a:uLnTx/>
                  <a:uFillTx/>
                  <a:latin typeface="Calibri"/>
                  <a:ea typeface="+mn-ea"/>
                  <a:cs typeface="+mn-cs"/>
                </a:rPr>
                <a:t>Medication Reconciliation</a:t>
              </a:r>
            </a:p>
            <a:p>
              <a:pPr marL="1485900" marR="0" lvl="2" indent="-571500" algn="l" defTabSz="13716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2800" b="0" i="1" u="none" strike="noStrike" kern="1200" cap="none" spc="0" normalizeH="0" baseline="0" noProof="0">
                  <a:ln>
                    <a:noFill/>
                  </a:ln>
                  <a:solidFill>
                    <a:srgbClr val="444444"/>
                  </a:solidFill>
                  <a:effectLst/>
                  <a:uLnTx/>
                  <a:uFillTx/>
                  <a:latin typeface="Calibri"/>
                  <a:ea typeface="+mn-ea"/>
                  <a:cs typeface="+mn-cs"/>
                </a:rPr>
                <a:t>Safe Surgery Checklist for Adult and Pediatric Complex Surgery</a:t>
              </a:r>
            </a:p>
            <a:p>
              <a:pPr marL="0" marR="0" lvl="0" indent="0" algn="l" defTabSz="1371600" rtl="0" eaLnBrk="1" fontAlgn="auto" latinLnBrk="0" hangingPunct="1">
                <a:lnSpc>
                  <a:spcPct val="100000"/>
                </a:lnSpc>
                <a:spcBef>
                  <a:spcPts val="0"/>
                </a:spcBef>
                <a:spcAft>
                  <a:spcPts val="900"/>
                </a:spcAft>
                <a:buClrTx/>
                <a:buSzTx/>
                <a:buFontTx/>
                <a:buNone/>
                <a:tabLst/>
                <a:defRPr/>
              </a:pPr>
              <a:endParaRPr kumimoji="0" lang="en-US" sz="2800" b="1" i="0" u="none" strike="noStrike" kern="1200" cap="none" spc="0" normalizeH="0" baseline="0" noProof="0">
                <a:ln>
                  <a:noFill/>
                </a:ln>
                <a:solidFill>
                  <a:srgbClr val="444444"/>
                </a:solidFill>
                <a:effectLst/>
                <a:uLnTx/>
                <a:uFillTx/>
                <a:latin typeface="Calibri"/>
                <a:ea typeface="+mn-ea"/>
                <a:cs typeface="+mn-cs"/>
              </a:endParaRPr>
            </a:p>
          </p:txBody>
        </p:sp>
      </p:grpSp>
      <p:sp>
        <p:nvSpPr>
          <p:cNvPr id="23" name="Freeform 23"/>
          <p:cNvSpPr/>
          <p:nvPr/>
        </p:nvSpPr>
        <p:spPr>
          <a:xfrm>
            <a:off x="0" y="-37671"/>
            <a:ext cx="18288000" cy="1835991"/>
          </a:xfrm>
          <a:custGeom>
            <a:avLst/>
            <a:gdLst/>
            <a:ahLst/>
            <a:cxnLst/>
            <a:rect l="l" t="t" r="r" b="b"/>
            <a:pathLst>
              <a:path w="18288000" h="3043062">
                <a:moveTo>
                  <a:pt x="0" y="0"/>
                </a:moveTo>
                <a:lnTo>
                  <a:pt x="18288000" y="0"/>
                </a:lnTo>
                <a:lnTo>
                  <a:pt x="18288000" y="3043062"/>
                </a:lnTo>
                <a:lnTo>
                  <a:pt x="0" y="3043062"/>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4" name="TextBox 24"/>
          <p:cNvSpPr txBox="1"/>
          <p:nvPr/>
        </p:nvSpPr>
        <p:spPr>
          <a:xfrm>
            <a:off x="1028700" y="619125"/>
            <a:ext cx="16230600" cy="866643"/>
          </a:xfrm>
          <a:prstGeom prst="rect">
            <a:avLst/>
          </a:prstGeom>
        </p:spPr>
        <p:txBody>
          <a:bodyPr lIns="0" tIns="0" rIns="0" bIns="0" rtlCol="0" anchor="t">
            <a:spAutoFit/>
          </a:bodyPr>
          <a:lstStyle/>
          <a:p>
            <a:pPr marL="0" marR="0" lvl="0" indent="0" algn="l" defTabSz="914400" rtl="0" eaLnBrk="1" fontAlgn="auto" latinLnBrk="0" hangingPunct="1">
              <a:lnSpc>
                <a:spcPts val="6600"/>
              </a:lnSpc>
              <a:spcBef>
                <a:spcPts val="0"/>
              </a:spcBef>
              <a:spcAft>
                <a:spcPts val="0"/>
              </a:spcAft>
              <a:buClrTx/>
              <a:buSzTx/>
              <a:buFontTx/>
              <a:buNone/>
              <a:tabLst/>
              <a:defRPr/>
            </a:pPr>
            <a:r>
              <a:rPr kumimoji="0" lang="en-US" sz="6000" b="1" i="0" u="none" strike="noStrike" kern="1200" cap="none" spc="0" normalizeH="0" baseline="0" noProof="0">
                <a:ln>
                  <a:noFill/>
                </a:ln>
                <a:solidFill>
                  <a:srgbClr val="FFFFFF"/>
                </a:solidFill>
                <a:effectLst/>
                <a:uLnTx/>
                <a:uFillTx/>
                <a:latin typeface="Lato 3"/>
                <a:ea typeface="Lato 3"/>
                <a:cs typeface="Lato 3"/>
                <a:sym typeface="Lato 3"/>
              </a:rPr>
              <a:t>Achieving the Recognition </a:t>
            </a:r>
          </a:p>
        </p:txBody>
      </p:sp>
      <p:sp>
        <p:nvSpPr>
          <p:cNvPr id="2" name="Footer Placeholder 1">
            <a:extLst>
              <a:ext uri="{FF2B5EF4-FFF2-40B4-BE49-F238E27FC236}">
                <a16:creationId xmlns:a16="http://schemas.microsoft.com/office/drawing/2014/main" id="{5D230894-7772-0C3B-9C64-76AC882916C3}"/>
              </a:ext>
            </a:extLst>
          </p:cNvPr>
          <p:cNvSpPr>
            <a:spLocks noGrp="1"/>
          </p:cNvSpPr>
          <p:nvPr>
            <p:ph type="ftr" sz="quarter" idx="3"/>
          </p:nvPr>
        </p:nvSpPr>
        <p:spPr>
          <a:xfrm>
            <a:off x="8763000" y="9545847"/>
            <a:ext cx="7696200" cy="428980"/>
          </a:xfrm>
        </p:spPr>
        <p:txBody>
          <a:bodyPr/>
          <a:lstStyle/>
          <a:p>
            <a:r>
              <a:rPr lang="en-US"/>
              <a:t>© The Leapfrog Group 2026 - unauthorized reproduction of materials is prohibited</a:t>
            </a:r>
          </a:p>
        </p:txBody>
      </p:sp>
      <p:sp>
        <p:nvSpPr>
          <p:cNvPr id="15" name="Slide Number Placeholder 14">
            <a:extLst>
              <a:ext uri="{FF2B5EF4-FFF2-40B4-BE49-F238E27FC236}">
                <a16:creationId xmlns:a16="http://schemas.microsoft.com/office/drawing/2014/main" id="{DB40DDE0-C948-A2F4-1DC8-9A56A594E9B8}"/>
              </a:ext>
            </a:extLst>
          </p:cNvPr>
          <p:cNvSpPr>
            <a:spLocks noGrp="1"/>
          </p:cNvSpPr>
          <p:nvPr>
            <p:ph type="sldNum" sz="quarter" idx="4"/>
          </p:nvPr>
        </p:nvSpPr>
        <p:spPr/>
        <p:txBody>
          <a:bodyPr/>
          <a:lstStyle/>
          <a:p>
            <a:fld id="{42C32FFB-F9AE-46F0-A233-A2E628258990}" type="slidenum">
              <a:rPr lang="en-US" smtClean="0"/>
              <a:pPr/>
              <a:t>11</a:t>
            </a:fld>
            <a:endParaRPr lang="en-US" sz="2000"/>
          </a:p>
        </p:txBody>
      </p:sp>
    </p:spTree>
    <p:extLst>
      <p:ext uri="{BB962C8B-B14F-4D97-AF65-F5344CB8AC3E}">
        <p14:creationId xmlns:p14="http://schemas.microsoft.com/office/powerpoint/2010/main" val="432986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E1E12-E0C4-D3DA-9F2F-DA54326877BA}"/>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840B1860-2A60-C95B-BF85-6D4DB9871012}"/>
              </a:ext>
            </a:extLst>
          </p:cNvPr>
          <p:cNvSpPr/>
          <p:nvPr/>
        </p:nvSpPr>
        <p:spPr>
          <a:xfrm>
            <a:off x="0" y="-37671"/>
            <a:ext cx="18288000" cy="1835991"/>
          </a:xfrm>
          <a:custGeom>
            <a:avLst/>
            <a:gdLst/>
            <a:ahLst/>
            <a:cxnLst/>
            <a:rect l="l" t="t" r="r" b="b"/>
            <a:pathLst>
              <a:path w="18288000" h="3043062">
                <a:moveTo>
                  <a:pt x="0" y="0"/>
                </a:moveTo>
                <a:lnTo>
                  <a:pt x="18288000" y="0"/>
                </a:lnTo>
                <a:lnTo>
                  <a:pt x="18288000" y="3043062"/>
                </a:lnTo>
                <a:lnTo>
                  <a:pt x="0" y="3043062"/>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DF99E43F-F577-A459-C614-FE01E89FB128}"/>
              </a:ext>
            </a:extLst>
          </p:cNvPr>
          <p:cNvSpPr txBox="1"/>
          <p:nvPr/>
        </p:nvSpPr>
        <p:spPr>
          <a:xfrm>
            <a:off x="1254167" y="105549"/>
            <a:ext cx="16230600" cy="1692771"/>
          </a:xfrm>
          <a:prstGeom prst="rect">
            <a:avLst/>
          </a:prstGeom>
        </p:spPr>
        <p:txBody>
          <a:bodyPr lIns="0" tIns="0" rIns="0" bIns="0" rtlCol="0" anchor="t">
            <a:spAutoFit/>
          </a:bodyPr>
          <a:lstStyle/>
          <a:p>
            <a:pPr marL="0" marR="0" lvl="0" indent="0" algn="l" defTabSz="914400" rtl="0" eaLnBrk="1" fontAlgn="auto" latinLnBrk="0" hangingPunct="1">
              <a:lnSpc>
                <a:spcPts val="6600"/>
              </a:lnSpc>
              <a:spcBef>
                <a:spcPts val="0"/>
              </a:spcBef>
              <a:spcAft>
                <a:spcPts val="0"/>
              </a:spcAft>
              <a:buClrTx/>
              <a:buSzTx/>
              <a:buFontTx/>
              <a:buNone/>
              <a:tabLst/>
              <a:defRPr/>
            </a:pPr>
            <a:r>
              <a:rPr lang="en-US" sz="6000" b="1">
                <a:solidFill>
                  <a:srgbClr val="FFFFFF"/>
                </a:solidFill>
                <a:latin typeface="Lato 3"/>
                <a:ea typeface="Lato 3"/>
                <a:cs typeface="Lato 3"/>
                <a:sym typeface="Lato 3"/>
              </a:rPr>
              <a:t>Purchasers, Employers, and Payors Use Leapfrog Ratings and Recognition Programs</a:t>
            </a:r>
            <a:endParaRPr kumimoji="0" lang="en-US" sz="6000" b="1" i="0" u="none" strike="noStrike" kern="1200" cap="none" spc="0" normalizeH="0" baseline="0" noProof="0">
              <a:ln>
                <a:noFill/>
              </a:ln>
              <a:solidFill>
                <a:srgbClr val="FFFFFF"/>
              </a:solidFill>
              <a:effectLst/>
              <a:uLnTx/>
              <a:uFillTx/>
              <a:latin typeface="Lato 3"/>
              <a:ea typeface="Lato 3"/>
              <a:cs typeface="Lato 3"/>
              <a:sym typeface="Lato 3"/>
            </a:endParaRPr>
          </a:p>
        </p:txBody>
      </p:sp>
      <p:sp>
        <p:nvSpPr>
          <p:cNvPr id="4" name="Content Placeholder 3">
            <a:extLst>
              <a:ext uri="{FF2B5EF4-FFF2-40B4-BE49-F238E27FC236}">
                <a16:creationId xmlns:a16="http://schemas.microsoft.com/office/drawing/2014/main" id="{4A965649-C036-CE45-6791-B4F0B629CC6A}"/>
              </a:ext>
            </a:extLst>
          </p:cNvPr>
          <p:cNvSpPr>
            <a:spLocks noGrp="1"/>
          </p:cNvSpPr>
          <p:nvPr>
            <p:ph idx="1"/>
          </p:nvPr>
        </p:nvSpPr>
        <p:spPr>
          <a:xfrm>
            <a:off x="200270" y="2141951"/>
            <a:ext cx="8949942" cy="6771390"/>
          </a:xfrm>
        </p:spPr>
        <p:txBody>
          <a:bodyPr/>
          <a:lstStyle/>
          <a:p>
            <a:pPr marL="457200" lvl="0" indent="-457200">
              <a:buFont typeface="Arial" panose="020B0604020202020204" pitchFamily="34" charset="0"/>
              <a:buChar char="•"/>
            </a:pPr>
            <a:r>
              <a:rPr lang="en-US" sz="2800"/>
              <a:t>Leapfrog’s constituents and partners use our public ratings and recognition programs to inform value-based strategies and payment programs:</a:t>
            </a:r>
          </a:p>
          <a:p>
            <a:pPr marL="1462405" lvl="1" indent="-457200"/>
            <a:r>
              <a:rPr lang="en-US" sz="2401"/>
              <a:t>Capital Blue Cross uses Survey Results through Leapfrog’s VBP Program to support contracting and performance discussions.</a:t>
            </a:r>
          </a:p>
          <a:p>
            <a:pPr marL="1462405" lvl="1" indent="-457200"/>
            <a:r>
              <a:rPr lang="en-US" sz="2401"/>
              <a:t>TRICARE's servicing health plans use the Hospital Survey Results to assess network facilities serving active-duty military members and their families, including incentive programs tied to Survey performance.</a:t>
            </a:r>
          </a:p>
          <a:p>
            <a:pPr marL="1462405" lvl="1" indent="-457200"/>
            <a:r>
              <a:rPr lang="en-US" sz="2401"/>
              <a:t>Blue Cross and Blue Shield of North Carolina uses select Leapfrog Hospital Survey Results in its contracting strategy.</a:t>
            </a:r>
          </a:p>
          <a:p>
            <a:pPr marL="1462405" lvl="1" indent="-457200"/>
            <a:r>
              <a:rPr lang="en-US" sz="2400">
                <a:latin typeface="Calibri"/>
                <a:ea typeface="MS PGothic"/>
                <a:cs typeface="Calibri"/>
              </a:rPr>
              <a:t>Leapfrog’s Regional Leaders promote Recognized Leaders locally as well </a:t>
            </a:r>
            <a:endParaRPr lang="en-US" sz="2400">
              <a:highlight>
                <a:srgbClr val="FFFF00"/>
              </a:highlight>
              <a:latin typeface="Calibri"/>
              <a:ea typeface="MS PGothic"/>
              <a:cs typeface="Calibri"/>
            </a:endParaRPr>
          </a:p>
          <a:p>
            <a:pPr marL="457200" indent="-457200">
              <a:buFont typeface="Arial" panose="020B0604020202020204" pitchFamily="34" charset="0"/>
              <a:buChar char="•"/>
            </a:pPr>
            <a:endParaRPr lang="en-US"/>
          </a:p>
        </p:txBody>
      </p:sp>
      <p:sp>
        <p:nvSpPr>
          <p:cNvPr id="3" name="Footer Placeholder 2">
            <a:extLst>
              <a:ext uri="{FF2B5EF4-FFF2-40B4-BE49-F238E27FC236}">
                <a16:creationId xmlns:a16="http://schemas.microsoft.com/office/drawing/2014/main" id="{33631919-3534-DC33-76FC-823A702A9D40}"/>
              </a:ext>
            </a:extLst>
          </p:cNvPr>
          <p:cNvSpPr>
            <a:spLocks noGrp="1"/>
          </p:cNvSpPr>
          <p:nvPr>
            <p:ph type="ftr" sz="quarter" idx="3"/>
          </p:nvPr>
        </p:nvSpPr>
        <p:spPr>
          <a:xfrm>
            <a:off x="8607981" y="9563100"/>
            <a:ext cx="7824379" cy="428980"/>
          </a:xfrm>
        </p:spPr>
        <p:txBody>
          <a:bodyPr/>
          <a:lstStyle/>
          <a:p>
            <a:r>
              <a:rPr lang="en-US"/>
              <a:t>© The Leapfrog Group 2026 - unauthorized reproduction of materials is prohibited</a:t>
            </a:r>
          </a:p>
        </p:txBody>
      </p:sp>
      <p:sp>
        <p:nvSpPr>
          <p:cNvPr id="5" name="Slide Number Placeholder 4">
            <a:extLst>
              <a:ext uri="{FF2B5EF4-FFF2-40B4-BE49-F238E27FC236}">
                <a16:creationId xmlns:a16="http://schemas.microsoft.com/office/drawing/2014/main" id="{4FF390E3-159B-74D9-854E-2419C0B09F6A}"/>
              </a:ext>
            </a:extLst>
          </p:cNvPr>
          <p:cNvSpPr>
            <a:spLocks noGrp="1"/>
          </p:cNvSpPr>
          <p:nvPr>
            <p:ph type="sldNum" sz="quarter" idx="4"/>
          </p:nvPr>
        </p:nvSpPr>
        <p:spPr/>
        <p:txBody>
          <a:bodyPr/>
          <a:lstStyle/>
          <a:p>
            <a:fld id="{42C32FFB-F9AE-46F0-A233-A2E628258990}" type="slidenum">
              <a:rPr lang="en-US" smtClean="0"/>
              <a:pPr/>
              <a:t>12</a:t>
            </a:fld>
            <a:endParaRPr lang="en-US" sz="2000"/>
          </a:p>
        </p:txBody>
      </p:sp>
      <p:pic>
        <p:nvPicPr>
          <p:cNvPr id="6" name="Picture 5">
            <a:extLst>
              <a:ext uri="{FF2B5EF4-FFF2-40B4-BE49-F238E27FC236}">
                <a16:creationId xmlns:a16="http://schemas.microsoft.com/office/drawing/2014/main" id="{96119786-A5FA-D167-F368-6DA8BBF1BADA}"/>
              </a:ext>
            </a:extLst>
          </p:cNvPr>
          <p:cNvPicPr>
            <a:picLocks noChangeAspect="1"/>
          </p:cNvPicPr>
          <p:nvPr/>
        </p:nvPicPr>
        <p:blipFill>
          <a:blip r:embed="rId4"/>
          <a:stretch>
            <a:fillRect/>
          </a:stretch>
        </p:blipFill>
        <p:spPr>
          <a:xfrm>
            <a:off x="9371500" y="2536213"/>
            <a:ext cx="3706691" cy="5976573"/>
          </a:xfrm>
          <a:prstGeom prst="rect">
            <a:avLst/>
          </a:prstGeom>
        </p:spPr>
      </p:pic>
      <p:pic>
        <p:nvPicPr>
          <p:cNvPr id="7" name="Picture 6">
            <a:extLst>
              <a:ext uri="{FF2B5EF4-FFF2-40B4-BE49-F238E27FC236}">
                <a16:creationId xmlns:a16="http://schemas.microsoft.com/office/drawing/2014/main" id="{F9F9DDFC-AEDB-8740-DE44-0BE6505CB35E}"/>
              </a:ext>
            </a:extLst>
          </p:cNvPr>
          <p:cNvPicPr>
            <a:picLocks noChangeAspect="1"/>
          </p:cNvPicPr>
          <p:nvPr/>
        </p:nvPicPr>
        <p:blipFill>
          <a:blip r:embed="rId5"/>
          <a:stretch>
            <a:fillRect/>
          </a:stretch>
        </p:blipFill>
        <p:spPr>
          <a:xfrm>
            <a:off x="13733584" y="2533651"/>
            <a:ext cx="4038600" cy="5981700"/>
          </a:xfrm>
          <a:prstGeom prst="rect">
            <a:avLst/>
          </a:prstGeom>
        </p:spPr>
      </p:pic>
    </p:spTree>
    <p:extLst>
      <p:ext uri="{BB962C8B-B14F-4D97-AF65-F5344CB8AC3E}">
        <p14:creationId xmlns:p14="http://schemas.microsoft.com/office/powerpoint/2010/main" val="3006896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7F373-7FE7-EE51-C0EE-B5836179DEB1}"/>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8EDEB527-0CF7-84ED-3775-8A7858FA045F}"/>
              </a:ext>
            </a:extLst>
          </p:cNvPr>
          <p:cNvSpPr/>
          <p:nvPr/>
        </p:nvSpPr>
        <p:spPr>
          <a:xfrm>
            <a:off x="0" y="-37671"/>
            <a:ext cx="18288000" cy="1835991"/>
          </a:xfrm>
          <a:custGeom>
            <a:avLst/>
            <a:gdLst/>
            <a:ahLst/>
            <a:cxnLst/>
            <a:rect l="l" t="t" r="r" b="b"/>
            <a:pathLst>
              <a:path w="18288000" h="3043062">
                <a:moveTo>
                  <a:pt x="0" y="0"/>
                </a:moveTo>
                <a:lnTo>
                  <a:pt x="18288000" y="0"/>
                </a:lnTo>
                <a:lnTo>
                  <a:pt x="18288000" y="3043062"/>
                </a:lnTo>
                <a:lnTo>
                  <a:pt x="0" y="3043062"/>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2DD715AC-A8E7-90CD-31F4-91DF826D642A}"/>
              </a:ext>
            </a:extLst>
          </p:cNvPr>
          <p:cNvSpPr txBox="1"/>
          <p:nvPr/>
        </p:nvSpPr>
        <p:spPr>
          <a:xfrm>
            <a:off x="1254167" y="105549"/>
            <a:ext cx="16230600" cy="1692771"/>
          </a:xfrm>
          <a:prstGeom prst="rect">
            <a:avLst/>
          </a:prstGeom>
        </p:spPr>
        <p:txBody>
          <a:bodyPr lIns="0" tIns="0" rIns="0" bIns="0" rtlCol="0" anchor="t">
            <a:spAutoFit/>
          </a:bodyPr>
          <a:lstStyle/>
          <a:p>
            <a:pPr marL="0" marR="0" lvl="0" indent="0" algn="l" defTabSz="914400" rtl="0" eaLnBrk="1" fontAlgn="auto" latinLnBrk="0" hangingPunct="1">
              <a:lnSpc>
                <a:spcPts val="6600"/>
              </a:lnSpc>
              <a:spcBef>
                <a:spcPts val="0"/>
              </a:spcBef>
              <a:spcAft>
                <a:spcPts val="0"/>
              </a:spcAft>
              <a:buClrTx/>
              <a:buSzTx/>
              <a:buFontTx/>
              <a:buNone/>
              <a:tabLst/>
              <a:defRPr/>
            </a:pPr>
            <a:r>
              <a:rPr lang="en-US" sz="6000" b="1">
                <a:solidFill>
                  <a:srgbClr val="FFFFFF"/>
                </a:solidFill>
                <a:latin typeface="Lato 3"/>
                <a:ea typeface="Lato 3"/>
                <a:cs typeface="Lato 3"/>
                <a:sym typeface="Lato 3"/>
              </a:rPr>
              <a:t>Hospitals and Health Systems Use Leapfrog Ratings and Recognition Programs</a:t>
            </a:r>
            <a:endParaRPr kumimoji="0" lang="en-US" sz="6000" b="1" i="0" u="none" strike="noStrike" kern="1200" cap="none" spc="0" normalizeH="0" baseline="0" noProof="0">
              <a:ln>
                <a:noFill/>
              </a:ln>
              <a:solidFill>
                <a:srgbClr val="FFFFFF"/>
              </a:solidFill>
              <a:effectLst/>
              <a:uLnTx/>
              <a:uFillTx/>
              <a:latin typeface="Lato 3"/>
              <a:ea typeface="Lato 3"/>
              <a:cs typeface="Lato 3"/>
              <a:sym typeface="Lato 3"/>
            </a:endParaRPr>
          </a:p>
        </p:txBody>
      </p:sp>
      <p:sp>
        <p:nvSpPr>
          <p:cNvPr id="4" name="Content Placeholder 3">
            <a:extLst>
              <a:ext uri="{FF2B5EF4-FFF2-40B4-BE49-F238E27FC236}">
                <a16:creationId xmlns:a16="http://schemas.microsoft.com/office/drawing/2014/main" id="{B5798874-D9D7-60FB-F5FE-4F3C9C708F3B}"/>
              </a:ext>
            </a:extLst>
          </p:cNvPr>
          <p:cNvSpPr>
            <a:spLocks noGrp="1"/>
          </p:cNvSpPr>
          <p:nvPr>
            <p:ph idx="1"/>
          </p:nvPr>
        </p:nvSpPr>
        <p:spPr/>
        <p:txBody>
          <a:bodyPr/>
          <a:lstStyle/>
          <a:p>
            <a:pPr marL="457200" lvl="0" indent="-457200">
              <a:buFont typeface="Arial" panose="020B0604020202020204" pitchFamily="34" charset="0"/>
              <a:buChar char="•"/>
            </a:pPr>
            <a:r>
              <a:rPr lang="en-US" sz="2800"/>
              <a:t>Participating hospitals and health systems use Leapfrog’s public reporting website and recognitions to build program awareness and increase market share -</a:t>
            </a:r>
            <a:endParaRPr lang="en-US"/>
          </a:p>
        </p:txBody>
      </p:sp>
      <p:pic>
        <p:nvPicPr>
          <p:cNvPr id="7" name="Picture 6">
            <a:extLst>
              <a:ext uri="{FF2B5EF4-FFF2-40B4-BE49-F238E27FC236}">
                <a16:creationId xmlns:a16="http://schemas.microsoft.com/office/drawing/2014/main" id="{6AFCB97B-AF4C-2823-F317-15579CFF29E2}"/>
              </a:ext>
            </a:extLst>
          </p:cNvPr>
          <p:cNvPicPr>
            <a:picLocks noChangeAspect="1"/>
          </p:cNvPicPr>
          <p:nvPr/>
        </p:nvPicPr>
        <p:blipFill>
          <a:blip r:embed="rId4"/>
          <a:stretch>
            <a:fillRect/>
          </a:stretch>
        </p:blipFill>
        <p:spPr>
          <a:xfrm>
            <a:off x="593995" y="3984832"/>
            <a:ext cx="8336593" cy="1835991"/>
          </a:xfrm>
          <a:prstGeom prst="rect">
            <a:avLst/>
          </a:prstGeom>
        </p:spPr>
      </p:pic>
      <p:pic>
        <p:nvPicPr>
          <p:cNvPr id="2" name="Picture 1">
            <a:extLst>
              <a:ext uri="{FF2B5EF4-FFF2-40B4-BE49-F238E27FC236}">
                <a16:creationId xmlns:a16="http://schemas.microsoft.com/office/drawing/2014/main" id="{AC9E9587-3B27-EF3A-4223-5CDF612B691C}"/>
              </a:ext>
            </a:extLst>
          </p:cNvPr>
          <p:cNvPicPr>
            <a:picLocks noChangeAspect="1"/>
          </p:cNvPicPr>
          <p:nvPr/>
        </p:nvPicPr>
        <p:blipFill>
          <a:blip r:embed="rId5"/>
          <a:stretch>
            <a:fillRect/>
          </a:stretch>
        </p:blipFill>
        <p:spPr>
          <a:xfrm>
            <a:off x="14167339" y="2138729"/>
            <a:ext cx="3478824" cy="6405197"/>
          </a:xfrm>
          <a:prstGeom prst="rect">
            <a:avLst/>
          </a:prstGeom>
        </p:spPr>
      </p:pic>
      <p:sp>
        <p:nvSpPr>
          <p:cNvPr id="5" name="Footer Placeholder 4">
            <a:extLst>
              <a:ext uri="{FF2B5EF4-FFF2-40B4-BE49-F238E27FC236}">
                <a16:creationId xmlns:a16="http://schemas.microsoft.com/office/drawing/2014/main" id="{B0642796-CC76-0F6C-B74F-674B8B41D82A}"/>
              </a:ext>
            </a:extLst>
          </p:cNvPr>
          <p:cNvSpPr>
            <a:spLocks noGrp="1"/>
          </p:cNvSpPr>
          <p:nvPr>
            <p:ph type="ftr" sz="quarter" idx="3"/>
          </p:nvPr>
        </p:nvSpPr>
        <p:spPr/>
        <p:txBody>
          <a:bodyPr/>
          <a:lstStyle/>
          <a:p>
            <a:r>
              <a:rPr lang="en-US"/>
              <a:t>© The Leapfrog Group 2026 - unauthorized reproduction of materials is prohibited</a:t>
            </a:r>
          </a:p>
        </p:txBody>
      </p:sp>
      <p:sp>
        <p:nvSpPr>
          <p:cNvPr id="8" name="Slide Number Placeholder 7">
            <a:extLst>
              <a:ext uri="{FF2B5EF4-FFF2-40B4-BE49-F238E27FC236}">
                <a16:creationId xmlns:a16="http://schemas.microsoft.com/office/drawing/2014/main" id="{2E908EE1-5CFF-A3A6-47E2-0B6823093544}"/>
              </a:ext>
            </a:extLst>
          </p:cNvPr>
          <p:cNvSpPr>
            <a:spLocks noGrp="1"/>
          </p:cNvSpPr>
          <p:nvPr>
            <p:ph type="sldNum" sz="quarter" idx="4"/>
          </p:nvPr>
        </p:nvSpPr>
        <p:spPr/>
        <p:txBody>
          <a:bodyPr/>
          <a:lstStyle/>
          <a:p>
            <a:fld id="{42C32FFB-F9AE-46F0-A233-A2E628258990}" type="slidenum">
              <a:rPr lang="en-US" smtClean="0"/>
              <a:pPr/>
              <a:t>13</a:t>
            </a:fld>
            <a:endParaRPr lang="en-US" sz="2000"/>
          </a:p>
        </p:txBody>
      </p:sp>
      <p:pic>
        <p:nvPicPr>
          <p:cNvPr id="3" name="Picture 2">
            <a:extLst>
              <a:ext uri="{FF2B5EF4-FFF2-40B4-BE49-F238E27FC236}">
                <a16:creationId xmlns:a16="http://schemas.microsoft.com/office/drawing/2014/main" id="{9130B44C-D13A-D14A-CCBA-76323F8C8290}"/>
              </a:ext>
            </a:extLst>
          </p:cNvPr>
          <p:cNvPicPr>
            <a:picLocks noChangeAspect="1"/>
          </p:cNvPicPr>
          <p:nvPr/>
        </p:nvPicPr>
        <p:blipFill>
          <a:blip r:embed="rId6"/>
          <a:stretch>
            <a:fillRect/>
          </a:stretch>
        </p:blipFill>
        <p:spPr>
          <a:xfrm>
            <a:off x="9952159" y="2137995"/>
            <a:ext cx="3732335" cy="6406662"/>
          </a:xfrm>
          <a:prstGeom prst="rect">
            <a:avLst/>
          </a:prstGeom>
        </p:spPr>
      </p:pic>
      <p:pic>
        <p:nvPicPr>
          <p:cNvPr id="6" name="Picture 5">
            <a:extLst>
              <a:ext uri="{FF2B5EF4-FFF2-40B4-BE49-F238E27FC236}">
                <a16:creationId xmlns:a16="http://schemas.microsoft.com/office/drawing/2014/main" id="{6801D628-10BD-C858-D1F0-D87F9B114C76}"/>
              </a:ext>
            </a:extLst>
          </p:cNvPr>
          <p:cNvPicPr>
            <a:picLocks noChangeAspect="1"/>
          </p:cNvPicPr>
          <p:nvPr/>
        </p:nvPicPr>
        <p:blipFill>
          <a:blip r:embed="rId7"/>
          <a:stretch>
            <a:fillRect/>
          </a:stretch>
        </p:blipFill>
        <p:spPr>
          <a:xfrm>
            <a:off x="6108455" y="5346456"/>
            <a:ext cx="3257551" cy="3916974"/>
          </a:xfrm>
          <a:prstGeom prst="rect">
            <a:avLst/>
          </a:prstGeom>
        </p:spPr>
      </p:pic>
      <p:pic>
        <p:nvPicPr>
          <p:cNvPr id="9" name="Picture 8">
            <a:extLst>
              <a:ext uri="{FF2B5EF4-FFF2-40B4-BE49-F238E27FC236}">
                <a16:creationId xmlns:a16="http://schemas.microsoft.com/office/drawing/2014/main" id="{F4F2EB74-DFC1-01B1-C779-020DE243D847}"/>
              </a:ext>
            </a:extLst>
          </p:cNvPr>
          <p:cNvPicPr>
            <a:picLocks noChangeAspect="1"/>
          </p:cNvPicPr>
          <p:nvPr/>
        </p:nvPicPr>
        <p:blipFill>
          <a:blip r:embed="rId8"/>
          <a:stretch>
            <a:fillRect/>
          </a:stretch>
        </p:blipFill>
        <p:spPr>
          <a:xfrm>
            <a:off x="444744" y="6020532"/>
            <a:ext cx="5499589" cy="2583474"/>
          </a:xfrm>
          <a:prstGeom prst="rect">
            <a:avLst/>
          </a:prstGeom>
        </p:spPr>
      </p:pic>
    </p:spTree>
    <p:extLst>
      <p:ext uri="{BB962C8B-B14F-4D97-AF65-F5344CB8AC3E}">
        <p14:creationId xmlns:p14="http://schemas.microsoft.com/office/powerpoint/2010/main" val="2223223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73D6A-C8BD-C0E2-DADF-46BB1AB2D9DC}"/>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D67A846F-D75B-0294-7B85-9416D1DC7642}"/>
              </a:ext>
            </a:extLst>
          </p:cNvPr>
          <p:cNvSpPr/>
          <p:nvPr/>
        </p:nvSpPr>
        <p:spPr>
          <a:xfrm>
            <a:off x="0" y="-37672"/>
            <a:ext cx="18288000" cy="1835991"/>
          </a:xfrm>
          <a:custGeom>
            <a:avLst/>
            <a:gdLst/>
            <a:ahLst/>
            <a:cxnLst/>
            <a:rect l="l" t="t" r="r" b="b"/>
            <a:pathLst>
              <a:path w="18288000" h="3043062">
                <a:moveTo>
                  <a:pt x="0" y="0"/>
                </a:moveTo>
                <a:lnTo>
                  <a:pt x="18288000" y="0"/>
                </a:lnTo>
                <a:lnTo>
                  <a:pt x="18288000" y="3043062"/>
                </a:lnTo>
                <a:lnTo>
                  <a:pt x="0" y="3043062"/>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D1616DA3-DF25-C7AB-D681-92DCB30EBCAB}"/>
              </a:ext>
            </a:extLst>
          </p:cNvPr>
          <p:cNvSpPr txBox="1"/>
          <p:nvPr/>
        </p:nvSpPr>
        <p:spPr>
          <a:xfrm>
            <a:off x="1111822" y="33938"/>
            <a:ext cx="16230600" cy="1692771"/>
          </a:xfrm>
          <a:prstGeom prst="rect">
            <a:avLst/>
          </a:prstGeom>
        </p:spPr>
        <p:txBody>
          <a:bodyPr lIns="0" tIns="0" rIns="0" bIns="0" rtlCol="0" anchor="t">
            <a:spAutoFit/>
          </a:bodyPr>
          <a:lstStyle/>
          <a:p>
            <a:pPr marL="0" marR="0" lvl="0" indent="0" algn="l" defTabSz="914400" rtl="0" eaLnBrk="1" fontAlgn="auto" latinLnBrk="0" hangingPunct="1">
              <a:lnSpc>
                <a:spcPts val="6600"/>
              </a:lnSpc>
              <a:spcBef>
                <a:spcPts val="0"/>
              </a:spcBef>
              <a:spcAft>
                <a:spcPts val="0"/>
              </a:spcAft>
              <a:buClrTx/>
              <a:buSzTx/>
              <a:buFontTx/>
              <a:buNone/>
              <a:tabLst/>
              <a:defRPr/>
            </a:pPr>
            <a:r>
              <a:rPr kumimoji="0" lang="en-US" sz="6000" b="1" i="0" u="none" strike="noStrike" kern="1200" cap="none" spc="0" normalizeH="0" baseline="0" noProof="0">
                <a:ln>
                  <a:noFill/>
                </a:ln>
                <a:solidFill>
                  <a:srgbClr val="FFFFFF"/>
                </a:solidFill>
                <a:effectLst/>
                <a:uLnTx/>
                <a:uFillTx/>
                <a:latin typeface="Lato 3"/>
                <a:ea typeface="Lato 3"/>
                <a:cs typeface="Lato 3"/>
                <a:sym typeface="Lato 3"/>
              </a:rPr>
              <a:t>Use of Leapfrog Hospital Survey Results – Horizon BCBS of New Jersey Case Study</a:t>
            </a:r>
          </a:p>
        </p:txBody>
      </p:sp>
      <p:sp>
        <p:nvSpPr>
          <p:cNvPr id="3" name="TextBox 2">
            <a:extLst>
              <a:ext uri="{FF2B5EF4-FFF2-40B4-BE49-F238E27FC236}">
                <a16:creationId xmlns:a16="http://schemas.microsoft.com/office/drawing/2014/main" id="{3FB5C75C-5BAF-763E-C09E-64343BDB404E}"/>
              </a:ext>
            </a:extLst>
          </p:cNvPr>
          <p:cNvSpPr txBox="1"/>
          <p:nvPr/>
        </p:nvSpPr>
        <p:spPr>
          <a:xfrm>
            <a:off x="13788975" y="8165515"/>
            <a:ext cx="341280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alibri"/>
                <a:ea typeface="+mn-ea"/>
                <a:cs typeface="+mn-cs"/>
                <a:hlinkClick r:id="rId4"/>
              </a:rPr>
              <a:t>Horizon Blue Cross Blue Shield of New Jersey Case Study | Leapfrog</a:t>
            </a: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D179F440-EF83-B2B8-7FCB-54FCBD160877}"/>
              </a:ext>
            </a:extLst>
          </p:cNvPr>
          <p:cNvPicPr>
            <a:picLocks noChangeAspect="1"/>
          </p:cNvPicPr>
          <p:nvPr/>
        </p:nvPicPr>
        <p:blipFill>
          <a:blip r:embed="rId5"/>
          <a:stretch>
            <a:fillRect/>
          </a:stretch>
        </p:blipFill>
        <p:spPr>
          <a:xfrm>
            <a:off x="3123360" y="2919102"/>
            <a:ext cx="12041280" cy="4448796"/>
          </a:xfrm>
          <a:prstGeom prst="rect">
            <a:avLst/>
          </a:prstGeom>
        </p:spPr>
      </p:pic>
      <p:sp>
        <p:nvSpPr>
          <p:cNvPr id="2" name="Footer Placeholder 1">
            <a:extLst>
              <a:ext uri="{FF2B5EF4-FFF2-40B4-BE49-F238E27FC236}">
                <a16:creationId xmlns:a16="http://schemas.microsoft.com/office/drawing/2014/main" id="{FA076F6C-ED0D-4D51-836D-601B13AC53A4}"/>
              </a:ext>
            </a:extLst>
          </p:cNvPr>
          <p:cNvSpPr>
            <a:spLocks noGrp="1"/>
          </p:cNvSpPr>
          <p:nvPr>
            <p:ph type="ftr" sz="quarter" idx="3"/>
          </p:nvPr>
        </p:nvSpPr>
        <p:spPr>
          <a:xfrm>
            <a:off x="8763000" y="9545847"/>
            <a:ext cx="7696200" cy="428980"/>
          </a:xfrm>
        </p:spPr>
        <p:txBody>
          <a:bodyPr/>
          <a:lstStyle/>
          <a:p>
            <a:r>
              <a:rPr lang="en-US"/>
              <a:t>© The Leapfrog Group 2026 - unauthorized reproduction of materials is prohibited</a:t>
            </a:r>
          </a:p>
        </p:txBody>
      </p:sp>
      <p:sp>
        <p:nvSpPr>
          <p:cNvPr id="4" name="Slide Number Placeholder 3">
            <a:extLst>
              <a:ext uri="{FF2B5EF4-FFF2-40B4-BE49-F238E27FC236}">
                <a16:creationId xmlns:a16="http://schemas.microsoft.com/office/drawing/2014/main" id="{71C029C2-9E78-423C-4205-58AF45084DD0}"/>
              </a:ext>
            </a:extLst>
          </p:cNvPr>
          <p:cNvSpPr>
            <a:spLocks noGrp="1"/>
          </p:cNvSpPr>
          <p:nvPr>
            <p:ph type="sldNum" sz="quarter" idx="4"/>
          </p:nvPr>
        </p:nvSpPr>
        <p:spPr/>
        <p:txBody>
          <a:bodyPr/>
          <a:lstStyle/>
          <a:p>
            <a:fld id="{42C32FFB-F9AE-46F0-A233-A2E628258990}" type="slidenum">
              <a:rPr lang="en-US" smtClean="0"/>
              <a:pPr/>
              <a:t>14</a:t>
            </a:fld>
            <a:endParaRPr lang="en-US" sz="2000"/>
          </a:p>
        </p:txBody>
      </p:sp>
    </p:spTree>
    <p:extLst>
      <p:ext uri="{BB962C8B-B14F-4D97-AF65-F5344CB8AC3E}">
        <p14:creationId xmlns:p14="http://schemas.microsoft.com/office/powerpoint/2010/main" val="862326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3C111-4480-71CE-F141-C92E618F7A68}"/>
            </a:ext>
          </a:extLst>
        </p:cNvPr>
        <p:cNvGrpSpPr/>
        <p:nvPr/>
      </p:nvGrpSpPr>
      <p:grpSpPr>
        <a:xfrm>
          <a:off x="0" y="0"/>
          <a:ext cx="0" cy="0"/>
          <a:chOff x="0" y="0"/>
          <a:chExt cx="0" cy="0"/>
        </a:xfrm>
      </p:grpSpPr>
      <p:sp>
        <p:nvSpPr>
          <p:cNvPr id="5" name="Freeform 23">
            <a:extLst>
              <a:ext uri="{FF2B5EF4-FFF2-40B4-BE49-F238E27FC236}">
                <a16:creationId xmlns:a16="http://schemas.microsoft.com/office/drawing/2014/main" id="{0E85918D-99D5-BDC1-E1F0-CDC7EAFFC7A0}"/>
              </a:ext>
            </a:extLst>
          </p:cNvPr>
          <p:cNvSpPr/>
          <p:nvPr/>
        </p:nvSpPr>
        <p:spPr>
          <a:xfrm>
            <a:off x="0" y="0"/>
            <a:ext cx="18288000" cy="1835991"/>
          </a:xfrm>
          <a:custGeom>
            <a:avLst/>
            <a:gdLst/>
            <a:ahLst/>
            <a:cxnLst/>
            <a:rect l="l" t="t" r="r" b="b"/>
            <a:pathLst>
              <a:path w="18288000" h="3043062">
                <a:moveTo>
                  <a:pt x="0" y="0"/>
                </a:moveTo>
                <a:lnTo>
                  <a:pt x="18288000" y="0"/>
                </a:lnTo>
                <a:lnTo>
                  <a:pt x="18288000" y="3043062"/>
                </a:lnTo>
                <a:lnTo>
                  <a:pt x="0" y="3043062"/>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7" name="TextBox 24">
            <a:extLst>
              <a:ext uri="{FF2B5EF4-FFF2-40B4-BE49-F238E27FC236}">
                <a16:creationId xmlns:a16="http://schemas.microsoft.com/office/drawing/2014/main" id="{A4DED7D0-745E-CC98-FD76-82531CA87B94}"/>
              </a:ext>
            </a:extLst>
          </p:cNvPr>
          <p:cNvSpPr txBox="1"/>
          <p:nvPr/>
        </p:nvSpPr>
        <p:spPr>
          <a:xfrm>
            <a:off x="671736" y="294919"/>
            <a:ext cx="16230600" cy="866643"/>
          </a:xfrm>
          <a:prstGeom prst="rect">
            <a:avLst/>
          </a:prstGeom>
        </p:spPr>
        <p:txBody>
          <a:bodyPr lIns="0" tIns="0" rIns="0" bIns="0" rtlCol="0" anchor="t">
            <a:spAutoFit/>
          </a:bodyPr>
          <a:lstStyle/>
          <a:p>
            <a:pPr marL="0" marR="0" lvl="0" indent="0" algn="l" defTabSz="914400" rtl="0" eaLnBrk="1" fontAlgn="auto" latinLnBrk="0" hangingPunct="1">
              <a:lnSpc>
                <a:spcPts val="6600"/>
              </a:lnSpc>
              <a:spcBef>
                <a:spcPts val="0"/>
              </a:spcBef>
              <a:spcAft>
                <a:spcPts val="0"/>
              </a:spcAft>
              <a:buClrTx/>
              <a:buSzTx/>
              <a:buFontTx/>
              <a:buNone/>
              <a:tabLst/>
              <a:defRPr/>
            </a:pPr>
            <a:r>
              <a:rPr kumimoji="0" lang="en-US" sz="6000" b="1" i="0" u="none" strike="noStrike" kern="1200" cap="none" spc="0" normalizeH="0" baseline="0" noProof="0">
                <a:ln>
                  <a:noFill/>
                </a:ln>
                <a:solidFill>
                  <a:srgbClr val="FFFFFF"/>
                </a:solidFill>
                <a:effectLst/>
                <a:uLnTx/>
                <a:uFillTx/>
                <a:latin typeface="Lato 3"/>
                <a:ea typeface="Lato 3"/>
                <a:cs typeface="Lato 3"/>
                <a:sym typeface="Lato 3"/>
              </a:rPr>
              <a:t>Looking Forward</a:t>
            </a:r>
          </a:p>
        </p:txBody>
      </p:sp>
      <p:sp>
        <p:nvSpPr>
          <p:cNvPr id="6" name="Content Placeholder 2">
            <a:extLst>
              <a:ext uri="{FF2B5EF4-FFF2-40B4-BE49-F238E27FC236}">
                <a16:creationId xmlns:a16="http://schemas.microsoft.com/office/drawing/2014/main" id="{CC5996A6-FB17-160D-EF61-B4E44D59C177}"/>
              </a:ext>
            </a:extLst>
          </p:cNvPr>
          <p:cNvSpPr>
            <a:spLocks noGrp="1"/>
          </p:cNvSpPr>
          <p:nvPr>
            <p:ph idx="1"/>
          </p:nvPr>
        </p:nvSpPr>
        <p:spPr>
          <a:xfrm>
            <a:off x="1121135" y="2268298"/>
            <a:ext cx="8049847" cy="6771390"/>
          </a:xfrm>
        </p:spPr>
        <p:txBody>
          <a:bodyPr/>
          <a:lstStyle/>
          <a:p>
            <a:r>
              <a:rPr lang="en-US" sz="4000" b="1"/>
              <a:t>First year: </a:t>
            </a:r>
            <a:r>
              <a:rPr lang="en-US" sz="4000"/>
              <a:t>only focused on hospitals</a:t>
            </a:r>
          </a:p>
          <a:p>
            <a:r>
              <a:rPr lang="en-US" sz="4000" b="1"/>
              <a:t>Opportunity: </a:t>
            </a:r>
            <a:r>
              <a:rPr lang="en-US" sz="4000"/>
              <a:t>expand recognition to include ambulatory surgery centers (ASCs)</a:t>
            </a:r>
          </a:p>
        </p:txBody>
      </p:sp>
      <p:grpSp>
        <p:nvGrpSpPr>
          <p:cNvPr id="8" name="Group 2">
            <a:extLst>
              <a:ext uri="{FF2B5EF4-FFF2-40B4-BE49-F238E27FC236}">
                <a16:creationId xmlns:a16="http://schemas.microsoft.com/office/drawing/2014/main" id="{CD13BB0D-115E-8C76-5869-D478A4EB814B}"/>
              </a:ext>
            </a:extLst>
          </p:cNvPr>
          <p:cNvGrpSpPr/>
          <p:nvPr/>
        </p:nvGrpSpPr>
        <p:grpSpPr>
          <a:xfrm>
            <a:off x="10704249" y="1466553"/>
            <a:ext cx="6497532" cy="7457812"/>
            <a:chOff x="1150860" y="125302"/>
            <a:chExt cx="714223" cy="819779"/>
          </a:xfrm>
        </p:grpSpPr>
        <p:sp>
          <p:nvSpPr>
            <p:cNvPr id="9" name="Freeform 3">
              <a:extLst>
                <a:ext uri="{FF2B5EF4-FFF2-40B4-BE49-F238E27FC236}">
                  <a16:creationId xmlns:a16="http://schemas.microsoft.com/office/drawing/2014/main" id="{C7CC2EA5-A9E2-CF10-23BC-480998F303A2}"/>
                </a:ext>
              </a:extLst>
            </p:cNvPr>
            <p:cNvSpPr/>
            <p:nvPr/>
          </p:nvSpPr>
          <p:spPr>
            <a:xfrm>
              <a:off x="1150860" y="125302"/>
              <a:ext cx="714223" cy="819779"/>
            </a:xfrm>
            <a:custGeom>
              <a:avLst/>
              <a:gdLst/>
              <a:ahLst/>
              <a:cxnLst/>
              <a:rect l="l" t="t" r="r" b="b"/>
              <a:pathLst>
                <a:path w="951073" h="1086737">
                  <a:moveTo>
                    <a:pt x="20580" y="0"/>
                  </a:moveTo>
                  <a:lnTo>
                    <a:pt x="930493" y="0"/>
                  </a:lnTo>
                  <a:cubicBezTo>
                    <a:pt x="935951" y="0"/>
                    <a:pt x="941186" y="2168"/>
                    <a:pt x="945045" y="6028"/>
                  </a:cubicBezTo>
                  <a:cubicBezTo>
                    <a:pt x="948905" y="9887"/>
                    <a:pt x="951073" y="15122"/>
                    <a:pt x="951073" y="20580"/>
                  </a:cubicBezTo>
                  <a:lnTo>
                    <a:pt x="951073" y="1066157"/>
                  </a:lnTo>
                  <a:cubicBezTo>
                    <a:pt x="951073" y="1071615"/>
                    <a:pt x="948905" y="1076850"/>
                    <a:pt x="945045" y="1080709"/>
                  </a:cubicBezTo>
                  <a:cubicBezTo>
                    <a:pt x="941186" y="1084569"/>
                    <a:pt x="935951" y="1086737"/>
                    <a:pt x="930493" y="1086737"/>
                  </a:cubicBezTo>
                  <a:lnTo>
                    <a:pt x="20580" y="1086737"/>
                  </a:lnTo>
                  <a:cubicBezTo>
                    <a:pt x="15122" y="1086737"/>
                    <a:pt x="9887" y="1084569"/>
                    <a:pt x="6028" y="1080709"/>
                  </a:cubicBezTo>
                  <a:cubicBezTo>
                    <a:pt x="2168" y="1076850"/>
                    <a:pt x="0" y="1071615"/>
                    <a:pt x="0" y="1066157"/>
                  </a:cubicBezTo>
                  <a:lnTo>
                    <a:pt x="0" y="20580"/>
                  </a:lnTo>
                  <a:cubicBezTo>
                    <a:pt x="0" y="15122"/>
                    <a:pt x="2168" y="9887"/>
                    <a:pt x="6028" y="6028"/>
                  </a:cubicBezTo>
                  <a:cubicBezTo>
                    <a:pt x="9887" y="2168"/>
                    <a:pt x="15122" y="0"/>
                    <a:pt x="20580" y="0"/>
                  </a:cubicBez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sp>
        <p:nvSpPr>
          <p:cNvPr id="2" name="Footer Placeholder 1">
            <a:extLst>
              <a:ext uri="{FF2B5EF4-FFF2-40B4-BE49-F238E27FC236}">
                <a16:creationId xmlns:a16="http://schemas.microsoft.com/office/drawing/2014/main" id="{D853068F-E6F7-BAC7-9304-386C6FDF3409}"/>
              </a:ext>
            </a:extLst>
          </p:cNvPr>
          <p:cNvSpPr>
            <a:spLocks noGrp="1"/>
          </p:cNvSpPr>
          <p:nvPr>
            <p:ph type="ftr" sz="quarter" idx="3"/>
          </p:nvPr>
        </p:nvSpPr>
        <p:spPr/>
        <p:txBody>
          <a:bodyPr/>
          <a:lstStyle/>
          <a:p>
            <a:r>
              <a:rPr lang="en-US"/>
              <a:t>© The Leapfrog Group 2026 - unauthorized reproduction of materials is prohibited</a:t>
            </a:r>
          </a:p>
        </p:txBody>
      </p:sp>
      <p:sp>
        <p:nvSpPr>
          <p:cNvPr id="3" name="Slide Number Placeholder 2">
            <a:extLst>
              <a:ext uri="{FF2B5EF4-FFF2-40B4-BE49-F238E27FC236}">
                <a16:creationId xmlns:a16="http://schemas.microsoft.com/office/drawing/2014/main" id="{33F391CF-BDB5-5D3F-07DD-25B13AA5A2EF}"/>
              </a:ext>
            </a:extLst>
          </p:cNvPr>
          <p:cNvSpPr>
            <a:spLocks noGrp="1"/>
          </p:cNvSpPr>
          <p:nvPr>
            <p:ph type="sldNum" sz="quarter" idx="4"/>
          </p:nvPr>
        </p:nvSpPr>
        <p:spPr/>
        <p:txBody>
          <a:bodyPr/>
          <a:lstStyle/>
          <a:p>
            <a:fld id="{42C32FFB-F9AE-46F0-A233-A2E628258990}" type="slidenum">
              <a:rPr lang="en-US" smtClean="0"/>
              <a:pPr/>
              <a:t>15</a:t>
            </a:fld>
            <a:endParaRPr lang="en-US" sz="2000"/>
          </a:p>
        </p:txBody>
      </p:sp>
    </p:spTree>
    <p:extLst>
      <p:ext uri="{BB962C8B-B14F-4D97-AF65-F5344CB8AC3E}">
        <p14:creationId xmlns:p14="http://schemas.microsoft.com/office/powerpoint/2010/main" val="2072759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0C578-7360-6D63-A7B1-E8DF144C653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E20715-4000-1652-8BE5-1CB098C17852}"/>
              </a:ext>
            </a:extLst>
          </p:cNvPr>
          <p:cNvSpPr>
            <a:spLocks noGrp="1"/>
          </p:cNvSpPr>
          <p:nvPr>
            <p:ph idx="1"/>
          </p:nvPr>
        </p:nvSpPr>
        <p:spPr>
          <a:xfrm>
            <a:off x="1094153" y="2141951"/>
            <a:ext cx="16112718" cy="7572166"/>
          </a:xfrm>
        </p:spPr>
        <p:txBody>
          <a:bodyPr/>
          <a:lstStyle/>
          <a:p>
            <a:r>
              <a:rPr lang="en-US" sz="2800" b="1" dirty="0">
                <a:latin typeface="+mj-lt"/>
              </a:rPr>
              <a:t>November 30, 2026</a:t>
            </a:r>
            <a:r>
              <a:rPr lang="en-US" sz="2800" dirty="0">
                <a:latin typeface="+mj-lt"/>
              </a:rPr>
              <a:t>: Deadline to submit a Leapfrog Hospital Survey</a:t>
            </a:r>
          </a:p>
          <a:p>
            <a:r>
              <a:rPr lang="en-US" sz="2800" b="1" dirty="0">
                <a:latin typeface="+mj-lt"/>
              </a:rPr>
              <a:t>Fall 2026: </a:t>
            </a:r>
            <a:r>
              <a:rPr lang="en-US" sz="2800" dirty="0">
                <a:latin typeface="+mj-lt"/>
              </a:rPr>
              <a:t>Apply to GSV program and Site Visit Preparation</a:t>
            </a:r>
          </a:p>
          <a:p>
            <a:pPr marL="1291565" lvl="1" indent="-285750"/>
            <a:r>
              <a:rPr lang="en-US" sz="2000" dirty="0">
                <a:solidFill>
                  <a:srgbClr val="002060"/>
                </a:solidFill>
                <a:latin typeface="+mj-lt"/>
                <a:ea typeface="Open Sans"/>
                <a:cs typeface="Segoe UI" panose="020B0603020202020204"/>
              </a:rPr>
              <a:t>Complete online application </a:t>
            </a:r>
            <a:r>
              <a:rPr lang="en-US" sz="2000" dirty="0">
                <a:solidFill>
                  <a:schemeClr val="tx1"/>
                </a:solidFill>
                <a:latin typeface="+mj-lt"/>
                <a:ea typeface="Open Sans"/>
                <a:cs typeface="Segoe UI" panose="020B0603020202020204"/>
              </a:rPr>
              <a:t>(</a:t>
            </a:r>
            <a:r>
              <a:rPr lang="en-US" sz="2000" i="1" dirty="0">
                <a:solidFill>
                  <a:schemeClr val="tx1"/>
                </a:solidFill>
                <a:latin typeface="+mj-lt"/>
                <a:ea typeface="Open Sans"/>
                <a:cs typeface="Segoe UI" panose="020B0603020202020204"/>
              </a:rPr>
              <a:t>&lt; 5 minutes to complete)</a:t>
            </a:r>
          </a:p>
          <a:p>
            <a:pPr marL="1291565" lvl="1" indent="-285750"/>
            <a:r>
              <a:rPr lang="en-US" sz="2000" dirty="0">
                <a:solidFill>
                  <a:srgbClr val="002060"/>
                </a:solidFill>
                <a:latin typeface="+mj-lt"/>
                <a:ea typeface="Open Sans"/>
                <a:cs typeface="Segoe UI" panose="020B0603020202020204"/>
              </a:rPr>
              <a:t>Complete Pre-Review Questionnaire (PRQ) to evaluate compliance with standards and schedule site visit </a:t>
            </a:r>
            <a:r>
              <a:rPr lang="en-US" sz="2000" dirty="0">
                <a:solidFill>
                  <a:schemeClr val="tx1"/>
                </a:solidFill>
                <a:latin typeface="+mj-lt"/>
                <a:ea typeface="Open Sans"/>
                <a:cs typeface="Segoe UI" panose="020B0603020202020204"/>
              </a:rPr>
              <a:t>(1-3 months)</a:t>
            </a:r>
            <a:endParaRPr lang="en-US" sz="2000" dirty="0">
              <a:latin typeface="+mj-lt"/>
            </a:endParaRPr>
          </a:p>
          <a:p>
            <a:r>
              <a:rPr lang="en-US" sz="2800" b="1" dirty="0">
                <a:latin typeface="+mj-lt"/>
              </a:rPr>
              <a:t>Jan/Feb 2027</a:t>
            </a:r>
            <a:r>
              <a:rPr lang="en-US" sz="2800" dirty="0">
                <a:latin typeface="+mj-lt"/>
              </a:rPr>
              <a:t>: On-site visit for GSV</a:t>
            </a:r>
          </a:p>
          <a:p>
            <a:pPr marL="1291565" lvl="1" indent="-285750"/>
            <a:r>
              <a:rPr lang="en-US" sz="2000" dirty="0">
                <a:solidFill>
                  <a:srgbClr val="002060"/>
                </a:solidFill>
                <a:latin typeface="+mj-lt"/>
                <a:ea typeface="Open Sans"/>
                <a:cs typeface="Segoe UI" panose="020B0603020202020204"/>
              </a:rPr>
              <a:t>Virtual site visit – no chart review </a:t>
            </a:r>
            <a:r>
              <a:rPr lang="en-US" sz="2000" dirty="0">
                <a:solidFill>
                  <a:schemeClr val="tx1"/>
                </a:solidFill>
                <a:latin typeface="+mj-lt"/>
                <a:ea typeface="Open Sans"/>
                <a:cs typeface="Segoe UI" panose="020B0603020202020204"/>
              </a:rPr>
              <a:t>(3-hours)</a:t>
            </a:r>
          </a:p>
          <a:p>
            <a:r>
              <a:rPr lang="en-US" sz="2800" b="1" dirty="0">
                <a:latin typeface="+mj-lt"/>
              </a:rPr>
              <a:t>February/March 2027: </a:t>
            </a:r>
            <a:r>
              <a:rPr lang="en-US" sz="2800" dirty="0">
                <a:latin typeface="+mj-lt"/>
              </a:rPr>
              <a:t>Site review</a:t>
            </a:r>
          </a:p>
          <a:p>
            <a:pPr marL="1291565" lvl="1" indent="-285750"/>
            <a:r>
              <a:rPr lang="en-US" sz="2000" dirty="0">
                <a:solidFill>
                  <a:srgbClr val="002060"/>
                </a:solidFill>
                <a:latin typeface="+mj-lt"/>
                <a:ea typeface="Open Sans"/>
                <a:cs typeface="Segoe UI" panose="020B0603020202020204"/>
              </a:rPr>
              <a:t>Site visit findings are reviewed by GSV Program clinical peer reviewers and report is provided to hospital </a:t>
            </a:r>
            <a:r>
              <a:rPr lang="en-US" sz="2000" dirty="0">
                <a:solidFill>
                  <a:schemeClr val="tx1"/>
                </a:solidFill>
                <a:latin typeface="+mj-lt"/>
                <a:ea typeface="Open Sans"/>
                <a:cs typeface="Segoe UI" panose="020B0603020202020204"/>
              </a:rPr>
              <a:t>(6-8 weeks)</a:t>
            </a:r>
          </a:p>
          <a:p>
            <a:pPr marL="285750" indent="-285750"/>
            <a:r>
              <a:rPr lang="en-US" sz="2800" b="1" dirty="0">
                <a:latin typeface="+mj-lt"/>
              </a:rPr>
              <a:t>April 2027: </a:t>
            </a:r>
            <a:r>
              <a:rPr lang="en-US" sz="2800" dirty="0">
                <a:latin typeface="+mj-lt"/>
              </a:rPr>
              <a:t>GSV</a:t>
            </a:r>
            <a:r>
              <a:rPr lang="en-US" sz="2800" b="1" dirty="0">
                <a:latin typeface="+mj-lt"/>
              </a:rPr>
              <a:t> </a:t>
            </a:r>
            <a:r>
              <a:rPr lang="en-US" sz="2800" dirty="0">
                <a:latin typeface="+mj-lt"/>
              </a:rPr>
              <a:t>Recognition! </a:t>
            </a:r>
          </a:p>
          <a:p>
            <a:pPr marL="1348715" lvl="1" indent="-342900"/>
            <a:r>
              <a:rPr lang="en-US" sz="2000" dirty="0">
                <a:solidFill>
                  <a:srgbClr val="002060"/>
                </a:solidFill>
                <a:latin typeface="+mj-lt"/>
                <a:ea typeface="Open Sans"/>
                <a:cs typeface="Segoe UI" panose="020B0603020202020204"/>
              </a:rPr>
              <a:t>GSV Verification and SQP partner </a:t>
            </a:r>
            <a:r>
              <a:rPr lang="en-US" sz="2000" dirty="0">
                <a:solidFill>
                  <a:schemeClr val="tx1"/>
                </a:solidFill>
                <a:latin typeface="+mj-lt"/>
                <a:ea typeface="Open Sans"/>
                <a:cs typeface="Segoe UI" panose="020B0603020202020204"/>
              </a:rPr>
              <a:t>(Verified for 3 years)</a:t>
            </a:r>
            <a:endParaRPr lang="en-US" sz="4000" b="1" dirty="0">
              <a:latin typeface="+mj-lt"/>
            </a:endParaRPr>
          </a:p>
          <a:p>
            <a:r>
              <a:rPr lang="en-US" sz="2800" b="1" dirty="0">
                <a:latin typeface="+mj-lt"/>
              </a:rPr>
              <a:t>May/June 2027</a:t>
            </a:r>
            <a:r>
              <a:rPr lang="en-US" sz="2800" b="1" dirty="0">
                <a:solidFill>
                  <a:schemeClr val="tx1"/>
                </a:solidFill>
                <a:latin typeface="+mj-lt"/>
              </a:rPr>
              <a:t>: </a:t>
            </a:r>
            <a:r>
              <a:rPr lang="en-US" sz="2800" b="1" dirty="0">
                <a:latin typeface="+mj-lt"/>
              </a:rPr>
              <a:t>First Recognitions Awarded!</a:t>
            </a:r>
          </a:p>
          <a:p>
            <a:pPr marL="1348715" lvl="1" indent="-342900"/>
            <a:r>
              <a:rPr lang="en-US" sz="2000" dirty="0"/>
              <a:t>Hospitals can continue to apply to the GSV program to be eligible for recognition in 2028; Leapfrog Survey Submission is required every year. </a:t>
            </a:r>
            <a:endParaRPr lang="en-US" b="1" dirty="0">
              <a:latin typeface="+mj-lt"/>
            </a:endParaRPr>
          </a:p>
          <a:p>
            <a:r>
              <a:rPr lang="en-US" sz="2400" b="1" dirty="0">
                <a:latin typeface="+mj-lt"/>
              </a:rPr>
              <a:t>	</a:t>
            </a:r>
            <a:endParaRPr lang="en-US" sz="3600" b="1" dirty="0">
              <a:latin typeface="+mn-lt"/>
            </a:endParaRPr>
          </a:p>
        </p:txBody>
      </p:sp>
      <p:sp>
        <p:nvSpPr>
          <p:cNvPr id="5" name="Freeform 23">
            <a:extLst>
              <a:ext uri="{FF2B5EF4-FFF2-40B4-BE49-F238E27FC236}">
                <a16:creationId xmlns:a16="http://schemas.microsoft.com/office/drawing/2014/main" id="{E906D230-9F12-C3A9-17C2-B7074E71367E}"/>
              </a:ext>
            </a:extLst>
          </p:cNvPr>
          <p:cNvSpPr/>
          <p:nvPr/>
        </p:nvSpPr>
        <p:spPr>
          <a:xfrm>
            <a:off x="0" y="-94911"/>
            <a:ext cx="18288000" cy="1835991"/>
          </a:xfrm>
          <a:custGeom>
            <a:avLst/>
            <a:gdLst/>
            <a:ahLst/>
            <a:cxnLst/>
            <a:rect l="l" t="t" r="r" b="b"/>
            <a:pathLst>
              <a:path w="18288000" h="3043062">
                <a:moveTo>
                  <a:pt x="0" y="0"/>
                </a:moveTo>
                <a:lnTo>
                  <a:pt x="18288000" y="0"/>
                </a:lnTo>
                <a:lnTo>
                  <a:pt x="18288000" y="3043062"/>
                </a:lnTo>
                <a:lnTo>
                  <a:pt x="0" y="3043062"/>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7" name="TextBox 24">
            <a:extLst>
              <a:ext uri="{FF2B5EF4-FFF2-40B4-BE49-F238E27FC236}">
                <a16:creationId xmlns:a16="http://schemas.microsoft.com/office/drawing/2014/main" id="{52402FD8-77AB-D63C-2591-B811E319445D}"/>
              </a:ext>
            </a:extLst>
          </p:cNvPr>
          <p:cNvSpPr txBox="1"/>
          <p:nvPr/>
        </p:nvSpPr>
        <p:spPr>
          <a:xfrm>
            <a:off x="671736" y="294919"/>
            <a:ext cx="16230600" cy="866643"/>
          </a:xfrm>
          <a:prstGeom prst="rect">
            <a:avLst/>
          </a:prstGeom>
        </p:spPr>
        <p:txBody>
          <a:bodyPr lIns="0" tIns="0" rIns="0" bIns="0" rtlCol="0" anchor="t">
            <a:spAutoFit/>
          </a:bodyPr>
          <a:lstStyle/>
          <a:p>
            <a:pPr marL="0" marR="0" lvl="0" indent="0" algn="l" defTabSz="914400" rtl="0" eaLnBrk="1" fontAlgn="auto" latinLnBrk="0" hangingPunct="1">
              <a:lnSpc>
                <a:spcPts val="6600"/>
              </a:lnSpc>
              <a:spcBef>
                <a:spcPts val="0"/>
              </a:spcBef>
              <a:spcAft>
                <a:spcPts val="0"/>
              </a:spcAft>
              <a:buClrTx/>
              <a:buSzTx/>
              <a:buFontTx/>
              <a:buNone/>
              <a:tabLst/>
              <a:defRPr/>
            </a:pPr>
            <a:r>
              <a:rPr kumimoji="0" lang="en-US" sz="6000" b="1" i="0" u="none" strike="noStrike" kern="1200" cap="none" spc="0" normalizeH="0" baseline="0" noProof="0">
                <a:ln>
                  <a:noFill/>
                </a:ln>
                <a:solidFill>
                  <a:srgbClr val="FFFFFF"/>
                </a:solidFill>
                <a:effectLst/>
                <a:uLnTx/>
                <a:uFillTx/>
                <a:latin typeface="Lato 3"/>
                <a:ea typeface="Lato 3"/>
                <a:cs typeface="Lato 3"/>
                <a:sym typeface="Lato 3"/>
              </a:rPr>
              <a:t>Recognized Leaders Timeline</a:t>
            </a:r>
          </a:p>
        </p:txBody>
      </p:sp>
      <p:sp>
        <p:nvSpPr>
          <p:cNvPr id="2" name="Footer Placeholder 1">
            <a:extLst>
              <a:ext uri="{FF2B5EF4-FFF2-40B4-BE49-F238E27FC236}">
                <a16:creationId xmlns:a16="http://schemas.microsoft.com/office/drawing/2014/main" id="{973B43F0-4B0A-62C2-7CCA-677C5635E9AE}"/>
              </a:ext>
            </a:extLst>
          </p:cNvPr>
          <p:cNvSpPr>
            <a:spLocks noGrp="1"/>
          </p:cNvSpPr>
          <p:nvPr>
            <p:ph type="ftr" sz="quarter" idx="3"/>
          </p:nvPr>
        </p:nvSpPr>
        <p:spPr/>
        <p:txBody>
          <a:bodyPr/>
          <a:lstStyle/>
          <a:p>
            <a:r>
              <a:rPr lang="en-US"/>
              <a:t>© The Leapfrog Group 2026 - unauthorized reproduction of materials is prohibited</a:t>
            </a:r>
          </a:p>
        </p:txBody>
      </p:sp>
      <p:sp>
        <p:nvSpPr>
          <p:cNvPr id="4" name="Slide Number Placeholder 3">
            <a:extLst>
              <a:ext uri="{FF2B5EF4-FFF2-40B4-BE49-F238E27FC236}">
                <a16:creationId xmlns:a16="http://schemas.microsoft.com/office/drawing/2014/main" id="{27778653-5FD1-B46B-B10E-1D92CBCBCC4A}"/>
              </a:ext>
            </a:extLst>
          </p:cNvPr>
          <p:cNvSpPr>
            <a:spLocks noGrp="1"/>
          </p:cNvSpPr>
          <p:nvPr>
            <p:ph type="sldNum" sz="quarter" idx="4"/>
          </p:nvPr>
        </p:nvSpPr>
        <p:spPr/>
        <p:txBody>
          <a:bodyPr/>
          <a:lstStyle/>
          <a:p>
            <a:fld id="{42C32FFB-F9AE-46F0-A233-A2E628258990}" type="slidenum">
              <a:rPr lang="en-US" smtClean="0"/>
              <a:pPr/>
              <a:t>16</a:t>
            </a:fld>
            <a:endParaRPr lang="en-US" sz="2000"/>
          </a:p>
        </p:txBody>
      </p:sp>
    </p:spTree>
    <p:extLst>
      <p:ext uri="{BB962C8B-B14F-4D97-AF65-F5344CB8AC3E}">
        <p14:creationId xmlns:p14="http://schemas.microsoft.com/office/powerpoint/2010/main" val="2373994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6252D-333A-2321-E6FE-E66CAE38083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50FEF1-D227-FA8C-8B5F-270BD7D61378}"/>
              </a:ext>
            </a:extLst>
          </p:cNvPr>
          <p:cNvSpPr>
            <a:spLocks noGrp="1"/>
          </p:cNvSpPr>
          <p:nvPr>
            <p:ph idx="1"/>
          </p:nvPr>
        </p:nvSpPr>
        <p:spPr>
          <a:xfrm>
            <a:off x="1094153" y="1984075"/>
            <a:ext cx="16112718" cy="7730042"/>
          </a:xfrm>
        </p:spPr>
        <p:txBody>
          <a:bodyPr/>
          <a:lstStyle/>
          <a:p>
            <a:r>
              <a:rPr lang="en-US" sz="2400" b="1" dirty="0">
                <a:latin typeface="+mn-lt"/>
              </a:rPr>
              <a:t>Visit </a:t>
            </a:r>
            <a:r>
              <a:rPr lang="en-US" sz="2400" b="1" dirty="0">
                <a:latin typeface="+mn-lt"/>
                <a:hlinkClick r:id="rId3"/>
              </a:rPr>
              <a:t>www.leapfroggroup.org/hospital</a:t>
            </a:r>
            <a:r>
              <a:rPr lang="en-US" sz="2400" b="1" dirty="0">
                <a:latin typeface="+mn-lt"/>
              </a:rPr>
              <a:t> or contact the </a:t>
            </a:r>
            <a:r>
              <a:rPr lang="en-US" sz="2400" b="1" dirty="0">
                <a:latin typeface="+mn-lt"/>
                <a:hlinkClick r:id="rId4"/>
              </a:rPr>
              <a:t>Help Desk </a:t>
            </a:r>
            <a:r>
              <a:rPr lang="en-US" sz="2400" b="1" dirty="0">
                <a:latin typeface="+mn-lt"/>
              </a:rPr>
              <a:t>to schedule a 1:1 Orientation Call. </a:t>
            </a:r>
          </a:p>
          <a:p>
            <a:r>
              <a:rPr lang="en-US" sz="2000" b="1" dirty="0">
                <a:latin typeface="+mn-lt"/>
              </a:rPr>
              <a:t>Upcoming Survey Deadlines:</a:t>
            </a:r>
          </a:p>
          <a:p>
            <a:pPr marL="457200" indent="-457200">
              <a:buFont typeface="Arial" panose="020B0604020202020204" pitchFamily="34" charset="0"/>
              <a:buChar char="•"/>
            </a:pPr>
            <a:r>
              <a:rPr lang="en-US" sz="2000" b="1" dirty="0">
                <a:latin typeface="+mn-lt"/>
              </a:rPr>
              <a:t>November 30: </a:t>
            </a:r>
            <a:r>
              <a:rPr lang="en-US" sz="2000" b="1" dirty="0">
                <a:solidFill>
                  <a:srgbClr val="FF0000"/>
                </a:solidFill>
                <a:latin typeface="+mn-lt"/>
              </a:rPr>
              <a:t>Late Submission and Performance Update Deadline</a:t>
            </a:r>
          </a:p>
          <a:p>
            <a:pPr marL="1463015" lvl="1" indent="-457200"/>
            <a:r>
              <a:rPr lang="en-US" sz="2000" dirty="0">
                <a:solidFill>
                  <a:schemeClr val="tx1"/>
                </a:solidFill>
                <a:latin typeface="+mn-lt"/>
              </a:rPr>
              <a:t>The 2026 Leapfrog Hospital Survey will close to new submissions and re-submissions that reflect updates to performance at midnight ET on November 30. No new Surveys, new Survey sections, or performance updates to previously submitted sections of the Survey can be submitted after this deadline</a:t>
            </a:r>
            <a:r>
              <a:rPr lang="en-US" sz="2000" b="1" dirty="0">
                <a:solidFill>
                  <a:schemeClr val="tx1"/>
                </a:solidFill>
                <a:latin typeface="+mn-lt"/>
              </a:rPr>
              <a:t>. In addition, the CPOE Evaluation Tool will go offline at 11:59 pm ET on November 30.</a:t>
            </a:r>
          </a:p>
          <a:p>
            <a:pPr marL="1463015" lvl="1" indent="-457200"/>
            <a:r>
              <a:rPr lang="en-US" sz="2000" dirty="0">
                <a:solidFill>
                  <a:schemeClr val="tx1"/>
                </a:solidFill>
                <a:latin typeface="+mn-lt"/>
              </a:rPr>
              <a:t>Only hospitals that have submitted a Survey by November 30 will be able to log in to the Online Survey Tool to correct data entry or reporting errors (i.e., in response to Leapfrog’s Extensive Monthly Data Verification) to previously submitted sections during the months of December and January. Updates made to reflect a change in performance after November 30 will not be scored or publicly reported. New sections of the Survey submitted after November 30 will not be scored or publicly reported. </a:t>
            </a:r>
          </a:p>
          <a:p>
            <a:pPr marL="1463015" lvl="1" indent="-457200"/>
            <a:r>
              <a:rPr lang="en-US" sz="2000" dirty="0">
                <a:solidFill>
                  <a:schemeClr val="tx1"/>
                </a:solidFill>
                <a:latin typeface="+mn-lt"/>
              </a:rPr>
              <a:t>Adult and general hospitals that would like Leapfrog Hospital Survey Results included in the spring 2027 Leapfrog Hospital Safety Grade must submit a Survey by November 30 in order to have Survey Results available for the January 31 Data Snapshot Date. </a:t>
            </a:r>
          </a:p>
          <a:p>
            <a:pPr marL="457200" indent="-457200">
              <a:buFont typeface="Arial" panose="020B0604020202020204" pitchFamily="34" charset="0"/>
              <a:buChar char="•"/>
            </a:pPr>
            <a:r>
              <a:rPr lang="en-US" sz="2000" b="1" dirty="0">
                <a:latin typeface="+mn-lt"/>
              </a:rPr>
              <a:t>January 31: </a:t>
            </a:r>
            <a:r>
              <a:rPr lang="en-US" sz="2000" b="1" dirty="0">
                <a:solidFill>
                  <a:srgbClr val="FF0000"/>
                </a:solidFill>
                <a:latin typeface="+mn-lt"/>
              </a:rPr>
              <a:t>Corrections Deadline</a:t>
            </a:r>
          </a:p>
          <a:p>
            <a:pPr marL="1463015" lvl="1" indent="-457200"/>
            <a:r>
              <a:rPr lang="en-US" sz="2000" dirty="0">
                <a:solidFill>
                  <a:schemeClr val="tx1"/>
                </a:solidFill>
                <a:latin typeface="+mn-lt"/>
              </a:rPr>
              <a:t>Hospitals that need to correct data entry or reporting errors (i.e., in response to Leapfrog’s Extensive Monthly Data Verification) to previously submitted sections of the 2026 Leapfrog Hospital Survey must make necessary corrections and re-submit the entire Survey by January 31, 2027. Hospitals will not be able to make changes or re-submit their Survey after this date.</a:t>
            </a:r>
          </a:p>
          <a:p>
            <a:pPr marL="1463015" lvl="1" indent="-457200"/>
            <a:r>
              <a:rPr lang="en-US" sz="2000" dirty="0">
                <a:latin typeface="+mn-lt"/>
              </a:rPr>
              <a:t>This is the date that Leapfrog will obtain the public data (i.e., download data published by CMS or submitted via the Leapfrog Hospital Survey) to calculate the spring 2027 Hospital Safety Grades. All data, including Survey Results, must be finalized by this date.</a:t>
            </a:r>
            <a:endParaRPr lang="en-US" sz="2000" dirty="0">
              <a:solidFill>
                <a:schemeClr val="tx1"/>
              </a:solidFill>
              <a:latin typeface="+mn-lt"/>
            </a:endParaRPr>
          </a:p>
          <a:p>
            <a:pPr marL="1463015" lvl="1" indent="-457200"/>
            <a:endParaRPr lang="en-US" sz="2000" dirty="0">
              <a:solidFill>
                <a:schemeClr val="tx1"/>
              </a:solidFill>
              <a:latin typeface="+mj-lt"/>
            </a:endParaRPr>
          </a:p>
          <a:p>
            <a:pPr marL="1463015" lvl="1" indent="-457200"/>
            <a:endParaRPr lang="en-US" sz="2401" dirty="0">
              <a:latin typeface="+mj-lt"/>
            </a:endParaRPr>
          </a:p>
        </p:txBody>
      </p:sp>
      <p:sp>
        <p:nvSpPr>
          <p:cNvPr id="5" name="Freeform 23">
            <a:extLst>
              <a:ext uri="{FF2B5EF4-FFF2-40B4-BE49-F238E27FC236}">
                <a16:creationId xmlns:a16="http://schemas.microsoft.com/office/drawing/2014/main" id="{2DED2273-18EA-2E15-AF7E-CF2126841DF9}"/>
              </a:ext>
            </a:extLst>
          </p:cNvPr>
          <p:cNvSpPr/>
          <p:nvPr/>
        </p:nvSpPr>
        <p:spPr>
          <a:xfrm>
            <a:off x="0" y="-94911"/>
            <a:ext cx="18288000" cy="1835991"/>
          </a:xfrm>
          <a:custGeom>
            <a:avLst/>
            <a:gdLst/>
            <a:ahLst/>
            <a:cxnLst/>
            <a:rect l="l" t="t" r="r" b="b"/>
            <a:pathLst>
              <a:path w="18288000" h="3043062">
                <a:moveTo>
                  <a:pt x="0" y="0"/>
                </a:moveTo>
                <a:lnTo>
                  <a:pt x="18288000" y="0"/>
                </a:lnTo>
                <a:lnTo>
                  <a:pt x="18288000" y="3043062"/>
                </a:lnTo>
                <a:lnTo>
                  <a:pt x="0" y="3043062"/>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7" name="TextBox 24">
            <a:extLst>
              <a:ext uri="{FF2B5EF4-FFF2-40B4-BE49-F238E27FC236}">
                <a16:creationId xmlns:a16="http://schemas.microsoft.com/office/drawing/2014/main" id="{1C899F1C-FBF4-6A38-066E-F2D044D272DF}"/>
              </a:ext>
            </a:extLst>
          </p:cNvPr>
          <p:cNvSpPr txBox="1"/>
          <p:nvPr/>
        </p:nvSpPr>
        <p:spPr>
          <a:xfrm>
            <a:off x="671736" y="294919"/>
            <a:ext cx="16230600" cy="780727"/>
          </a:xfrm>
          <a:prstGeom prst="rect">
            <a:avLst/>
          </a:prstGeom>
        </p:spPr>
        <p:txBody>
          <a:bodyPr lIns="0" tIns="0" rIns="0" bIns="0" rtlCol="0" anchor="t">
            <a:spAutoFit/>
          </a:bodyPr>
          <a:lstStyle/>
          <a:p>
            <a:pPr marL="0" marR="0" lvl="0" indent="0" algn="l" defTabSz="914400" rtl="0" eaLnBrk="1" fontAlgn="auto" latinLnBrk="0" hangingPunct="1">
              <a:lnSpc>
                <a:spcPts val="6600"/>
              </a:lnSpc>
              <a:spcBef>
                <a:spcPts val="0"/>
              </a:spcBef>
              <a:spcAft>
                <a:spcPts val="0"/>
              </a:spcAft>
              <a:buClrTx/>
              <a:buSzTx/>
              <a:buFontTx/>
              <a:buNone/>
              <a:tabLst/>
              <a:defRPr/>
            </a:pPr>
            <a:r>
              <a:rPr kumimoji="0" lang="en-US" sz="5000" b="1" i="0" u="none" strike="noStrike" kern="1200" cap="none" spc="0" normalizeH="0" baseline="0" noProof="0">
                <a:ln>
                  <a:noFill/>
                </a:ln>
                <a:solidFill>
                  <a:srgbClr val="FFFFFF"/>
                </a:solidFill>
                <a:effectLst/>
                <a:uLnTx/>
                <a:uFillTx/>
                <a:latin typeface="Lato 3"/>
                <a:ea typeface="Lato 3"/>
                <a:cs typeface="Lato 3"/>
                <a:sym typeface="Lato 3"/>
              </a:rPr>
              <a:t>Haven’t Submitted a Leapfrog Hospital Survey Yet?</a:t>
            </a:r>
          </a:p>
        </p:txBody>
      </p:sp>
      <p:sp>
        <p:nvSpPr>
          <p:cNvPr id="2" name="Footer Placeholder 1">
            <a:extLst>
              <a:ext uri="{FF2B5EF4-FFF2-40B4-BE49-F238E27FC236}">
                <a16:creationId xmlns:a16="http://schemas.microsoft.com/office/drawing/2014/main" id="{A41ED0AD-55BA-2EEF-6DFA-D01C0987C08A}"/>
              </a:ext>
            </a:extLst>
          </p:cNvPr>
          <p:cNvSpPr>
            <a:spLocks noGrp="1"/>
          </p:cNvSpPr>
          <p:nvPr>
            <p:ph type="ftr" sz="quarter" idx="3"/>
          </p:nvPr>
        </p:nvSpPr>
        <p:spPr/>
        <p:txBody>
          <a:bodyPr/>
          <a:lstStyle/>
          <a:p>
            <a:r>
              <a:rPr lang="en-US"/>
              <a:t>© The Leapfrog Group 2026 - unauthorized reproduction of materials is prohibited</a:t>
            </a:r>
          </a:p>
        </p:txBody>
      </p:sp>
      <p:sp>
        <p:nvSpPr>
          <p:cNvPr id="4" name="Slide Number Placeholder 3">
            <a:extLst>
              <a:ext uri="{FF2B5EF4-FFF2-40B4-BE49-F238E27FC236}">
                <a16:creationId xmlns:a16="http://schemas.microsoft.com/office/drawing/2014/main" id="{8FECAE0B-C7E0-5FF1-BEB8-9965BF3DC57C}"/>
              </a:ext>
            </a:extLst>
          </p:cNvPr>
          <p:cNvSpPr>
            <a:spLocks noGrp="1"/>
          </p:cNvSpPr>
          <p:nvPr>
            <p:ph type="sldNum" sz="quarter" idx="4"/>
          </p:nvPr>
        </p:nvSpPr>
        <p:spPr/>
        <p:txBody>
          <a:bodyPr/>
          <a:lstStyle/>
          <a:p>
            <a:fld id="{42C32FFB-F9AE-46F0-A233-A2E628258990}" type="slidenum">
              <a:rPr lang="en-US" smtClean="0"/>
              <a:pPr/>
              <a:t>17</a:t>
            </a:fld>
            <a:endParaRPr lang="en-US" sz="2000"/>
          </a:p>
        </p:txBody>
      </p:sp>
    </p:spTree>
    <p:extLst>
      <p:ext uri="{BB962C8B-B14F-4D97-AF65-F5344CB8AC3E}">
        <p14:creationId xmlns:p14="http://schemas.microsoft.com/office/powerpoint/2010/main" val="3024293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8558328" y="1066565"/>
            <a:ext cx="9192188" cy="5886355"/>
          </a:xfrm>
          <a:prstGeom prst="rect">
            <a:avLst/>
          </a:prstGeom>
        </p:spPr>
        <p:txBody>
          <a:bodyPr lIns="0" tIns="0" rIns="0" bIns="0" rtlCol="0" anchor="t">
            <a:spAutoFit/>
          </a:bodyPr>
          <a:lstStyle/>
          <a:p>
            <a:pPr algn="l">
              <a:lnSpc>
                <a:spcPts val="11723"/>
              </a:lnSpc>
            </a:pPr>
            <a:r>
              <a:rPr kumimoji="0" lang="en-US" sz="8000" b="1" i="0" u="none" strike="noStrike" kern="0" cap="none" spc="0" normalizeH="0" baseline="0" noProof="0">
                <a:ln>
                  <a:noFill/>
                </a:ln>
                <a:solidFill>
                  <a:srgbClr val="022F69"/>
                </a:solidFill>
                <a:effectLst/>
                <a:uLnTx/>
                <a:uFillTx/>
                <a:latin typeface="Calibri" panose="020F0502020204030204" pitchFamily="34" charset="0"/>
                <a:ea typeface="MS PGothic" pitchFamily="34" charset="-128"/>
                <a:cs typeface="Calibri" panose="020F0502020204030204" pitchFamily="34" charset="0"/>
              </a:rPr>
              <a:t>Introduction to American College of Surgeons and the GSV Program</a:t>
            </a:r>
            <a:endParaRPr lang="en-US" sz="8000">
              <a:solidFill>
                <a:srgbClr val="1A0870"/>
              </a:solidFill>
              <a:latin typeface="Lato 1"/>
              <a:ea typeface="Lato 1"/>
              <a:cs typeface="Lato 1"/>
              <a:sym typeface="Lato 1"/>
            </a:endParaRPr>
          </a:p>
        </p:txBody>
      </p:sp>
      <p:sp>
        <p:nvSpPr>
          <p:cNvPr id="6" name="TextBox 5">
            <a:extLst>
              <a:ext uri="{FF2B5EF4-FFF2-40B4-BE49-F238E27FC236}">
                <a16:creationId xmlns:a16="http://schemas.microsoft.com/office/drawing/2014/main" id="{3AD080D0-1ADA-B564-741D-4787BBB04490}"/>
              </a:ext>
            </a:extLst>
          </p:cNvPr>
          <p:cNvSpPr txBox="1"/>
          <p:nvPr/>
        </p:nvSpPr>
        <p:spPr>
          <a:xfrm>
            <a:off x="8558328" y="7227220"/>
            <a:ext cx="6548322" cy="2308324"/>
          </a:xfrm>
          <a:prstGeom prst="rect">
            <a:avLst/>
          </a:prstGeom>
          <a:noFill/>
        </p:spPr>
        <p:txBody>
          <a:bodyPr wrap="square" rtlCol="0">
            <a:spAutoFit/>
          </a:bodyPr>
          <a:lstStyle/>
          <a:p>
            <a:pPr defTabSz="1371600"/>
            <a:r>
              <a:rPr lang="en-US" sz="2800" b="1">
                <a:solidFill>
                  <a:srgbClr val="444444"/>
                </a:solidFill>
              </a:rPr>
              <a:t>Clifford</a:t>
            </a:r>
            <a:r>
              <a:rPr lang="en-US" sz="2800"/>
              <a:t> </a:t>
            </a:r>
            <a:r>
              <a:rPr lang="en-US" sz="2800" b="1">
                <a:solidFill>
                  <a:srgbClr val="444444"/>
                </a:solidFill>
              </a:rPr>
              <a:t>Ko, MD, MS, MSHS, FACS, FASCRS</a:t>
            </a:r>
            <a:endParaRPr lang="de-DE" sz="2800" b="1">
              <a:solidFill>
                <a:srgbClr val="444444"/>
              </a:solidFill>
            </a:endParaRPr>
          </a:p>
          <a:p>
            <a:pPr defTabSz="1371600"/>
            <a:r>
              <a:rPr lang="de-DE" sz="2800">
                <a:solidFill>
                  <a:srgbClr val="444444"/>
                </a:solidFill>
              </a:rPr>
              <a:t>Senior Vice President, Division of Research and Optimal Patient Care,</a:t>
            </a:r>
          </a:p>
          <a:p>
            <a:pPr defTabSz="1371600"/>
            <a:r>
              <a:rPr lang="de-DE" sz="2800">
                <a:solidFill>
                  <a:srgbClr val="444444"/>
                </a:solidFill>
              </a:rPr>
              <a:t>American College of Surgeons</a:t>
            </a:r>
            <a:endParaRPr lang="en-US" sz="2800">
              <a:solidFill>
                <a:srgbClr val="444444"/>
              </a:solidFill>
            </a:endParaRPr>
          </a:p>
          <a:p>
            <a:endParaRPr lang="en-US" sz="3200"/>
          </a:p>
        </p:txBody>
      </p:sp>
      <p:sp>
        <p:nvSpPr>
          <p:cNvPr id="11" name="Slide Number Placeholder 10">
            <a:extLst>
              <a:ext uri="{FF2B5EF4-FFF2-40B4-BE49-F238E27FC236}">
                <a16:creationId xmlns:a16="http://schemas.microsoft.com/office/drawing/2014/main" id="{F5907607-62D6-A512-283C-AB49E87A2872}"/>
              </a:ext>
            </a:extLst>
          </p:cNvPr>
          <p:cNvSpPr>
            <a:spLocks noGrp="1"/>
          </p:cNvSpPr>
          <p:nvPr>
            <p:ph type="sldNum" sz="quarter" idx="4"/>
          </p:nvPr>
        </p:nvSpPr>
        <p:spPr/>
        <p:txBody>
          <a:bodyPr/>
          <a:lstStyle/>
          <a:p>
            <a:fld id="{42C32FFB-F9AE-46F0-A233-A2E628258990}" type="slidenum">
              <a:rPr lang="en-US" smtClean="0"/>
              <a:pPr/>
              <a:t>18</a:t>
            </a:fld>
            <a:endParaRPr lang="en-US" sz="2000"/>
          </a:p>
        </p:txBody>
      </p:sp>
      <p:pic>
        <p:nvPicPr>
          <p:cNvPr id="3" name="Picture 2" descr="A person in a suit and tie&#10;&#10;AI-generated content may be incorrect.">
            <a:extLst>
              <a:ext uri="{FF2B5EF4-FFF2-40B4-BE49-F238E27FC236}">
                <a16:creationId xmlns:a16="http://schemas.microsoft.com/office/drawing/2014/main" id="{ED69A16A-AC7A-AEE6-4A2A-B12BD45F0F4F}"/>
              </a:ext>
            </a:extLst>
          </p:cNvPr>
          <p:cNvPicPr>
            <a:picLocks noChangeAspect="1"/>
          </p:cNvPicPr>
          <p:nvPr/>
        </p:nvPicPr>
        <p:blipFill>
          <a:blip r:embed="rId2"/>
          <a:stretch>
            <a:fillRect/>
          </a:stretch>
        </p:blipFill>
        <p:spPr>
          <a:xfrm>
            <a:off x="1362807" y="600808"/>
            <a:ext cx="6052039" cy="8191499"/>
          </a:xfrm>
          <a:prstGeom prst="rect">
            <a:avLst/>
          </a:prstGeom>
        </p:spPr>
      </p:pic>
    </p:spTree>
    <p:extLst>
      <p:ext uri="{BB962C8B-B14F-4D97-AF65-F5344CB8AC3E}">
        <p14:creationId xmlns:p14="http://schemas.microsoft.com/office/powerpoint/2010/main" val="1165580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American College of Surgeons | ACS">
            <a:extLst>
              <a:ext uri="{FF2B5EF4-FFF2-40B4-BE49-F238E27FC236}">
                <a16:creationId xmlns:a16="http://schemas.microsoft.com/office/drawing/2014/main" id="{7DB1E63B-4506-DC77-5FD4-EDD819993D7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0526" y="4646591"/>
            <a:ext cx="1730238" cy="905490"/>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53" descr="A diagram of a medical health care company&#10;&#10;Description automatically generated with medium confidence">
            <a:extLst>
              <a:ext uri="{FF2B5EF4-FFF2-40B4-BE49-F238E27FC236}">
                <a16:creationId xmlns:a16="http://schemas.microsoft.com/office/drawing/2014/main" id="{EC0D8EF4-898F-8378-BB80-3AF84631019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37502" y="3783365"/>
            <a:ext cx="7891080" cy="4827483"/>
          </a:xfrm>
          <a:prstGeom prst="rect">
            <a:avLst/>
          </a:prstGeom>
        </p:spPr>
      </p:pic>
      <p:cxnSp>
        <p:nvCxnSpPr>
          <p:cNvPr id="15" name="Straight Connector 14">
            <a:extLst>
              <a:ext uri="{FF2B5EF4-FFF2-40B4-BE49-F238E27FC236}">
                <a16:creationId xmlns:a16="http://schemas.microsoft.com/office/drawing/2014/main" id="{89E59BA8-95AE-2A18-A890-D05666CCD93D}"/>
              </a:ext>
            </a:extLst>
          </p:cNvPr>
          <p:cNvCxnSpPr>
            <a:cxnSpLocks/>
          </p:cNvCxnSpPr>
          <p:nvPr/>
        </p:nvCxnSpPr>
        <p:spPr>
          <a:xfrm>
            <a:off x="1428396" y="6209802"/>
            <a:ext cx="7581408" cy="0"/>
          </a:xfrm>
          <a:prstGeom prst="line">
            <a:avLst/>
          </a:prstGeom>
          <a:ln w="44450">
            <a:solidFill>
              <a:srgbClr val="0F2145"/>
            </a:solidFill>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D1C20C11-47D6-B421-0CD5-002628895CB5}"/>
              </a:ext>
            </a:extLst>
          </p:cNvPr>
          <p:cNvSpPr txBox="1">
            <a:spLocks/>
          </p:cNvSpPr>
          <p:nvPr/>
        </p:nvSpPr>
        <p:spPr>
          <a:xfrm>
            <a:off x="684271" y="5546835"/>
            <a:ext cx="1545200" cy="345147"/>
          </a:xfrm>
          <a:prstGeom prst="rect">
            <a:avLst/>
          </a:prstGeom>
        </p:spPr>
        <p:txBody>
          <a:bodyPr vert="horz" lIns="0" tIns="0" rIns="0" bIns="0" rtlCol="0" anchor="b"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90000"/>
              </a:lnSpc>
              <a:spcBef>
                <a:spcPct val="0"/>
              </a:spcBef>
              <a:spcAft>
                <a:spcPts val="0"/>
              </a:spcAft>
              <a:buClrTx/>
              <a:buSzTx/>
              <a:buFontTx/>
              <a:buNone/>
              <a:tabLst/>
              <a:defRPr/>
            </a:pPr>
            <a:r>
              <a:rPr kumimoji="0" lang="en-US" sz="1800" b="1" i="0" u="none" strike="noStrike" kern="0" cap="none" spc="450" normalizeH="0" baseline="0" noProof="0">
                <a:ln>
                  <a:noFill/>
                </a:ln>
                <a:solidFill>
                  <a:srgbClr val="0F2145"/>
                </a:solidFill>
                <a:effectLst/>
                <a:uLnTx/>
                <a:uFillTx/>
                <a:latin typeface="Segoe UI Semibold" panose="020B0502040204020203" pitchFamily="34" charset="0"/>
                <a:ea typeface="+mj-ea"/>
                <a:cs typeface="Segoe UI Semibold" panose="020B0502040204020203" pitchFamily="34" charset="0"/>
              </a:rPr>
              <a:t>FOUNDED</a:t>
            </a:r>
          </a:p>
        </p:txBody>
      </p:sp>
      <p:sp>
        <p:nvSpPr>
          <p:cNvPr id="18" name="Title 1">
            <a:extLst>
              <a:ext uri="{FF2B5EF4-FFF2-40B4-BE49-F238E27FC236}">
                <a16:creationId xmlns:a16="http://schemas.microsoft.com/office/drawing/2014/main" id="{F5197A1F-8D7C-1493-6D17-E5D296FFC228}"/>
              </a:ext>
            </a:extLst>
          </p:cNvPr>
          <p:cNvSpPr txBox="1">
            <a:spLocks/>
          </p:cNvSpPr>
          <p:nvPr/>
        </p:nvSpPr>
        <p:spPr>
          <a:xfrm>
            <a:off x="1033930" y="6508927"/>
            <a:ext cx="845882" cy="584288"/>
          </a:xfrm>
          <a:prstGeom prst="rect">
            <a:avLst/>
          </a:prstGeom>
        </p:spPr>
        <p:txBody>
          <a:bodyPr vert="horz" lIns="0" tIns="0" rIns="0" bIns="0"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E91F00"/>
                </a:solidFill>
                <a:effectLst/>
                <a:uLnTx/>
                <a:uFillTx/>
                <a:latin typeface="Segoe UI" panose="020B0603020202020204"/>
                <a:ea typeface="+mj-ea"/>
                <a:cs typeface="+mj-cs"/>
              </a:rPr>
              <a:t>1913</a:t>
            </a:r>
          </a:p>
        </p:txBody>
      </p:sp>
      <p:sp>
        <p:nvSpPr>
          <p:cNvPr id="19" name="Title 1">
            <a:extLst>
              <a:ext uri="{FF2B5EF4-FFF2-40B4-BE49-F238E27FC236}">
                <a16:creationId xmlns:a16="http://schemas.microsoft.com/office/drawing/2014/main" id="{71705904-5FB7-81F7-39E7-0152441782B0}"/>
              </a:ext>
            </a:extLst>
          </p:cNvPr>
          <p:cNvSpPr txBox="1">
            <a:spLocks/>
          </p:cNvSpPr>
          <p:nvPr/>
        </p:nvSpPr>
        <p:spPr>
          <a:xfrm>
            <a:off x="2991118" y="5664983"/>
            <a:ext cx="845882" cy="584288"/>
          </a:xfrm>
          <a:prstGeom prst="rect">
            <a:avLst/>
          </a:prstGeom>
        </p:spPr>
        <p:txBody>
          <a:bodyPr vert="horz" lIns="0" tIns="0" rIns="0" bIns="0"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E91F00"/>
                </a:solidFill>
                <a:effectLst/>
                <a:uLnTx/>
                <a:uFillTx/>
                <a:latin typeface="Segoe UI" panose="020B0603020202020204"/>
                <a:ea typeface="+mj-ea"/>
                <a:cs typeface="+mj-cs"/>
              </a:rPr>
              <a:t>1917</a:t>
            </a:r>
          </a:p>
        </p:txBody>
      </p:sp>
      <p:sp>
        <p:nvSpPr>
          <p:cNvPr id="20" name="Title 1">
            <a:extLst>
              <a:ext uri="{FF2B5EF4-FFF2-40B4-BE49-F238E27FC236}">
                <a16:creationId xmlns:a16="http://schemas.microsoft.com/office/drawing/2014/main" id="{5AF5FB38-CCCB-61F5-8076-B94296DF29E9}"/>
              </a:ext>
            </a:extLst>
          </p:cNvPr>
          <p:cNvSpPr txBox="1">
            <a:spLocks/>
          </p:cNvSpPr>
          <p:nvPr/>
        </p:nvSpPr>
        <p:spPr>
          <a:xfrm>
            <a:off x="8011876" y="5664983"/>
            <a:ext cx="845882" cy="584288"/>
          </a:xfrm>
          <a:prstGeom prst="rect">
            <a:avLst/>
          </a:prstGeom>
        </p:spPr>
        <p:txBody>
          <a:bodyPr vert="horz" lIns="0" tIns="0" rIns="0" bIns="0"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E91F00"/>
                </a:solidFill>
                <a:effectLst/>
                <a:uLnTx/>
                <a:uFillTx/>
                <a:latin typeface="Segoe UI" panose="020B0603020202020204"/>
                <a:ea typeface="+mj-ea"/>
                <a:cs typeface="+mj-cs"/>
              </a:rPr>
              <a:t>1951</a:t>
            </a:r>
          </a:p>
        </p:txBody>
      </p:sp>
      <p:sp>
        <p:nvSpPr>
          <p:cNvPr id="22" name="Title 1">
            <a:extLst>
              <a:ext uri="{FF2B5EF4-FFF2-40B4-BE49-F238E27FC236}">
                <a16:creationId xmlns:a16="http://schemas.microsoft.com/office/drawing/2014/main" id="{447ACED7-13D1-3CF0-F357-F601283299B9}"/>
              </a:ext>
            </a:extLst>
          </p:cNvPr>
          <p:cNvSpPr txBox="1">
            <a:spLocks/>
          </p:cNvSpPr>
          <p:nvPr/>
        </p:nvSpPr>
        <p:spPr>
          <a:xfrm>
            <a:off x="2230289" y="6586387"/>
            <a:ext cx="2434119" cy="1628291"/>
          </a:xfrm>
          <a:prstGeom prst="rect">
            <a:avLst/>
          </a:prstGeom>
        </p:spPr>
        <p:txBody>
          <a:bodyPr vert="horz" lIns="0" tIns="0" rIns="0" bIns="0"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defRPr/>
            </a:pPr>
            <a:r>
              <a:rPr kumimoji="0" lang="en-US" sz="1800" b="1" i="0" u="none" strike="noStrike" kern="0" cap="none" spc="450" normalizeH="0" baseline="0" noProof="0">
                <a:ln>
                  <a:noFill/>
                </a:ln>
                <a:solidFill>
                  <a:srgbClr val="0F2145"/>
                </a:solidFill>
                <a:effectLst/>
                <a:uLnTx/>
                <a:uFillTx/>
                <a:latin typeface="Segoe UI Semibold"/>
                <a:cs typeface="Segoe UI Semibold"/>
              </a:rPr>
              <a:t>MINIMUM</a:t>
            </a:r>
            <a:br>
              <a:rPr lang="en-US" sz="1800" b="1" i="0" u="none" strike="noStrike" kern="0" cap="none" spc="450" normalizeH="0" baseline="0" noProof="0">
                <a:ln>
                  <a:noFill/>
                </a:ln>
                <a:effectLst/>
                <a:uLnTx/>
                <a:uFillTx/>
                <a:latin typeface="Segoe UI Semibold" panose="020B0502040204020203" pitchFamily="34" charset="0"/>
                <a:cs typeface="Segoe UI Semibold" panose="020B0502040204020203" pitchFamily="34" charset="0"/>
              </a:rPr>
            </a:br>
            <a:r>
              <a:rPr lang="en-US" sz="1800" b="1" kern="0" spc="450">
                <a:latin typeface="Segoe UI Semibold"/>
                <a:cs typeface="Segoe UI Semibold"/>
              </a:rPr>
              <a:t>HOSPITAL</a:t>
            </a:r>
            <a:endParaRPr lang="en-US" sz="4050"/>
          </a:p>
          <a:p>
            <a:pPr algn="ctr">
              <a:defRPr/>
            </a:pPr>
            <a:r>
              <a:rPr lang="en-US" sz="1800" b="1" kern="0" spc="450">
                <a:latin typeface="Segoe UI Semibold"/>
                <a:cs typeface="Segoe UI Semibold"/>
              </a:rPr>
              <a:t>  </a:t>
            </a:r>
            <a:r>
              <a:rPr kumimoji="0" lang="en-US" sz="1800" b="1" i="0" u="none" strike="noStrike" kern="0" cap="none" spc="450" normalizeH="0" baseline="0" noProof="0">
                <a:ln>
                  <a:noFill/>
                </a:ln>
                <a:solidFill>
                  <a:srgbClr val="0F2145"/>
                </a:solidFill>
                <a:effectLst/>
                <a:uLnTx/>
                <a:uFillTx/>
                <a:latin typeface="Segoe UI Semibold"/>
                <a:cs typeface="Segoe UI Semibold"/>
              </a:rPr>
              <a:t>STANDARDS WRITTEN</a:t>
            </a:r>
            <a:endParaRPr lang="en-US" sz="4050"/>
          </a:p>
        </p:txBody>
      </p:sp>
      <p:sp>
        <p:nvSpPr>
          <p:cNvPr id="24" name="Title 1">
            <a:extLst>
              <a:ext uri="{FF2B5EF4-FFF2-40B4-BE49-F238E27FC236}">
                <a16:creationId xmlns:a16="http://schemas.microsoft.com/office/drawing/2014/main" id="{666094C2-413B-15F2-C8F6-BEDB1A0BFF85}"/>
              </a:ext>
            </a:extLst>
          </p:cNvPr>
          <p:cNvSpPr txBox="1">
            <a:spLocks/>
          </p:cNvSpPr>
          <p:nvPr/>
        </p:nvSpPr>
        <p:spPr>
          <a:xfrm>
            <a:off x="4336805" y="4424472"/>
            <a:ext cx="3281292" cy="1467510"/>
          </a:xfrm>
          <a:prstGeom prst="rect">
            <a:avLst/>
          </a:prstGeom>
        </p:spPr>
        <p:txBody>
          <a:bodyPr vert="horz" lIns="0" tIns="0" rIns="0" bIns="0" rtlCol="0" anchor="b"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defRPr/>
            </a:pPr>
            <a:r>
              <a:rPr lang="en-US" sz="1800" b="1" kern="0" spc="450">
                <a:solidFill>
                  <a:srgbClr val="0F2145"/>
                </a:solidFill>
                <a:latin typeface="Segoe UI Semibold"/>
                <a:cs typeface="Segoe UI Semibold"/>
              </a:rPr>
              <a:t>COMMITTEE ON TRAUMA</a:t>
            </a:r>
            <a:r>
              <a:rPr kumimoji="0" lang="en-US" sz="1800" b="1" i="0" u="none" strike="noStrike" kern="0" cap="none" spc="450" normalizeH="0" baseline="0" noProof="0">
                <a:ln>
                  <a:noFill/>
                </a:ln>
                <a:solidFill>
                  <a:srgbClr val="0F2145"/>
                </a:solidFill>
                <a:effectLst/>
                <a:uLnTx/>
                <a:uFillTx/>
                <a:latin typeface="Segoe UI Semibold"/>
                <a:cs typeface="Segoe UI Semibold"/>
              </a:rPr>
              <a:t> &amp; </a:t>
            </a:r>
            <a:r>
              <a:rPr lang="en-US" sz="1800" b="1" kern="0" spc="450">
                <a:solidFill>
                  <a:srgbClr val="0F2145"/>
                </a:solidFill>
                <a:latin typeface="Segoe UI Semibold"/>
                <a:cs typeface="Segoe UI Semibold"/>
              </a:rPr>
              <a:t>COMMISSION ON CANCER </a:t>
            </a:r>
            <a:r>
              <a:rPr kumimoji="0" lang="en-US" sz="1800" b="1" i="0" u="none" strike="noStrike" kern="0" cap="none" spc="450" normalizeH="0" baseline="0" noProof="0">
                <a:ln>
                  <a:noFill/>
                </a:ln>
                <a:solidFill>
                  <a:srgbClr val="0F2145"/>
                </a:solidFill>
                <a:effectLst/>
                <a:uLnTx/>
                <a:uFillTx/>
                <a:latin typeface="Segoe UI Semibold"/>
                <a:cs typeface="Segoe UI Semibold"/>
              </a:rPr>
              <a:t>FOUNDED</a:t>
            </a:r>
          </a:p>
        </p:txBody>
      </p:sp>
      <p:sp>
        <p:nvSpPr>
          <p:cNvPr id="40" name="Title 1">
            <a:extLst>
              <a:ext uri="{FF2B5EF4-FFF2-40B4-BE49-F238E27FC236}">
                <a16:creationId xmlns:a16="http://schemas.microsoft.com/office/drawing/2014/main" id="{42DC6E74-A2FB-B759-EE04-55876E52EF3B}"/>
              </a:ext>
            </a:extLst>
          </p:cNvPr>
          <p:cNvSpPr txBox="1">
            <a:spLocks/>
          </p:cNvSpPr>
          <p:nvPr/>
        </p:nvSpPr>
        <p:spPr>
          <a:xfrm>
            <a:off x="5553998" y="6482591"/>
            <a:ext cx="845882" cy="584288"/>
          </a:xfrm>
          <a:prstGeom prst="rect">
            <a:avLst/>
          </a:prstGeom>
        </p:spPr>
        <p:txBody>
          <a:bodyPr vert="horz" lIns="0" tIns="0" rIns="0" bIns="0"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E91F00"/>
                </a:solidFill>
                <a:effectLst/>
                <a:uLnTx/>
                <a:uFillTx/>
                <a:latin typeface="Segoe UI" panose="020B0603020202020204"/>
                <a:ea typeface="+mj-ea"/>
                <a:cs typeface="+mj-cs"/>
              </a:rPr>
              <a:t>1922</a:t>
            </a:r>
          </a:p>
        </p:txBody>
      </p:sp>
      <p:pic>
        <p:nvPicPr>
          <p:cNvPr id="43" name="Picture 42" descr="A close-up of a gold coin&#10;&#10;Description automatically generated">
            <a:extLst>
              <a:ext uri="{FF2B5EF4-FFF2-40B4-BE49-F238E27FC236}">
                <a16:creationId xmlns:a16="http://schemas.microsoft.com/office/drawing/2014/main" id="{F5C3EDA8-13EA-4423-6239-045890D286F8}"/>
              </a:ext>
            </a:extLst>
          </p:cNvPr>
          <p:cNvPicPr>
            <a:picLocks noChangeAspect="1"/>
          </p:cNvPicPr>
          <p:nvPr/>
        </p:nvPicPr>
        <p:blipFill>
          <a:blip r:embed="rId5" cstate="email">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708817" y="7230263"/>
            <a:ext cx="1574814" cy="1115819"/>
          </a:xfrm>
          <a:prstGeom prst="rect">
            <a:avLst/>
          </a:prstGeom>
        </p:spPr>
      </p:pic>
      <p:cxnSp>
        <p:nvCxnSpPr>
          <p:cNvPr id="45" name="Straight Arrow Connector 44">
            <a:extLst>
              <a:ext uri="{FF2B5EF4-FFF2-40B4-BE49-F238E27FC236}">
                <a16:creationId xmlns:a16="http://schemas.microsoft.com/office/drawing/2014/main" id="{DD871EA4-01D4-3286-4089-AC906EA01E3B}"/>
              </a:ext>
            </a:extLst>
          </p:cNvPr>
          <p:cNvCxnSpPr>
            <a:cxnSpLocks/>
          </p:cNvCxnSpPr>
          <p:nvPr/>
        </p:nvCxnSpPr>
        <p:spPr>
          <a:xfrm>
            <a:off x="9003598" y="6209708"/>
            <a:ext cx="2172566" cy="0"/>
          </a:xfrm>
          <a:prstGeom prst="straightConnector1">
            <a:avLst/>
          </a:prstGeom>
          <a:ln w="44450">
            <a:solidFill>
              <a:srgbClr val="E91F00"/>
            </a:solidFill>
            <a:tailEnd type="triangle" w="lg" len="med"/>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E3F9F400-2EC0-28FC-7FF9-7C9761682119}"/>
              </a:ext>
            </a:extLst>
          </p:cNvPr>
          <p:cNvSpPr txBox="1"/>
          <p:nvPr/>
        </p:nvSpPr>
        <p:spPr>
          <a:xfrm>
            <a:off x="7336874" y="6428158"/>
            <a:ext cx="2573186" cy="969497"/>
          </a:xfrm>
          <a:prstGeom prst="rect">
            <a:avLst/>
          </a:prstGeom>
          <a:noFill/>
        </p:spPr>
        <p:txBody>
          <a:bodyPr wrap="square" lIns="137160" tIns="68580" rIns="137160" bIns="6858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450" normalizeH="0" baseline="0" noProof="0">
                <a:ln>
                  <a:noFill/>
                </a:ln>
                <a:solidFill>
                  <a:srgbClr val="0F2145"/>
                </a:solidFill>
                <a:effectLst/>
                <a:uLnTx/>
                <a:uFillTx/>
                <a:latin typeface="Segoe UI Semibold" panose="020B0502040204020203" pitchFamily="34" charset="0"/>
                <a:ea typeface="+mn-ea"/>
                <a:cs typeface="Segoe UI Semibold" panose="020B0502040204020203" pitchFamily="34" charset="0"/>
              </a:rPr>
              <a:t>JOINT </a:t>
            </a: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450" normalizeH="0" baseline="0" noProof="0">
                <a:ln>
                  <a:noFill/>
                </a:ln>
                <a:solidFill>
                  <a:srgbClr val="0F2145"/>
                </a:solidFill>
                <a:effectLst/>
                <a:uLnTx/>
                <a:uFillTx/>
                <a:latin typeface="Segoe UI Semibold" panose="020B0502040204020203" pitchFamily="34" charset="0"/>
                <a:ea typeface="+mn-ea"/>
                <a:cs typeface="Segoe UI Semibold" panose="020B0502040204020203" pitchFamily="34" charset="0"/>
              </a:rPr>
              <a:t>COMMISSION </a:t>
            </a: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450" normalizeH="0" baseline="0" noProof="0">
                <a:ln>
                  <a:noFill/>
                </a:ln>
                <a:solidFill>
                  <a:srgbClr val="0F2145"/>
                </a:solidFill>
                <a:effectLst/>
                <a:uLnTx/>
                <a:uFillTx/>
                <a:latin typeface="Segoe UI Semibold"/>
                <a:cs typeface="Segoe UI Semibold"/>
              </a:rPr>
              <a:t>FOUNDED</a:t>
            </a:r>
            <a:r>
              <a:rPr lang="en-US" sz="1800" b="1" kern="0" spc="450">
                <a:solidFill>
                  <a:srgbClr val="0F2145"/>
                </a:solidFill>
                <a:latin typeface="Segoe UI Semibold"/>
                <a:cs typeface="Segoe UI Semibold"/>
              </a:rPr>
              <a:t>*</a:t>
            </a:r>
            <a:endParaRPr lang="en-US" sz="1800" b="1" i="0" u="none" strike="noStrike" kern="0" cap="none" spc="450" normalizeH="0" baseline="0" noProof="0">
              <a:ln>
                <a:noFill/>
              </a:ln>
              <a:solidFill>
                <a:srgbClr val="0F2145"/>
              </a:solidFill>
              <a:effectLst/>
              <a:uLnTx/>
              <a:uFillTx/>
              <a:latin typeface="Segoe UI Semibold" panose="020B0502040204020203" pitchFamily="34" charset="0"/>
              <a:cs typeface="Segoe UI Semibold" panose="020B0502040204020203" pitchFamily="34" charset="0"/>
            </a:endParaRPr>
          </a:p>
        </p:txBody>
      </p:sp>
      <p:sp>
        <p:nvSpPr>
          <p:cNvPr id="28" name="TextBox 27">
            <a:extLst>
              <a:ext uri="{FF2B5EF4-FFF2-40B4-BE49-F238E27FC236}">
                <a16:creationId xmlns:a16="http://schemas.microsoft.com/office/drawing/2014/main" id="{46B33530-042E-DA1F-5A63-9E9CA2BDDEAA}"/>
              </a:ext>
            </a:extLst>
          </p:cNvPr>
          <p:cNvSpPr txBox="1"/>
          <p:nvPr/>
        </p:nvSpPr>
        <p:spPr>
          <a:xfrm>
            <a:off x="5496965" y="2368244"/>
            <a:ext cx="7294073" cy="1731288"/>
          </a:xfrm>
          <a:prstGeom prst="rect">
            <a:avLst/>
          </a:prstGeom>
          <a:noFill/>
        </p:spPr>
        <p:txBody>
          <a:bodyPr wrap="square" lIns="0" tIns="0" rIns="0" bIns="0" rtlCol="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00" rtl="0" eaLnBrk="1" fontAlgn="auto" latinLnBrk="0" hangingPunct="1">
              <a:lnSpc>
                <a:spcPct val="80000"/>
              </a:lnSpc>
              <a:spcBef>
                <a:spcPts val="0"/>
              </a:spcBef>
              <a:spcAft>
                <a:spcPts val="2700"/>
              </a:spcAft>
              <a:buClr>
                <a:srgbClr val="F5290A"/>
              </a:buClr>
              <a:buSzTx/>
              <a:buFontTx/>
              <a:buNone/>
              <a:tabLst/>
              <a:defRPr/>
            </a:pPr>
            <a:r>
              <a:rPr kumimoji="0" lang="en-US" sz="8400" b="1" u="none" strike="noStrike" kern="0" cap="none" spc="0" normalizeH="0" noProof="0">
                <a:ln>
                  <a:noFill/>
                </a:ln>
                <a:solidFill>
                  <a:srgbClr val="0F2145"/>
                </a:solidFill>
                <a:effectLst/>
                <a:uLnTx/>
                <a:uFillTx/>
                <a:latin typeface="Arial" panose="020B0604020202020204" pitchFamily="34" charset="0"/>
                <a:ea typeface="+mn-ea"/>
                <a:cs typeface="Segoe UI Light" panose="020B0502040204020203" pitchFamily="34" charset="0"/>
              </a:rPr>
              <a:t>110+ years</a:t>
            </a:r>
          </a:p>
        </p:txBody>
      </p:sp>
      <p:cxnSp>
        <p:nvCxnSpPr>
          <p:cNvPr id="5" name="Straight Connector 4">
            <a:extLst>
              <a:ext uri="{FF2B5EF4-FFF2-40B4-BE49-F238E27FC236}">
                <a16:creationId xmlns:a16="http://schemas.microsoft.com/office/drawing/2014/main" id="{352F2FDD-A074-E29A-CFE6-9280C924907C}"/>
              </a:ext>
            </a:extLst>
          </p:cNvPr>
          <p:cNvCxnSpPr>
            <a:cxnSpLocks/>
          </p:cNvCxnSpPr>
          <p:nvPr/>
        </p:nvCxnSpPr>
        <p:spPr>
          <a:xfrm>
            <a:off x="8458200" y="3669584"/>
            <a:ext cx="1371600" cy="0"/>
          </a:xfrm>
          <a:prstGeom prst="line">
            <a:avLst/>
          </a:prstGeom>
          <a:ln w="50800">
            <a:solidFill>
              <a:srgbClr val="E91F00"/>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B73A1631-B727-B834-893E-D0359F582C57}"/>
              </a:ext>
            </a:extLst>
          </p:cNvPr>
          <p:cNvSpPr txBox="1"/>
          <p:nvPr/>
        </p:nvSpPr>
        <p:spPr>
          <a:xfrm>
            <a:off x="12532659" y="7995295"/>
            <a:ext cx="5092197" cy="123110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2000" b="1">
                <a:solidFill>
                  <a:schemeClr val="tx2"/>
                </a:solidFill>
                <a:latin typeface=""/>
                <a:cs typeface="Segoe UI"/>
              </a:rPr>
              <a:t>13 accreditation and verification programs</a:t>
            </a:r>
            <a:r>
              <a:rPr lang="en-US" sz="2000">
                <a:solidFill>
                  <a:schemeClr val="tx2"/>
                </a:solidFill>
                <a:latin typeface=""/>
                <a:cs typeface="Segoe UI"/>
              </a:rPr>
              <a:t> </a:t>
            </a:r>
          </a:p>
          <a:p>
            <a:pPr algn="ctr"/>
            <a:r>
              <a:rPr lang="en-US" sz="2000">
                <a:solidFill>
                  <a:schemeClr val="tx2"/>
                </a:solidFill>
                <a:latin typeface=""/>
                <a:cs typeface="Segoe UI"/>
              </a:rPr>
              <a:t>to improve surgical care &amp; provide better outcomes for all patients.</a:t>
            </a:r>
            <a:endParaRPr lang="en-US" sz="4800">
              <a:solidFill>
                <a:schemeClr val="tx2"/>
              </a:solidFill>
              <a:latin typeface=""/>
              <a:cs typeface="Segoe UI"/>
            </a:endParaRPr>
          </a:p>
        </p:txBody>
      </p:sp>
      <p:sp>
        <p:nvSpPr>
          <p:cNvPr id="7" name="Title 1">
            <a:extLst>
              <a:ext uri="{FF2B5EF4-FFF2-40B4-BE49-F238E27FC236}">
                <a16:creationId xmlns:a16="http://schemas.microsoft.com/office/drawing/2014/main" id="{8235879D-8DD6-7DCD-4270-56A4734FBBDB}"/>
              </a:ext>
            </a:extLst>
          </p:cNvPr>
          <p:cNvSpPr txBox="1">
            <a:spLocks/>
          </p:cNvSpPr>
          <p:nvPr/>
        </p:nvSpPr>
        <p:spPr bwMode="auto">
          <a:xfrm>
            <a:off x="680003" y="582024"/>
            <a:ext cx="17372469" cy="6647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lvl1pPr algn="l" rtl="0" eaLnBrk="1" fontAlgn="base" hangingPunct="1">
              <a:lnSpc>
                <a:spcPct val="80000"/>
              </a:lnSpc>
              <a:spcBef>
                <a:spcPct val="0"/>
              </a:spcBef>
              <a:spcAft>
                <a:spcPct val="0"/>
              </a:spcAft>
              <a:defRPr sz="4800" b="1" i="0">
                <a:solidFill>
                  <a:schemeClr val="accent3"/>
                </a:solidFill>
                <a:latin typeface="Calibri" panose="020F0502020204030204" pitchFamily="34" charset="0"/>
                <a:ea typeface="MS PGothic" pitchFamily="34" charset="-128"/>
                <a:cs typeface="Calibri" panose="020F0502020204030204" pitchFamily="34" charset="0"/>
              </a:defRPr>
            </a:lvl1pPr>
            <a:lvl2pPr algn="l" rtl="0" eaLnBrk="1" fontAlgn="base" hangingPunct="1">
              <a:lnSpc>
                <a:spcPct val="90000"/>
              </a:lnSpc>
              <a:spcBef>
                <a:spcPct val="0"/>
              </a:spcBef>
              <a:spcAft>
                <a:spcPct val="0"/>
              </a:spcAft>
              <a:defRPr sz="5600">
                <a:solidFill>
                  <a:schemeClr val="bg1"/>
                </a:solidFill>
                <a:latin typeface="Calibri" pitchFamily="34" charset="0"/>
                <a:ea typeface="MS PGothic" pitchFamily="34" charset="-128"/>
                <a:cs typeface="MS PGothic" charset="0"/>
              </a:defRPr>
            </a:lvl2pPr>
            <a:lvl3pPr algn="l" rtl="0" eaLnBrk="1" fontAlgn="base" hangingPunct="1">
              <a:lnSpc>
                <a:spcPct val="90000"/>
              </a:lnSpc>
              <a:spcBef>
                <a:spcPct val="0"/>
              </a:spcBef>
              <a:spcAft>
                <a:spcPct val="0"/>
              </a:spcAft>
              <a:defRPr sz="5600">
                <a:solidFill>
                  <a:schemeClr val="bg1"/>
                </a:solidFill>
                <a:latin typeface="Calibri" pitchFamily="34" charset="0"/>
                <a:ea typeface="MS PGothic" pitchFamily="34" charset="-128"/>
                <a:cs typeface="MS PGothic" charset="0"/>
              </a:defRPr>
            </a:lvl3pPr>
            <a:lvl4pPr algn="l" rtl="0" eaLnBrk="1" fontAlgn="base" hangingPunct="1">
              <a:lnSpc>
                <a:spcPct val="90000"/>
              </a:lnSpc>
              <a:spcBef>
                <a:spcPct val="0"/>
              </a:spcBef>
              <a:spcAft>
                <a:spcPct val="0"/>
              </a:spcAft>
              <a:defRPr sz="5600">
                <a:solidFill>
                  <a:schemeClr val="bg1"/>
                </a:solidFill>
                <a:latin typeface="Calibri" pitchFamily="34" charset="0"/>
                <a:ea typeface="MS PGothic" pitchFamily="34" charset="-128"/>
                <a:cs typeface="MS PGothic" charset="0"/>
              </a:defRPr>
            </a:lvl4pPr>
            <a:lvl5pPr algn="l" rtl="0" eaLnBrk="1" fontAlgn="base" hangingPunct="1">
              <a:lnSpc>
                <a:spcPct val="90000"/>
              </a:lnSpc>
              <a:spcBef>
                <a:spcPct val="0"/>
              </a:spcBef>
              <a:spcAft>
                <a:spcPct val="0"/>
              </a:spcAft>
              <a:defRPr sz="5600">
                <a:solidFill>
                  <a:schemeClr val="bg1"/>
                </a:solidFill>
                <a:latin typeface="Calibri" pitchFamily="34" charset="0"/>
                <a:ea typeface="MS PGothic" pitchFamily="34" charset="-128"/>
                <a:cs typeface="MS PGothic" charset="0"/>
              </a:defRPr>
            </a:lvl5pPr>
            <a:lvl6pPr marL="914378" algn="l" rtl="0" eaLnBrk="1" fontAlgn="base" hangingPunct="1">
              <a:lnSpc>
                <a:spcPct val="90000"/>
              </a:lnSpc>
              <a:spcBef>
                <a:spcPct val="0"/>
              </a:spcBef>
              <a:spcAft>
                <a:spcPct val="0"/>
              </a:spcAft>
              <a:defRPr sz="6000">
                <a:solidFill>
                  <a:schemeClr val="bg1"/>
                </a:solidFill>
                <a:latin typeface="Century Gothic" pitchFamily="-109" charset="0"/>
                <a:ea typeface="ＭＳ Ｐゴシック" pitchFamily="-109" charset="-128"/>
                <a:cs typeface="ＭＳ Ｐゴシック" pitchFamily="-109" charset="-128"/>
              </a:defRPr>
            </a:lvl6pPr>
            <a:lvl7pPr marL="1828755" algn="l" rtl="0" eaLnBrk="1" fontAlgn="base" hangingPunct="1">
              <a:lnSpc>
                <a:spcPct val="90000"/>
              </a:lnSpc>
              <a:spcBef>
                <a:spcPct val="0"/>
              </a:spcBef>
              <a:spcAft>
                <a:spcPct val="0"/>
              </a:spcAft>
              <a:defRPr sz="6000">
                <a:solidFill>
                  <a:schemeClr val="bg1"/>
                </a:solidFill>
                <a:latin typeface="Century Gothic" pitchFamily="-109" charset="0"/>
                <a:ea typeface="ＭＳ Ｐゴシック" pitchFamily="-109" charset="-128"/>
                <a:cs typeface="ＭＳ Ｐゴシック" pitchFamily="-109" charset="-128"/>
              </a:defRPr>
            </a:lvl7pPr>
            <a:lvl8pPr marL="2743131" algn="l" rtl="0" eaLnBrk="1" fontAlgn="base" hangingPunct="1">
              <a:lnSpc>
                <a:spcPct val="90000"/>
              </a:lnSpc>
              <a:spcBef>
                <a:spcPct val="0"/>
              </a:spcBef>
              <a:spcAft>
                <a:spcPct val="0"/>
              </a:spcAft>
              <a:defRPr sz="6000">
                <a:solidFill>
                  <a:schemeClr val="bg1"/>
                </a:solidFill>
                <a:latin typeface="Century Gothic" pitchFamily="-109" charset="0"/>
                <a:ea typeface="ＭＳ Ｐゴシック" pitchFamily="-109" charset="-128"/>
                <a:cs typeface="ＭＳ Ｐゴシック" pitchFamily="-109" charset="-128"/>
              </a:defRPr>
            </a:lvl8pPr>
            <a:lvl9pPr marL="3657509" algn="l" rtl="0" eaLnBrk="1" fontAlgn="base" hangingPunct="1">
              <a:lnSpc>
                <a:spcPct val="90000"/>
              </a:lnSpc>
              <a:spcBef>
                <a:spcPct val="0"/>
              </a:spcBef>
              <a:spcAft>
                <a:spcPct val="0"/>
              </a:spcAft>
              <a:defRPr sz="6000">
                <a:solidFill>
                  <a:schemeClr val="bg1"/>
                </a:solidFill>
                <a:latin typeface="Century Gothic" pitchFamily="-109" charset="0"/>
                <a:ea typeface="ＭＳ Ｐゴシック" pitchFamily="-109" charset="-128"/>
                <a:cs typeface="ＭＳ Ｐゴシック" pitchFamily="-109" charset="-128"/>
              </a:defRPr>
            </a:lvl9pPr>
          </a:lstStyle>
          <a:p>
            <a:r>
              <a:rPr lang="en-US" sz="5400" kern="0">
                <a:latin typeface="Lato 3"/>
                <a:ea typeface="MS PGothic"/>
                <a:cs typeface="Lato 3"/>
              </a:rPr>
              <a:t>American College of Surgeon's Commitment to Quality</a:t>
            </a:r>
            <a:endParaRPr lang="en-US" sz="5400" kern="0">
              <a:latin typeface="Lato 3"/>
              <a:cs typeface="Lato 3"/>
            </a:endParaRPr>
          </a:p>
        </p:txBody>
      </p:sp>
      <p:sp>
        <p:nvSpPr>
          <p:cNvPr id="10" name="Rectangle 2">
            <a:extLst>
              <a:ext uri="{FF2B5EF4-FFF2-40B4-BE49-F238E27FC236}">
                <a16:creationId xmlns:a16="http://schemas.microsoft.com/office/drawing/2014/main" id="{5008BFF8-9D6F-D192-020D-2CB388DAB37D}"/>
              </a:ext>
            </a:extLst>
          </p:cNvPr>
          <p:cNvSpPr>
            <a:spLocks noChangeArrowheads="1"/>
          </p:cNvSpPr>
          <p:nvPr/>
        </p:nvSpPr>
        <p:spPr bwMode="auto">
          <a:xfrm>
            <a:off x="7260368" y="9704976"/>
            <a:ext cx="1870019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ptos" panose="020B0004020202020204" pitchFamily="34" charset="0"/>
              </a:rPr>
              <a:t>© American College of Surgeons. Content cannot be reproduced or repurposed without written permission of the American College of Surgeons.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Slide Number Placeholder 2">
            <a:extLst>
              <a:ext uri="{FF2B5EF4-FFF2-40B4-BE49-F238E27FC236}">
                <a16:creationId xmlns:a16="http://schemas.microsoft.com/office/drawing/2014/main" id="{EECE822D-514E-0798-1FDC-943D5E408A3A}"/>
              </a:ext>
            </a:extLst>
          </p:cNvPr>
          <p:cNvSpPr>
            <a:spLocks noGrp="1"/>
          </p:cNvSpPr>
          <p:nvPr>
            <p:ph type="sldNum" sz="quarter" idx="4"/>
          </p:nvPr>
        </p:nvSpPr>
        <p:spPr/>
        <p:txBody>
          <a:bodyPr/>
          <a:lstStyle/>
          <a:p>
            <a:fld id="{42C32FFB-F9AE-46F0-A233-A2E628258990}" type="slidenum">
              <a:rPr lang="en-US" smtClean="0"/>
              <a:pPr/>
              <a:t>19</a:t>
            </a:fld>
            <a:endParaRPr lang="en-US" sz="2000"/>
          </a:p>
        </p:txBody>
      </p:sp>
    </p:spTree>
    <p:extLst>
      <p:ext uri="{BB962C8B-B14F-4D97-AF65-F5344CB8AC3E}">
        <p14:creationId xmlns:p14="http://schemas.microsoft.com/office/powerpoint/2010/main" val="4057281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60279"/>
            <a:ext cx="18288000" cy="1919559"/>
          </a:xfrm>
          <a:custGeom>
            <a:avLst/>
            <a:gdLst/>
            <a:ahLst/>
            <a:cxnLst/>
            <a:rect l="l" t="t" r="r" b="b"/>
            <a:pathLst>
              <a:path w="18288000" h="2359531">
                <a:moveTo>
                  <a:pt x="0" y="0"/>
                </a:moveTo>
                <a:lnTo>
                  <a:pt x="18288000" y="0"/>
                </a:lnTo>
                <a:lnTo>
                  <a:pt x="18288000" y="2359532"/>
                </a:lnTo>
                <a:lnTo>
                  <a:pt x="0" y="2359532"/>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US"/>
          </a:p>
        </p:txBody>
      </p:sp>
      <p:sp>
        <p:nvSpPr>
          <p:cNvPr id="6" name="TextBox 6"/>
          <p:cNvSpPr txBox="1"/>
          <p:nvPr/>
        </p:nvSpPr>
        <p:spPr>
          <a:xfrm>
            <a:off x="1028700" y="638175"/>
            <a:ext cx="16230600" cy="962624"/>
          </a:xfrm>
          <a:prstGeom prst="rect">
            <a:avLst/>
          </a:prstGeom>
        </p:spPr>
        <p:txBody>
          <a:bodyPr lIns="0" tIns="0" rIns="0" bIns="0" rtlCol="0" anchor="t">
            <a:spAutoFit/>
          </a:bodyPr>
          <a:lstStyle/>
          <a:p>
            <a:pPr algn="l">
              <a:lnSpc>
                <a:spcPts val="7479"/>
              </a:lnSpc>
            </a:pPr>
            <a:r>
              <a:rPr lang="en-US" sz="6799" b="1" dirty="0">
                <a:solidFill>
                  <a:srgbClr val="FFFFFF"/>
                </a:solidFill>
                <a:latin typeface="Lato 3"/>
                <a:ea typeface="Lato 3"/>
                <a:cs typeface="Lato 3"/>
                <a:sym typeface="Lato 3"/>
              </a:rPr>
              <a:t>Webinar Reminders</a:t>
            </a:r>
          </a:p>
        </p:txBody>
      </p:sp>
      <p:sp>
        <p:nvSpPr>
          <p:cNvPr id="10" name="Content Placeholder 4">
            <a:extLst>
              <a:ext uri="{FF2B5EF4-FFF2-40B4-BE49-F238E27FC236}">
                <a16:creationId xmlns:a16="http://schemas.microsoft.com/office/drawing/2014/main" id="{79C47636-DA53-30F0-0A28-A9618DA6E7C3}"/>
              </a:ext>
            </a:extLst>
          </p:cNvPr>
          <p:cNvSpPr txBox="1">
            <a:spLocks/>
          </p:cNvSpPr>
          <p:nvPr/>
        </p:nvSpPr>
        <p:spPr>
          <a:xfrm>
            <a:off x="548640" y="2257752"/>
            <a:ext cx="17358360" cy="5771496"/>
          </a:xfrm>
          <a:prstGeom prst="rect">
            <a:avLst/>
          </a:prstGeom>
        </p:spPr>
        <p:txBody>
          <a:bodyPr/>
          <a:lstStyle>
            <a:lvl1pPr marL="0" indent="0" algn="l" rtl="0" eaLnBrk="1" fontAlgn="base" hangingPunct="1">
              <a:spcBef>
                <a:spcPts val="2400"/>
              </a:spcBef>
              <a:spcAft>
                <a:spcPct val="0"/>
              </a:spcAft>
              <a:defRPr sz="3200">
                <a:solidFill>
                  <a:schemeClr val="tx2"/>
                </a:solidFill>
                <a:latin typeface="Calibri" panose="020F0502020204030204" pitchFamily="34" charset="0"/>
                <a:ea typeface="MS PGothic" pitchFamily="34" charset="-128"/>
                <a:cs typeface="Calibri" panose="020F0502020204030204" pitchFamily="34" charset="0"/>
              </a:defRPr>
            </a:lvl1pPr>
            <a:lvl2pPr marL="1005815" indent="-457188" algn="l" rtl="0" eaLnBrk="1" fontAlgn="base" hangingPunct="1">
              <a:spcBef>
                <a:spcPts val="1200"/>
              </a:spcBef>
              <a:spcAft>
                <a:spcPct val="0"/>
              </a:spcAft>
              <a:buClr>
                <a:schemeClr val="accent1"/>
              </a:buClr>
              <a:buFont typeface="Arial" panose="020B0604020202020204" pitchFamily="34" charset="0"/>
              <a:buChar char="•"/>
              <a:defRPr sz="2801">
                <a:solidFill>
                  <a:schemeClr val="tx2"/>
                </a:solidFill>
                <a:latin typeface="Calibri" panose="020F0502020204030204" pitchFamily="34" charset="0"/>
                <a:ea typeface="MS PGothic" pitchFamily="34" charset="-128"/>
                <a:cs typeface="Calibri" panose="020F0502020204030204" pitchFamily="34" charset="0"/>
              </a:defRPr>
            </a:lvl2pPr>
            <a:lvl3pPr marL="1828755" indent="-457188" algn="l" rtl="0" eaLnBrk="1" fontAlgn="base" hangingPunct="1">
              <a:spcBef>
                <a:spcPts val="1200"/>
              </a:spcBef>
              <a:spcAft>
                <a:spcPct val="0"/>
              </a:spcAft>
              <a:buClr>
                <a:schemeClr val="accent2"/>
              </a:buClr>
              <a:buFont typeface="Apple Symbols" panose="02000000000000000000" pitchFamily="2" charset="-79"/>
              <a:buChar char="⎻"/>
              <a:defRPr sz="2400">
                <a:solidFill>
                  <a:schemeClr val="tx2"/>
                </a:solidFill>
                <a:latin typeface="Calibri" panose="020F0502020204030204" pitchFamily="34" charset="0"/>
                <a:ea typeface="MS PGothic" pitchFamily="34" charset="-128"/>
                <a:cs typeface="Calibri" panose="020F0502020204030204" pitchFamily="34" charset="0"/>
              </a:defRPr>
            </a:lvl3pPr>
            <a:lvl4pPr marL="2651694" indent="-457188" algn="l" rtl="0" eaLnBrk="1" fontAlgn="base" hangingPunct="1">
              <a:spcBef>
                <a:spcPts val="1200"/>
              </a:spcBef>
              <a:spcAft>
                <a:spcPct val="0"/>
              </a:spcAft>
              <a:buClr>
                <a:schemeClr val="accent1"/>
              </a:buClr>
              <a:buFont typeface="Arial" panose="020B0604020202020204" pitchFamily="34" charset="0"/>
              <a:buChar char="•"/>
              <a:defRPr sz="2201" baseline="0">
                <a:solidFill>
                  <a:schemeClr val="tx2"/>
                </a:solidFill>
                <a:latin typeface="Calibri" panose="020F0502020204030204" pitchFamily="34" charset="0"/>
                <a:ea typeface="MS PGothic" pitchFamily="34" charset="-128"/>
                <a:cs typeface="Calibri" panose="020F0502020204030204" pitchFamily="34" charset="0"/>
              </a:defRPr>
            </a:lvl4pPr>
            <a:lvl5pPr marL="3360336" marR="0" indent="-342891" algn="l" defTabSz="1828755" rtl="0" eaLnBrk="1" fontAlgn="base" latinLnBrk="0" hangingPunct="1">
              <a:lnSpc>
                <a:spcPct val="100000"/>
              </a:lnSpc>
              <a:spcBef>
                <a:spcPts val="1200"/>
              </a:spcBef>
              <a:spcAft>
                <a:spcPct val="0"/>
              </a:spcAft>
              <a:buClr>
                <a:schemeClr val="accent2"/>
              </a:buClr>
              <a:buSzTx/>
              <a:buFont typeface="Apple Symbols" panose="02000000000000000000" pitchFamily="2" charset="-79"/>
              <a:buChar char="⎻"/>
              <a:tabLst/>
              <a:defRPr sz="2000" b="0" baseline="0">
                <a:solidFill>
                  <a:schemeClr val="tx2"/>
                </a:solidFill>
                <a:latin typeface="Calibri" panose="020F0502020204030204" pitchFamily="34" charset="0"/>
                <a:ea typeface="MS PGothic" pitchFamily="34" charset="-128"/>
                <a:cs typeface="Calibri" panose="020F0502020204030204" pitchFamily="34" charset="0"/>
              </a:defRPr>
            </a:lvl5pPr>
            <a:lvl6pPr marL="5029074" indent="-457188" algn="l" rtl="0" eaLnBrk="1" fontAlgn="base" hangingPunct="1">
              <a:spcBef>
                <a:spcPct val="20000"/>
              </a:spcBef>
              <a:spcAft>
                <a:spcPct val="0"/>
              </a:spcAft>
              <a:buChar char="»"/>
              <a:defRPr sz="3200" b="1">
                <a:solidFill>
                  <a:srgbClr val="727274"/>
                </a:solidFill>
                <a:latin typeface="+mn-lt"/>
                <a:ea typeface="+mn-ea"/>
              </a:defRPr>
            </a:lvl6pPr>
            <a:lvl7pPr marL="5943452" indent="-457188" algn="l" rtl="0" eaLnBrk="1" fontAlgn="base" hangingPunct="1">
              <a:spcBef>
                <a:spcPct val="20000"/>
              </a:spcBef>
              <a:spcAft>
                <a:spcPct val="0"/>
              </a:spcAft>
              <a:buChar char="»"/>
              <a:defRPr sz="2599" b="1">
                <a:solidFill>
                  <a:srgbClr val="727274"/>
                </a:solidFill>
                <a:latin typeface="+mn-lt"/>
                <a:ea typeface="+mn-ea"/>
              </a:defRPr>
            </a:lvl7pPr>
            <a:lvl8pPr marL="6857829" indent="-457188" algn="l" rtl="0" eaLnBrk="1" fontAlgn="base" hangingPunct="1">
              <a:spcBef>
                <a:spcPct val="20000"/>
              </a:spcBef>
              <a:spcAft>
                <a:spcPct val="0"/>
              </a:spcAft>
              <a:buChar char="»"/>
              <a:defRPr sz="3200" b="1">
                <a:solidFill>
                  <a:srgbClr val="727274"/>
                </a:solidFill>
                <a:latin typeface="+mn-lt"/>
                <a:ea typeface="+mn-ea"/>
              </a:defRPr>
            </a:lvl8pPr>
            <a:lvl9pPr marL="7772205" indent="-457188" algn="l" rtl="0" eaLnBrk="1" fontAlgn="base" hangingPunct="1">
              <a:spcBef>
                <a:spcPct val="20000"/>
              </a:spcBef>
              <a:spcAft>
                <a:spcPct val="0"/>
              </a:spcAft>
              <a:buChar char="»"/>
              <a:defRPr sz="3000" b="1">
                <a:solidFill>
                  <a:srgbClr val="727274"/>
                </a:solidFill>
                <a:latin typeface="+mn-lt"/>
                <a:ea typeface="+mn-ea"/>
              </a:defRPr>
            </a:lvl9pPr>
          </a:lstStyle>
          <a:p>
            <a:r>
              <a:rPr lang="en-US" sz="3000" kern="0" dirty="0"/>
              <a:t>Accessing the Audio </a:t>
            </a:r>
          </a:p>
          <a:p>
            <a:pPr lvl="1"/>
            <a:r>
              <a:rPr lang="en-US" sz="2100" kern="0" dirty="0"/>
              <a:t>If you are using computer audio, please select that option in the audio options pop up. </a:t>
            </a:r>
          </a:p>
          <a:p>
            <a:pPr lvl="1"/>
            <a:r>
              <a:rPr lang="en-US" sz="2100" kern="0" dirty="0"/>
              <a:t>If you are joining by phone, please dial in using the Toll Free 800 number provided. Then enter the Meeting ID when prompted, then your Participant ID. </a:t>
            </a:r>
          </a:p>
          <a:p>
            <a:pPr lvl="2"/>
            <a:r>
              <a:rPr lang="en-US" sz="2100" kern="0" dirty="0"/>
              <a:t>The Meeting ID can be found in the confirmation email or in the Zoom meeting by clicking the audio button in the bottom left-hand corner. </a:t>
            </a:r>
          </a:p>
          <a:p>
            <a:pPr lvl="2"/>
            <a:r>
              <a:rPr lang="en-US" sz="2100" kern="0" dirty="0"/>
              <a:t>The Participant ID can be found in the audio options in the bottom left-hand corner. </a:t>
            </a:r>
          </a:p>
          <a:p>
            <a:pPr lvl="2"/>
            <a:r>
              <a:rPr lang="en-US" sz="2100" kern="0" dirty="0"/>
              <a:t>If you forgot to enter the Participant ID when dialing in, please dial # then your Participant ID again followed by #.</a:t>
            </a:r>
          </a:p>
          <a:p>
            <a:r>
              <a:rPr lang="en-US" sz="3000" kern="0" dirty="0"/>
              <a:t>Use of the Zoom Chat Function</a:t>
            </a:r>
          </a:p>
          <a:p>
            <a:pPr lvl="1"/>
            <a:r>
              <a:rPr lang="en-US" sz="2100" kern="0" dirty="0"/>
              <a:t>The Town Hall Call includes a live Q&amp;A during the presentation; therefore, we do not monitor the chat for questions. </a:t>
            </a:r>
            <a:r>
              <a:rPr lang="en-US" sz="2100" b="1" kern="0" dirty="0">
                <a:solidFill>
                  <a:srgbClr val="FF0000"/>
                </a:solidFill>
              </a:rPr>
              <a:t>Please reserve the Zoom Chat Function for reporting technical issues only.</a:t>
            </a:r>
          </a:p>
          <a:p>
            <a:r>
              <a:rPr lang="en-US" sz="3000" kern="0" dirty="0"/>
              <a:t>Accessing the Slides &amp; Recording</a:t>
            </a:r>
          </a:p>
          <a:p>
            <a:pPr lvl="1"/>
            <a:r>
              <a:rPr lang="en-US" sz="2100" kern="0" dirty="0"/>
              <a:t>Following each session, a copy of the slides and recording will be posted and available for download on the Leapfrog website here: </a:t>
            </a:r>
            <a:r>
              <a:rPr lang="en-US" sz="2100" kern="0" dirty="0">
                <a:hlinkClick r:id="rId4"/>
              </a:rPr>
              <a:t>https://www.leapfroggroup.org/recognized-leader-geriatric-surgery</a:t>
            </a:r>
            <a:r>
              <a:rPr lang="en-US" sz="2100" kern="0" dirty="0"/>
              <a:t> </a:t>
            </a:r>
            <a:endParaRPr lang="en-US" kern="0" dirty="0"/>
          </a:p>
        </p:txBody>
      </p:sp>
      <p:sp>
        <p:nvSpPr>
          <p:cNvPr id="3" name="Footer Placeholder 2">
            <a:extLst>
              <a:ext uri="{FF2B5EF4-FFF2-40B4-BE49-F238E27FC236}">
                <a16:creationId xmlns:a16="http://schemas.microsoft.com/office/drawing/2014/main" id="{38CA482B-56D8-1FF1-5E03-6948D206321E}"/>
              </a:ext>
            </a:extLst>
          </p:cNvPr>
          <p:cNvSpPr>
            <a:spLocks noGrp="1"/>
          </p:cNvSpPr>
          <p:nvPr>
            <p:ph type="ftr" sz="quarter" idx="3"/>
          </p:nvPr>
        </p:nvSpPr>
        <p:spPr/>
        <p:txBody>
          <a:bodyPr/>
          <a:lstStyle/>
          <a:p>
            <a:r>
              <a:rPr lang="en-US"/>
              <a:t>© The Leapfrog Group 2026 - unauthorized reproduction of materials is prohibited</a:t>
            </a:r>
          </a:p>
        </p:txBody>
      </p:sp>
      <p:sp>
        <p:nvSpPr>
          <p:cNvPr id="5" name="Slide Number Placeholder 4">
            <a:extLst>
              <a:ext uri="{FF2B5EF4-FFF2-40B4-BE49-F238E27FC236}">
                <a16:creationId xmlns:a16="http://schemas.microsoft.com/office/drawing/2014/main" id="{12A652AD-BBBF-B9FF-9B66-8FCEF5DE3BCC}"/>
              </a:ext>
            </a:extLst>
          </p:cNvPr>
          <p:cNvSpPr>
            <a:spLocks noGrp="1"/>
          </p:cNvSpPr>
          <p:nvPr>
            <p:ph type="sldNum" sz="quarter" idx="4"/>
          </p:nvPr>
        </p:nvSpPr>
        <p:spPr/>
        <p:txBody>
          <a:bodyPr/>
          <a:lstStyle/>
          <a:p>
            <a:fld id="{42C32FFB-F9AE-46F0-A233-A2E628258990}" type="slidenum">
              <a:rPr lang="en-US" smtClean="0"/>
              <a:pPr/>
              <a:t>2</a:t>
            </a:fld>
            <a:endParaRPr lang="en-US" sz="2000"/>
          </a:p>
        </p:txBody>
      </p:sp>
    </p:spTree>
    <p:extLst>
      <p:ext uri="{BB962C8B-B14F-4D97-AF65-F5344CB8AC3E}">
        <p14:creationId xmlns:p14="http://schemas.microsoft.com/office/powerpoint/2010/main" val="18541716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0A8F1-59B8-76BF-305C-E978BF8DDFE3}"/>
              </a:ext>
            </a:extLst>
          </p:cNvPr>
          <p:cNvSpPr>
            <a:spLocks noGrp="1"/>
          </p:cNvSpPr>
          <p:nvPr>
            <p:ph type="title"/>
          </p:nvPr>
        </p:nvSpPr>
        <p:spPr>
          <a:xfrm>
            <a:off x="723860" y="541128"/>
            <a:ext cx="16873770" cy="812530"/>
          </a:xfrm>
        </p:spPr>
        <p:txBody>
          <a:bodyPr/>
          <a:lstStyle/>
          <a:p>
            <a:r>
              <a:rPr lang="en-US" sz="6600">
                <a:latin typeface="Lato 3" panose="020B0604020202020204" charset="0"/>
                <a:cs typeface="Lato 3" panose="020B0604020202020204" charset="0"/>
              </a:rPr>
              <a:t>Geriatric Surgery Verification (GSV)</a:t>
            </a:r>
          </a:p>
        </p:txBody>
      </p:sp>
      <p:sp>
        <p:nvSpPr>
          <p:cNvPr id="8" name="TextBox 7">
            <a:extLst>
              <a:ext uri="{FF2B5EF4-FFF2-40B4-BE49-F238E27FC236}">
                <a16:creationId xmlns:a16="http://schemas.microsoft.com/office/drawing/2014/main" id="{4A461A00-2631-D148-3544-8F46AAD915D2}"/>
              </a:ext>
            </a:extLst>
          </p:cNvPr>
          <p:cNvSpPr txBox="1"/>
          <p:nvPr/>
        </p:nvSpPr>
        <p:spPr>
          <a:xfrm>
            <a:off x="4480432" y="2913996"/>
            <a:ext cx="11957501" cy="6964793"/>
          </a:xfrm>
          <a:prstGeom prst="rect">
            <a:avLst/>
          </a:prstGeom>
          <a:noFill/>
        </p:spPr>
        <p:txBody>
          <a:bodyPr wrap="square" lIns="0" tIns="0" rIns="0" bIns="0" rtlCol="0" anchor="t">
            <a:noAutofit/>
          </a:bodyPr>
          <a:lstStyle/>
          <a:p>
            <a:pPr fontAlgn="base"/>
            <a:r>
              <a:rPr lang="en-US" sz="3600">
                <a:solidFill>
                  <a:schemeClr val="accent3">
                    <a:lumMod val="50000"/>
                  </a:schemeClr>
                </a:solidFill>
              </a:rPr>
              <a:t>Complex physiological and social issues challenge our health-care system's current perioperative care model. </a:t>
            </a:r>
          </a:p>
          <a:p>
            <a:pPr algn="l" fontAlgn="base"/>
            <a:endParaRPr lang="en-US" sz="3600">
              <a:solidFill>
                <a:schemeClr val="accent3">
                  <a:lumMod val="50000"/>
                </a:schemeClr>
              </a:solidFill>
            </a:endParaRPr>
          </a:p>
          <a:p>
            <a:pPr algn="l" fontAlgn="base"/>
            <a:r>
              <a:rPr lang="en-US" sz="3600">
                <a:solidFill>
                  <a:schemeClr val="accent3">
                    <a:lumMod val="50000"/>
                  </a:schemeClr>
                </a:solidFill>
              </a:rPr>
              <a:t>The ACS developed the Geriatric Surgery Verification (GSV) Program to address this. </a:t>
            </a:r>
            <a:endParaRPr lang="en-US" sz="3600">
              <a:solidFill>
                <a:schemeClr val="accent3">
                  <a:lumMod val="50000"/>
                </a:schemeClr>
              </a:solidFill>
              <a:cs typeface="Segoe UI"/>
            </a:endParaRPr>
          </a:p>
          <a:p>
            <a:pPr algn="l" fontAlgn="base"/>
            <a:endParaRPr lang="en-US" sz="3600">
              <a:solidFill>
                <a:schemeClr val="accent3">
                  <a:lumMod val="50000"/>
                </a:schemeClr>
              </a:solidFill>
            </a:endParaRPr>
          </a:p>
          <a:p>
            <a:pPr algn="l" fontAlgn="base"/>
            <a:r>
              <a:rPr lang="en-US" sz="3600">
                <a:solidFill>
                  <a:schemeClr val="accent3">
                    <a:lumMod val="50000"/>
                  </a:schemeClr>
                </a:solidFill>
              </a:rPr>
              <a:t>It includes evidence-based standards that specifically address and optimize the surgical care of patients. </a:t>
            </a:r>
            <a:endParaRPr lang="en-US" sz="3600">
              <a:solidFill>
                <a:schemeClr val="accent3">
                  <a:lumMod val="50000"/>
                </a:schemeClr>
              </a:solidFill>
              <a:cs typeface="Segoe UI"/>
            </a:endParaRPr>
          </a:p>
        </p:txBody>
      </p:sp>
      <p:pic>
        <p:nvPicPr>
          <p:cNvPr id="4" name="Graphic 3">
            <a:extLst>
              <a:ext uri="{FF2B5EF4-FFF2-40B4-BE49-F238E27FC236}">
                <a16:creationId xmlns:a16="http://schemas.microsoft.com/office/drawing/2014/main" id="{FC6B5DBB-18D9-12C3-7EEF-896AC69EFB8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47609" y="2578407"/>
            <a:ext cx="3437582" cy="5322707"/>
          </a:xfrm>
          <a:prstGeom prst="rect">
            <a:avLst/>
          </a:prstGeom>
        </p:spPr>
      </p:pic>
      <p:sp>
        <p:nvSpPr>
          <p:cNvPr id="3" name="Rectangle 2">
            <a:extLst>
              <a:ext uri="{FF2B5EF4-FFF2-40B4-BE49-F238E27FC236}">
                <a16:creationId xmlns:a16="http://schemas.microsoft.com/office/drawing/2014/main" id="{C62D20B3-87BF-6F34-9CBA-F71E1F0EA2FC}"/>
              </a:ext>
            </a:extLst>
          </p:cNvPr>
          <p:cNvSpPr>
            <a:spLocks noChangeArrowheads="1"/>
          </p:cNvSpPr>
          <p:nvPr/>
        </p:nvSpPr>
        <p:spPr bwMode="auto">
          <a:xfrm>
            <a:off x="7252791" y="9715082"/>
            <a:ext cx="1870019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ptos" panose="020B0004020202020204" pitchFamily="34" charset="0"/>
              </a:rPr>
              <a:t>© American College of Surgeons. Content cannot be reproduced or repurposed without written permission of the American College of Surgeons.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Slide Number Placeholder 5">
            <a:extLst>
              <a:ext uri="{FF2B5EF4-FFF2-40B4-BE49-F238E27FC236}">
                <a16:creationId xmlns:a16="http://schemas.microsoft.com/office/drawing/2014/main" id="{04F2E7F3-6D20-7C8B-9727-2CCA5081158D}"/>
              </a:ext>
            </a:extLst>
          </p:cNvPr>
          <p:cNvSpPr>
            <a:spLocks noGrp="1"/>
          </p:cNvSpPr>
          <p:nvPr>
            <p:ph type="sldNum" sz="quarter" idx="4"/>
          </p:nvPr>
        </p:nvSpPr>
        <p:spPr/>
        <p:txBody>
          <a:bodyPr/>
          <a:lstStyle/>
          <a:p>
            <a:fld id="{42C32FFB-F9AE-46F0-A233-A2E628258990}" type="slidenum">
              <a:rPr lang="en-US" smtClean="0"/>
              <a:pPr/>
              <a:t>20</a:t>
            </a:fld>
            <a:endParaRPr lang="en-US" sz="2000"/>
          </a:p>
        </p:txBody>
      </p:sp>
    </p:spTree>
    <p:extLst>
      <p:ext uri="{BB962C8B-B14F-4D97-AF65-F5344CB8AC3E}">
        <p14:creationId xmlns:p14="http://schemas.microsoft.com/office/powerpoint/2010/main" val="7727107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A772D-BA97-01B2-63AB-B7D132744E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64379C-E099-8420-19D2-48610CE7A2F4}"/>
              </a:ext>
            </a:extLst>
          </p:cNvPr>
          <p:cNvSpPr>
            <a:spLocks noGrp="1"/>
          </p:cNvSpPr>
          <p:nvPr>
            <p:ph type="title"/>
          </p:nvPr>
        </p:nvSpPr>
        <p:spPr>
          <a:xfrm>
            <a:off x="723860" y="541128"/>
            <a:ext cx="16873770" cy="812530"/>
          </a:xfrm>
        </p:spPr>
        <p:txBody>
          <a:bodyPr/>
          <a:lstStyle/>
          <a:p>
            <a:r>
              <a:rPr lang="en-US" sz="6600">
                <a:latin typeface="Lato 3" panose="020B0604020202020204" charset="0"/>
                <a:cs typeface="Lato 3" panose="020B0604020202020204" charset="0"/>
              </a:rPr>
              <a:t>GSV Program Goals</a:t>
            </a:r>
          </a:p>
        </p:txBody>
      </p:sp>
      <p:sp>
        <p:nvSpPr>
          <p:cNvPr id="16" name="Oval 15">
            <a:extLst>
              <a:ext uri="{FF2B5EF4-FFF2-40B4-BE49-F238E27FC236}">
                <a16:creationId xmlns:a16="http://schemas.microsoft.com/office/drawing/2014/main" id="{EF43FC5D-D357-4E86-6100-210A8A5387F4}"/>
              </a:ext>
            </a:extLst>
          </p:cNvPr>
          <p:cNvSpPr/>
          <p:nvPr/>
        </p:nvSpPr>
        <p:spPr>
          <a:xfrm>
            <a:off x="4525497" y="2366779"/>
            <a:ext cx="870153" cy="870153"/>
          </a:xfrm>
          <a:prstGeom prst="ellipse">
            <a:avLst/>
          </a:prstGeom>
          <a:solidFill>
            <a:srgbClr val="002060"/>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tIns="137160" rtlCol="0" anchor="ctr"/>
          <a:lstStyle/>
          <a:p>
            <a:pPr algn="ctr" defTabSz="1371600">
              <a:lnSpc>
                <a:spcPct val="90000"/>
              </a:lnSpc>
              <a:spcBef>
                <a:spcPct val="0"/>
              </a:spcBef>
              <a:defRPr/>
            </a:pPr>
            <a:r>
              <a:rPr lang="en-US" sz="3600" spc="-150">
                <a:solidFill>
                  <a:prstClr val="white"/>
                </a:solidFill>
                <a:latin typeface="+mj-lt"/>
              </a:rPr>
              <a:t>1</a:t>
            </a:r>
          </a:p>
        </p:txBody>
      </p:sp>
      <p:sp>
        <p:nvSpPr>
          <p:cNvPr id="24" name="Rounded Rectangle 16">
            <a:extLst>
              <a:ext uri="{FF2B5EF4-FFF2-40B4-BE49-F238E27FC236}">
                <a16:creationId xmlns:a16="http://schemas.microsoft.com/office/drawing/2014/main" id="{B7907FC2-7CAD-BCCF-37F5-01F6F03C02F4}"/>
              </a:ext>
            </a:extLst>
          </p:cNvPr>
          <p:cNvSpPr/>
          <p:nvPr/>
        </p:nvSpPr>
        <p:spPr>
          <a:xfrm>
            <a:off x="5633792" y="2147037"/>
            <a:ext cx="11963838" cy="17951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37160" tIns="137160" rIns="137160" bIns="0" rtlCol="0" anchor="t"/>
          <a:lstStyle/>
          <a:p>
            <a:pPr defTabSz="1155671">
              <a:lnSpc>
                <a:spcPct val="90000"/>
              </a:lnSpc>
              <a:spcBef>
                <a:spcPct val="0"/>
              </a:spcBef>
              <a:defRPr/>
            </a:pPr>
            <a:r>
              <a:rPr lang="en-US" sz="3600">
                <a:solidFill>
                  <a:srgbClr val="0F2145"/>
                </a:solidFill>
                <a:cs typeface="Arial"/>
              </a:rPr>
              <a:t>Systematically improve surgical care and outcomes for older adults by promoting patient- and family-centered care including patient goal identification and attainment.  </a:t>
            </a:r>
          </a:p>
          <a:p>
            <a:pPr defTabSz="1155671">
              <a:lnSpc>
                <a:spcPct val="90000"/>
              </a:lnSpc>
              <a:spcBef>
                <a:spcPct val="0"/>
              </a:spcBef>
              <a:defRPr/>
            </a:pPr>
            <a:r>
              <a:rPr lang="en-US" sz="3600">
                <a:solidFill>
                  <a:srgbClr val="0F2145"/>
                </a:solidFill>
                <a:cs typeface="Arial"/>
              </a:rPr>
              <a:t> </a:t>
            </a:r>
            <a:endParaRPr lang="en-US" sz="4000">
              <a:cs typeface="Segoe UI"/>
            </a:endParaRPr>
          </a:p>
        </p:txBody>
      </p:sp>
      <p:sp>
        <p:nvSpPr>
          <p:cNvPr id="5" name="Oval 4">
            <a:extLst>
              <a:ext uri="{FF2B5EF4-FFF2-40B4-BE49-F238E27FC236}">
                <a16:creationId xmlns:a16="http://schemas.microsoft.com/office/drawing/2014/main" id="{87F62241-F529-CC52-7CEE-49D2A16768C8}"/>
              </a:ext>
            </a:extLst>
          </p:cNvPr>
          <p:cNvSpPr/>
          <p:nvPr/>
        </p:nvSpPr>
        <p:spPr>
          <a:xfrm>
            <a:off x="4525497" y="4559895"/>
            <a:ext cx="870153" cy="870153"/>
          </a:xfrm>
          <a:prstGeom prst="ellipse">
            <a:avLst/>
          </a:prstGeom>
          <a:solidFill>
            <a:srgbClr val="002060"/>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tIns="137160" rtlCol="0" anchor="ctr"/>
          <a:lstStyle/>
          <a:p>
            <a:pPr algn="ctr" defTabSz="1371600">
              <a:lnSpc>
                <a:spcPct val="90000"/>
              </a:lnSpc>
              <a:spcBef>
                <a:spcPct val="0"/>
              </a:spcBef>
              <a:defRPr/>
            </a:pPr>
            <a:r>
              <a:rPr lang="en-US" sz="3600" spc="-150">
                <a:solidFill>
                  <a:prstClr val="white"/>
                </a:solidFill>
                <a:latin typeface="+mj-lt"/>
              </a:rPr>
              <a:t>2</a:t>
            </a:r>
          </a:p>
        </p:txBody>
      </p:sp>
      <p:sp>
        <p:nvSpPr>
          <p:cNvPr id="6" name="Rounded Rectangle 16">
            <a:extLst>
              <a:ext uri="{FF2B5EF4-FFF2-40B4-BE49-F238E27FC236}">
                <a16:creationId xmlns:a16="http://schemas.microsoft.com/office/drawing/2014/main" id="{319359A4-AF96-7950-5085-3FA942C332CC}"/>
              </a:ext>
            </a:extLst>
          </p:cNvPr>
          <p:cNvSpPr/>
          <p:nvPr/>
        </p:nvSpPr>
        <p:spPr>
          <a:xfrm>
            <a:off x="5633792" y="4374406"/>
            <a:ext cx="11963838" cy="14410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37160" tIns="137160" rIns="137160" bIns="0" rtlCol="0" anchor="t"/>
          <a:lstStyle/>
          <a:p>
            <a:pPr defTabSz="1155671">
              <a:lnSpc>
                <a:spcPct val="90000"/>
              </a:lnSpc>
              <a:spcBef>
                <a:spcPct val="0"/>
              </a:spcBef>
              <a:defRPr/>
            </a:pPr>
            <a:r>
              <a:rPr lang="en-US" sz="3600">
                <a:solidFill>
                  <a:srgbClr val="0F2145"/>
                </a:solidFill>
                <a:cs typeface="Arial"/>
              </a:rPr>
              <a:t>Encourage interdisciplinary input and collaboration and facilitate implementation of evidence-based practices. </a:t>
            </a:r>
            <a:endParaRPr lang="en-US" sz="4000">
              <a:cs typeface="Segoe UI"/>
            </a:endParaRPr>
          </a:p>
        </p:txBody>
      </p:sp>
      <p:sp>
        <p:nvSpPr>
          <p:cNvPr id="26" name="Oval 25">
            <a:extLst>
              <a:ext uri="{FF2B5EF4-FFF2-40B4-BE49-F238E27FC236}">
                <a16:creationId xmlns:a16="http://schemas.microsoft.com/office/drawing/2014/main" id="{836D7AC1-5025-4050-F235-B9D6488A60D8}"/>
              </a:ext>
            </a:extLst>
          </p:cNvPr>
          <p:cNvSpPr/>
          <p:nvPr/>
        </p:nvSpPr>
        <p:spPr>
          <a:xfrm>
            <a:off x="4525497" y="6753011"/>
            <a:ext cx="870153" cy="870153"/>
          </a:xfrm>
          <a:prstGeom prst="ellipse">
            <a:avLst/>
          </a:prstGeom>
          <a:solidFill>
            <a:srgbClr val="002060"/>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tIns="137160" rtlCol="0" anchor="ctr"/>
          <a:lstStyle/>
          <a:p>
            <a:pPr algn="ctr" defTabSz="1371600">
              <a:lnSpc>
                <a:spcPct val="90000"/>
              </a:lnSpc>
              <a:spcBef>
                <a:spcPct val="0"/>
              </a:spcBef>
              <a:defRPr/>
            </a:pPr>
            <a:r>
              <a:rPr lang="en-US" sz="3600" spc="-150">
                <a:solidFill>
                  <a:prstClr val="white"/>
                </a:solidFill>
                <a:latin typeface="+mj-lt"/>
              </a:rPr>
              <a:t>3</a:t>
            </a:r>
          </a:p>
        </p:txBody>
      </p:sp>
      <p:sp>
        <p:nvSpPr>
          <p:cNvPr id="27" name="Rounded Rectangle 16">
            <a:extLst>
              <a:ext uri="{FF2B5EF4-FFF2-40B4-BE49-F238E27FC236}">
                <a16:creationId xmlns:a16="http://schemas.microsoft.com/office/drawing/2014/main" id="{C576BD73-87F8-E7DF-A72C-AD07AA65883F}"/>
              </a:ext>
            </a:extLst>
          </p:cNvPr>
          <p:cNvSpPr/>
          <p:nvPr/>
        </p:nvSpPr>
        <p:spPr>
          <a:xfrm>
            <a:off x="5633792" y="5868107"/>
            <a:ext cx="11963838" cy="9554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37160" tIns="137160" rIns="137160" bIns="0" rtlCol="0" anchor="t"/>
          <a:lstStyle/>
          <a:p>
            <a:pPr defTabSz="1155671">
              <a:lnSpc>
                <a:spcPct val="90000"/>
              </a:lnSpc>
              <a:spcBef>
                <a:spcPct val="0"/>
              </a:spcBef>
              <a:defRPr/>
            </a:pPr>
            <a:endParaRPr lang="en-US" sz="3600">
              <a:solidFill>
                <a:srgbClr val="0F2145"/>
              </a:solidFill>
              <a:cs typeface="Arial"/>
            </a:endParaRPr>
          </a:p>
        </p:txBody>
      </p:sp>
      <p:pic>
        <p:nvPicPr>
          <p:cNvPr id="3" name="Graphic 3">
            <a:extLst>
              <a:ext uri="{FF2B5EF4-FFF2-40B4-BE49-F238E27FC236}">
                <a16:creationId xmlns:a16="http://schemas.microsoft.com/office/drawing/2014/main" id="{19DBEE92-BDD3-D13F-1DF7-C906E4B9169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49802" y="2768695"/>
            <a:ext cx="3437582" cy="5322707"/>
          </a:xfrm>
          <a:prstGeom prst="rect">
            <a:avLst/>
          </a:prstGeom>
        </p:spPr>
      </p:pic>
      <p:sp>
        <p:nvSpPr>
          <p:cNvPr id="4" name="Rectangle 2">
            <a:extLst>
              <a:ext uri="{FF2B5EF4-FFF2-40B4-BE49-F238E27FC236}">
                <a16:creationId xmlns:a16="http://schemas.microsoft.com/office/drawing/2014/main" id="{7B9D6F97-8757-9F0F-EA6F-9DD864ACF5A1}"/>
              </a:ext>
            </a:extLst>
          </p:cNvPr>
          <p:cNvSpPr>
            <a:spLocks noChangeArrowheads="1"/>
          </p:cNvSpPr>
          <p:nvPr/>
        </p:nvSpPr>
        <p:spPr bwMode="auto">
          <a:xfrm>
            <a:off x="7067057" y="9715082"/>
            <a:ext cx="1870019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ptos" panose="020B0004020202020204" pitchFamily="34" charset="0"/>
              </a:rPr>
              <a:t>© American College of Surgeons. Content cannot be reproduced or repurposed without written permission of the American College of Surgeons.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 name="Rounded Rectangle 16">
            <a:extLst>
              <a:ext uri="{FF2B5EF4-FFF2-40B4-BE49-F238E27FC236}">
                <a16:creationId xmlns:a16="http://schemas.microsoft.com/office/drawing/2014/main" id="{39A281FD-0F2C-8DF4-6F22-E8B07FA4D691}"/>
              </a:ext>
            </a:extLst>
          </p:cNvPr>
          <p:cNvSpPr/>
          <p:nvPr/>
        </p:nvSpPr>
        <p:spPr>
          <a:xfrm>
            <a:off x="5661017" y="6425505"/>
            <a:ext cx="11963838" cy="18950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37160" tIns="137160" rIns="137160" bIns="0" rtlCol="0" anchor="t"/>
          <a:lstStyle/>
          <a:p>
            <a:pPr defTabSz="1155671">
              <a:lnSpc>
                <a:spcPct val="90000"/>
              </a:lnSpc>
              <a:spcBef>
                <a:spcPct val="0"/>
              </a:spcBef>
              <a:defRPr/>
            </a:pPr>
            <a:r>
              <a:rPr lang="en-US" sz="3600">
                <a:solidFill>
                  <a:srgbClr val="0F2145"/>
                </a:solidFill>
                <a:cs typeface="Arial"/>
              </a:rPr>
              <a:t>Concisely address the most important aspects of geriatric surgical care within the four-part ACS quality improvement framework (i.e., standards, infrastructure, data, verification) </a:t>
            </a:r>
          </a:p>
        </p:txBody>
      </p:sp>
      <p:sp>
        <p:nvSpPr>
          <p:cNvPr id="8" name="Slide Number Placeholder 7">
            <a:extLst>
              <a:ext uri="{FF2B5EF4-FFF2-40B4-BE49-F238E27FC236}">
                <a16:creationId xmlns:a16="http://schemas.microsoft.com/office/drawing/2014/main" id="{0F5BB2D4-B246-38DF-7D94-4C7A9C3B41F0}"/>
              </a:ext>
            </a:extLst>
          </p:cNvPr>
          <p:cNvSpPr>
            <a:spLocks noGrp="1"/>
          </p:cNvSpPr>
          <p:nvPr>
            <p:ph type="sldNum" sz="quarter" idx="4"/>
          </p:nvPr>
        </p:nvSpPr>
        <p:spPr/>
        <p:txBody>
          <a:bodyPr/>
          <a:lstStyle/>
          <a:p>
            <a:fld id="{42C32FFB-F9AE-46F0-A233-A2E628258990}" type="slidenum">
              <a:rPr lang="en-US" smtClean="0"/>
              <a:pPr/>
              <a:t>21</a:t>
            </a:fld>
            <a:endParaRPr lang="en-US" sz="2000"/>
          </a:p>
        </p:txBody>
      </p:sp>
    </p:spTree>
    <p:extLst>
      <p:ext uri="{BB962C8B-B14F-4D97-AF65-F5344CB8AC3E}">
        <p14:creationId xmlns:p14="http://schemas.microsoft.com/office/powerpoint/2010/main" val="10274612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E1EB34D-8C07-E48E-F388-A48E9E98B349}"/>
              </a:ext>
            </a:extLst>
          </p:cNvPr>
          <p:cNvSpPr/>
          <p:nvPr/>
        </p:nvSpPr>
        <p:spPr>
          <a:xfrm>
            <a:off x="14984365" y="235974"/>
            <a:ext cx="3074626" cy="38520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endParaRPr lang="en-US" sz="3600">
              <a:solidFill>
                <a:prstClr val="white"/>
              </a:solidFill>
              <a:latin typeface="Aptos" panose="02110004020202020204"/>
            </a:endParaRPr>
          </a:p>
        </p:txBody>
      </p:sp>
      <p:sp>
        <p:nvSpPr>
          <p:cNvPr id="3" name="Title 1">
            <a:extLst>
              <a:ext uri="{FF2B5EF4-FFF2-40B4-BE49-F238E27FC236}">
                <a16:creationId xmlns:a16="http://schemas.microsoft.com/office/drawing/2014/main" id="{37FCD23A-1400-B2A5-24A9-BB1C1FA0B7F0}"/>
              </a:ext>
            </a:extLst>
          </p:cNvPr>
          <p:cNvSpPr txBox="1">
            <a:spLocks/>
          </p:cNvSpPr>
          <p:nvPr/>
        </p:nvSpPr>
        <p:spPr>
          <a:xfrm>
            <a:off x="769461" y="-159086"/>
            <a:ext cx="16873770" cy="1371600"/>
          </a:xfrm>
          <a:prstGeom prst="rect">
            <a:avLst/>
          </a:prstGeom>
        </p:spPr>
        <p:txBody>
          <a:bodyPr anchor="b"/>
          <a:lstStyle>
            <a:lvl1pPr algn="l" defTabSz="914400" rtl="0" eaLnBrk="1" latinLnBrk="0" hangingPunct="1">
              <a:lnSpc>
                <a:spcPct val="90000"/>
              </a:lnSpc>
              <a:spcBef>
                <a:spcPct val="0"/>
              </a:spcBef>
              <a:buNone/>
              <a:defRPr sz="2800" b="1" i="0" kern="1200" spc="50" baseline="0">
                <a:solidFill>
                  <a:srgbClr val="E91F00"/>
                </a:solidFill>
                <a:latin typeface="Open Sans" panose="020B0606030504020204" pitchFamily="34" charset="0"/>
                <a:ea typeface="+mj-ea"/>
                <a:cs typeface="Open Sans" panose="020B0606030504020204" pitchFamily="34" charset="0"/>
              </a:defRPr>
            </a:lvl1pPr>
          </a:lstStyle>
          <a:p>
            <a:pPr defTabSz="1371600"/>
            <a:r>
              <a:rPr lang="en-US" sz="5600" spc="76">
                <a:solidFill>
                  <a:schemeClr val="accent3"/>
                </a:solidFill>
                <a:latin typeface="Lato 3" panose="020B0604020202020204" charset="0"/>
                <a:ea typeface="Open Sans" panose="020B0606030504020204" pitchFamily="34" charset="0"/>
                <a:cs typeface="Lato 3" panose="020B0604020202020204" charset="0"/>
              </a:rPr>
              <a:t>GSV (Age-Friendly) Level</a:t>
            </a:r>
          </a:p>
        </p:txBody>
      </p:sp>
      <p:sp>
        <p:nvSpPr>
          <p:cNvPr id="14" name="TextBox 13">
            <a:extLst>
              <a:ext uri="{FF2B5EF4-FFF2-40B4-BE49-F238E27FC236}">
                <a16:creationId xmlns:a16="http://schemas.microsoft.com/office/drawing/2014/main" id="{77173FB6-5629-F5DB-32ED-9ACEB50E4666}"/>
              </a:ext>
            </a:extLst>
          </p:cNvPr>
          <p:cNvSpPr txBox="1"/>
          <p:nvPr/>
        </p:nvSpPr>
        <p:spPr>
          <a:xfrm>
            <a:off x="4281019" y="7123123"/>
            <a:ext cx="2816448" cy="738664"/>
          </a:xfrm>
          <a:prstGeom prst="rect">
            <a:avLst/>
          </a:prstGeom>
          <a:noFill/>
        </p:spPr>
        <p:txBody>
          <a:bodyPr rot="0" spcFirstLastPara="0" vertOverflow="overflow" horzOverflow="overflow" vert="horz" wrap="square" lIns="137160" tIns="0" rIns="137160" bIns="0" numCol="1" spcCol="0" rtlCol="0" fromWordArt="0" anchor="t" anchorCtr="0" forceAA="0" compatLnSpc="1">
            <a:prstTxWarp prst="textNoShape">
              <a:avLst/>
            </a:prstTxWarp>
            <a:spAutoFit/>
          </a:bodyPr>
          <a:lstStyle/>
          <a:p>
            <a:pPr algn="ctr" defTabSz="1371566"/>
            <a:r>
              <a:rPr lang="en-US" sz="2400" kern="0">
                <a:solidFill>
                  <a:prstClr val="white"/>
                </a:solidFill>
                <a:latin typeface="Aptos" panose="02110004020202020204"/>
                <a:cs typeface="Arial"/>
              </a:rPr>
              <a:t>Age-Friendly Care </a:t>
            </a:r>
            <a:r>
              <a:rPr lang="en-US" sz="2400" b="1" kern="0">
                <a:solidFill>
                  <a:prstClr val="white"/>
                </a:solidFill>
                <a:latin typeface="Aptos" panose="02110004020202020204"/>
                <a:cs typeface="Arial"/>
              </a:rPr>
              <a:t>Leadership</a:t>
            </a:r>
            <a:r>
              <a:rPr lang="en-US" sz="2400" kern="0">
                <a:solidFill>
                  <a:prstClr val="white"/>
                </a:solidFill>
                <a:latin typeface="Aptos" panose="02110004020202020204"/>
                <a:cs typeface="Arial"/>
              </a:rPr>
              <a:t>​</a:t>
            </a:r>
            <a:endParaRPr lang="en-US" sz="2400" kern="0">
              <a:solidFill>
                <a:prstClr val="white"/>
              </a:solidFill>
              <a:latin typeface="Aptos" panose="02110004020202020204"/>
              <a:cs typeface="Segoe UI" panose="020B0603020202020204"/>
            </a:endParaRPr>
          </a:p>
        </p:txBody>
      </p:sp>
      <p:sp>
        <p:nvSpPr>
          <p:cNvPr id="26" name="Oval 25">
            <a:extLst>
              <a:ext uri="{FF2B5EF4-FFF2-40B4-BE49-F238E27FC236}">
                <a16:creationId xmlns:a16="http://schemas.microsoft.com/office/drawing/2014/main" id="{7E70F994-7F48-A658-9867-BFC53CF48CAB}"/>
              </a:ext>
            </a:extLst>
          </p:cNvPr>
          <p:cNvSpPr/>
          <p:nvPr/>
        </p:nvSpPr>
        <p:spPr>
          <a:xfrm>
            <a:off x="1031626" y="3506843"/>
            <a:ext cx="870154" cy="870154"/>
          </a:xfrm>
          <a:prstGeom prst="ellipse">
            <a:avLst/>
          </a:prstGeom>
          <a:solidFill>
            <a:schemeClr val="accent3"/>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tIns="13716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1371566">
              <a:lnSpc>
                <a:spcPct val="90000"/>
              </a:lnSpc>
              <a:spcBef>
                <a:spcPct val="0"/>
              </a:spcBef>
              <a:defRPr/>
            </a:pPr>
            <a:r>
              <a:rPr lang="en-US" sz="3600" spc="-150">
                <a:solidFill>
                  <a:prstClr val="white"/>
                </a:solidFill>
                <a:latin typeface="Garamond" panose="02020404030301010803"/>
              </a:rPr>
              <a:t>1</a:t>
            </a:r>
          </a:p>
        </p:txBody>
      </p:sp>
      <p:sp>
        <p:nvSpPr>
          <p:cNvPr id="27" name="Oval 26">
            <a:extLst>
              <a:ext uri="{FF2B5EF4-FFF2-40B4-BE49-F238E27FC236}">
                <a16:creationId xmlns:a16="http://schemas.microsoft.com/office/drawing/2014/main" id="{C88D5B4B-DE6F-C555-4F02-A4B1AB782ED2}"/>
              </a:ext>
            </a:extLst>
          </p:cNvPr>
          <p:cNvSpPr/>
          <p:nvPr/>
        </p:nvSpPr>
        <p:spPr>
          <a:xfrm>
            <a:off x="1031624" y="5161777"/>
            <a:ext cx="870154" cy="870154"/>
          </a:xfrm>
          <a:prstGeom prst="ellipse">
            <a:avLst/>
          </a:prstGeom>
          <a:solidFill>
            <a:schemeClr val="accent3"/>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tIns="13716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1371566">
              <a:lnSpc>
                <a:spcPct val="90000"/>
              </a:lnSpc>
              <a:spcBef>
                <a:spcPct val="0"/>
              </a:spcBef>
              <a:defRPr/>
            </a:pPr>
            <a:r>
              <a:rPr lang="en-US" sz="3600" spc="-150">
                <a:solidFill>
                  <a:prstClr val="white"/>
                </a:solidFill>
                <a:latin typeface="Garamond" panose="02020404030301010803"/>
              </a:rPr>
              <a:t>2</a:t>
            </a:r>
          </a:p>
        </p:txBody>
      </p:sp>
      <p:sp>
        <p:nvSpPr>
          <p:cNvPr id="28" name="Oval 27">
            <a:extLst>
              <a:ext uri="{FF2B5EF4-FFF2-40B4-BE49-F238E27FC236}">
                <a16:creationId xmlns:a16="http://schemas.microsoft.com/office/drawing/2014/main" id="{0CC99ACD-2A3F-C05D-D93E-0E02A2553840}"/>
              </a:ext>
            </a:extLst>
          </p:cNvPr>
          <p:cNvSpPr/>
          <p:nvPr/>
        </p:nvSpPr>
        <p:spPr>
          <a:xfrm>
            <a:off x="6288879" y="6665339"/>
            <a:ext cx="870154" cy="870154"/>
          </a:xfrm>
          <a:prstGeom prst="ellipse">
            <a:avLst/>
          </a:prstGeom>
          <a:solidFill>
            <a:schemeClr val="accent3"/>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tIns="13716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1371566">
              <a:lnSpc>
                <a:spcPct val="90000"/>
              </a:lnSpc>
              <a:spcBef>
                <a:spcPct val="0"/>
              </a:spcBef>
              <a:defRPr/>
            </a:pPr>
            <a:r>
              <a:rPr lang="en-US" sz="3600" spc="-150">
                <a:solidFill>
                  <a:prstClr val="white"/>
                </a:solidFill>
                <a:latin typeface="Garamond" panose="02020404030301010803"/>
              </a:rPr>
              <a:t>6</a:t>
            </a:r>
          </a:p>
        </p:txBody>
      </p:sp>
      <p:sp>
        <p:nvSpPr>
          <p:cNvPr id="29" name="Oval 28">
            <a:extLst>
              <a:ext uri="{FF2B5EF4-FFF2-40B4-BE49-F238E27FC236}">
                <a16:creationId xmlns:a16="http://schemas.microsoft.com/office/drawing/2014/main" id="{00EE12BA-B1A7-35FB-B7E6-88CFB1BAB285}"/>
              </a:ext>
            </a:extLst>
          </p:cNvPr>
          <p:cNvSpPr/>
          <p:nvPr/>
        </p:nvSpPr>
        <p:spPr>
          <a:xfrm>
            <a:off x="6311020" y="5101775"/>
            <a:ext cx="870154" cy="870154"/>
          </a:xfrm>
          <a:prstGeom prst="ellipse">
            <a:avLst/>
          </a:prstGeom>
          <a:solidFill>
            <a:schemeClr val="accent3"/>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tIns="13716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1371566">
              <a:lnSpc>
                <a:spcPct val="90000"/>
              </a:lnSpc>
              <a:spcBef>
                <a:spcPct val="0"/>
              </a:spcBef>
              <a:defRPr/>
            </a:pPr>
            <a:r>
              <a:rPr lang="en-US" sz="3600" spc="-150">
                <a:solidFill>
                  <a:prstClr val="white"/>
                </a:solidFill>
                <a:latin typeface="Garamond" panose="02020404030301010803"/>
              </a:rPr>
              <a:t>5</a:t>
            </a:r>
          </a:p>
        </p:txBody>
      </p:sp>
      <p:sp>
        <p:nvSpPr>
          <p:cNvPr id="30" name="Oval 29">
            <a:extLst>
              <a:ext uri="{FF2B5EF4-FFF2-40B4-BE49-F238E27FC236}">
                <a16:creationId xmlns:a16="http://schemas.microsoft.com/office/drawing/2014/main" id="{BF40227B-323E-9BA3-E3BB-51511F3397C0}"/>
              </a:ext>
            </a:extLst>
          </p:cNvPr>
          <p:cNvSpPr/>
          <p:nvPr/>
        </p:nvSpPr>
        <p:spPr>
          <a:xfrm>
            <a:off x="6285079" y="3532619"/>
            <a:ext cx="870154" cy="870154"/>
          </a:xfrm>
          <a:prstGeom prst="ellipse">
            <a:avLst/>
          </a:prstGeom>
          <a:solidFill>
            <a:schemeClr val="accent3"/>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tIns="13716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1371566">
              <a:lnSpc>
                <a:spcPct val="90000"/>
              </a:lnSpc>
              <a:spcBef>
                <a:spcPct val="0"/>
              </a:spcBef>
              <a:defRPr/>
            </a:pPr>
            <a:r>
              <a:rPr lang="en-US" sz="3600" spc="-150">
                <a:solidFill>
                  <a:prstClr val="white"/>
                </a:solidFill>
                <a:latin typeface="Garamond" panose="02020404030301010803"/>
              </a:rPr>
              <a:t>4</a:t>
            </a:r>
          </a:p>
        </p:txBody>
      </p:sp>
      <p:sp>
        <p:nvSpPr>
          <p:cNvPr id="31" name="Oval 30">
            <a:extLst>
              <a:ext uri="{FF2B5EF4-FFF2-40B4-BE49-F238E27FC236}">
                <a16:creationId xmlns:a16="http://schemas.microsoft.com/office/drawing/2014/main" id="{0E493068-C53E-E699-C7F2-E25229913248}"/>
              </a:ext>
            </a:extLst>
          </p:cNvPr>
          <p:cNvSpPr/>
          <p:nvPr/>
        </p:nvSpPr>
        <p:spPr>
          <a:xfrm>
            <a:off x="1031624" y="6816711"/>
            <a:ext cx="870154" cy="870154"/>
          </a:xfrm>
          <a:prstGeom prst="ellipse">
            <a:avLst/>
          </a:prstGeom>
          <a:solidFill>
            <a:schemeClr val="accent3"/>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tIns="13716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1371566">
              <a:lnSpc>
                <a:spcPct val="90000"/>
              </a:lnSpc>
              <a:spcBef>
                <a:spcPct val="0"/>
              </a:spcBef>
              <a:defRPr/>
            </a:pPr>
            <a:r>
              <a:rPr lang="en-US" sz="3600" spc="-150">
                <a:solidFill>
                  <a:prstClr val="white"/>
                </a:solidFill>
                <a:latin typeface="Garamond" panose="02020404030301010803"/>
              </a:rPr>
              <a:t>3</a:t>
            </a:r>
          </a:p>
        </p:txBody>
      </p:sp>
      <p:sp>
        <p:nvSpPr>
          <p:cNvPr id="32" name="TextBox 31">
            <a:extLst>
              <a:ext uri="{FF2B5EF4-FFF2-40B4-BE49-F238E27FC236}">
                <a16:creationId xmlns:a16="http://schemas.microsoft.com/office/drawing/2014/main" id="{1DCC0F88-EC8E-C0F8-F097-F6F4E59DB986}"/>
              </a:ext>
            </a:extLst>
          </p:cNvPr>
          <p:cNvSpPr txBox="1"/>
          <p:nvPr/>
        </p:nvSpPr>
        <p:spPr>
          <a:xfrm>
            <a:off x="2216799" y="3571292"/>
            <a:ext cx="3291164" cy="861774"/>
          </a:xfrm>
          <a:prstGeom prst="rect">
            <a:avLst/>
          </a:prstGeom>
          <a:noFill/>
        </p:spPr>
        <p:txBody>
          <a:bodyPr rot="0" spcFirstLastPara="0" vertOverflow="overflow" horzOverflow="overflow" vert="horz" wrap="square" lIns="137160" tIns="0" rIns="137160" bIns="0" numCol="1" spcCol="0" rtlCol="0" fromWordArt="0" anchor="t" anchorCtr="0" forceAA="0" compatLnSpc="1">
            <a:prstTxWarp prst="textNoShape">
              <a:avLst/>
            </a:prstTxWarp>
            <a:spAutoFit/>
          </a:bodyPr>
          <a:lstStyle/>
          <a:p>
            <a:pPr defTabSz="1371566"/>
            <a:r>
              <a:rPr lang="en-US" sz="2800" kern="0">
                <a:solidFill>
                  <a:srgbClr val="0F2145"/>
                </a:solidFill>
                <a:latin typeface="Aptos" panose="02110004020202020204"/>
                <a:cs typeface="Arial"/>
              </a:rPr>
              <a:t>Age-Friendly Care </a:t>
            </a:r>
            <a:r>
              <a:rPr lang="en-US" sz="2800" b="1" kern="0">
                <a:solidFill>
                  <a:srgbClr val="0F2145"/>
                </a:solidFill>
                <a:latin typeface="Aptos" panose="02110004020202020204"/>
                <a:cs typeface="Arial"/>
              </a:rPr>
              <a:t>Leadership</a:t>
            </a:r>
            <a:r>
              <a:rPr lang="en-US" sz="2800" kern="0">
                <a:solidFill>
                  <a:srgbClr val="0F2145"/>
                </a:solidFill>
                <a:latin typeface="Aptos" panose="02110004020202020204"/>
                <a:cs typeface="Arial"/>
              </a:rPr>
              <a:t>​</a:t>
            </a:r>
            <a:endParaRPr lang="en-US" sz="2800" kern="0">
              <a:solidFill>
                <a:srgbClr val="0F2145"/>
              </a:solidFill>
              <a:latin typeface="Aptos" panose="02110004020202020204"/>
              <a:cs typeface="Segoe UI" panose="020B0603020202020204"/>
            </a:endParaRPr>
          </a:p>
        </p:txBody>
      </p:sp>
      <p:sp>
        <p:nvSpPr>
          <p:cNvPr id="33" name="TextBox 32">
            <a:extLst>
              <a:ext uri="{FF2B5EF4-FFF2-40B4-BE49-F238E27FC236}">
                <a16:creationId xmlns:a16="http://schemas.microsoft.com/office/drawing/2014/main" id="{9E4EC691-BF93-42B8-8468-3137093121CF}"/>
              </a:ext>
            </a:extLst>
          </p:cNvPr>
          <p:cNvSpPr txBox="1"/>
          <p:nvPr/>
        </p:nvSpPr>
        <p:spPr>
          <a:xfrm>
            <a:off x="2216797" y="5189058"/>
            <a:ext cx="3427132" cy="861774"/>
          </a:xfrm>
          <a:prstGeom prst="rect">
            <a:avLst/>
          </a:prstGeom>
          <a:noFill/>
        </p:spPr>
        <p:txBody>
          <a:bodyPr rot="0" spcFirstLastPara="0" vertOverflow="overflow" horzOverflow="overflow" vert="horz" wrap="square" lIns="137160" tIns="0" rIns="137160" bIns="0" numCol="1" spcCol="0" rtlCol="0" fromWordArt="0" anchor="t" anchorCtr="0" forceAA="0" compatLnSpc="1">
            <a:prstTxWarp prst="textNoShape">
              <a:avLst/>
            </a:prstTxWarp>
            <a:spAutoFit/>
          </a:bodyPr>
          <a:lstStyle/>
          <a:p>
            <a:pPr defTabSz="1371566"/>
            <a:r>
              <a:rPr lang="en-US" sz="2800" kern="0">
                <a:solidFill>
                  <a:srgbClr val="0F2145"/>
                </a:solidFill>
                <a:latin typeface="Aptos" panose="02110004020202020204"/>
                <a:cs typeface="Arial"/>
              </a:rPr>
              <a:t>Treatment &amp; Overall Health </a:t>
            </a:r>
            <a:r>
              <a:rPr lang="en-US" sz="2800" b="1" kern="0">
                <a:solidFill>
                  <a:srgbClr val="0F2145"/>
                </a:solidFill>
                <a:latin typeface="Aptos" panose="02110004020202020204"/>
                <a:cs typeface="Arial"/>
              </a:rPr>
              <a:t>Goals </a:t>
            </a:r>
            <a:endParaRPr lang="en-US" sz="2800" kern="0">
              <a:solidFill>
                <a:srgbClr val="0F2145"/>
              </a:solidFill>
              <a:latin typeface="Aptos" panose="02110004020202020204"/>
            </a:endParaRPr>
          </a:p>
        </p:txBody>
      </p:sp>
      <p:sp>
        <p:nvSpPr>
          <p:cNvPr id="34" name="TextBox 33">
            <a:extLst>
              <a:ext uri="{FF2B5EF4-FFF2-40B4-BE49-F238E27FC236}">
                <a16:creationId xmlns:a16="http://schemas.microsoft.com/office/drawing/2014/main" id="{717F1DB2-86D4-CCB1-FB78-95788F0D52AF}"/>
              </a:ext>
            </a:extLst>
          </p:cNvPr>
          <p:cNvSpPr txBox="1"/>
          <p:nvPr/>
        </p:nvSpPr>
        <p:spPr>
          <a:xfrm>
            <a:off x="1993302" y="6834534"/>
            <a:ext cx="3687749" cy="861774"/>
          </a:xfrm>
          <a:prstGeom prst="rect">
            <a:avLst/>
          </a:prstGeom>
          <a:noFill/>
        </p:spPr>
        <p:txBody>
          <a:bodyPr rot="0" spcFirstLastPara="0" vertOverflow="overflow" horzOverflow="overflow" vert="horz" wrap="square" lIns="137160" tIns="0" rIns="137160" bIns="0" numCol="1" spcCol="0" rtlCol="0" fromWordArt="0" anchor="t" anchorCtr="0" forceAA="0" compatLnSpc="1">
            <a:prstTxWarp prst="textNoShape">
              <a:avLst/>
            </a:prstTxWarp>
            <a:spAutoFit/>
          </a:bodyPr>
          <a:lstStyle/>
          <a:p>
            <a:pPr defTabSz="1371566"/>
            <a:r>
              <a:rPr lang="en-US" sz="2800" kern="0">
                <a:solidFill>
                  <a:srgbClr val="0F2145"/>
                </a:solidFill>
                <a:latin typeface="Aptos" panose="02110004020202020204"/>
                <a:cs typeface="Arial"/>
              </a:rPr>
              <a:t>Geriatric Vulnerability</a:t>
            </a:r>
            <a:endParaRPr lang="en-US" sz="2800" kern="0">
              <a:solidFill>
                <a:srgbClr val="0F2145"/>
              </a:solidFill>
              <a:latin typeface="Aptos" panose="02110004020202020204"/>
              <a:cs typeface="Segoe UI" panose="020B0603020202020204"/>
            </a:endParaRPr>
          </a:p>
          <a:p>
            <a:pPr defTabSz="1371566"/>
            <a:r>
              <a:rPr lang="en-US" sz="2800" b="1" kern="0">
                <a:solidFill>
                  <a:srgbClr val="0F2145"/>
                </a:solidFill>
                <a:latin typeface="Aptos" panose="02110004020202020204"/>
                <a:cs typeface="Arial"/>
              </a:rPr>
              <a:t>Screens</a:t>
            </a:r>
            <a:endParaRPr lang="en-US" sz="2800" b="1" kern="0">
              <a:solidFill>
                <a:srgbClr val="0F2145"/>
              </a:solidFill>
              <a:latin typeface="Aptos" panose="02110004020202020204"/>
              <a:cs typeface="Segoe UI"/>
            </a:endParaRPr>
          </a:p>
        </p:txBody>
      </p:sp>
      <p:sp>
        <p:nvSpPr>
          <p:cNvPr id="35" name="TextBox 34">
            <a:extLst>
              <a:ext uri="{FF2B5EF4-FFF2-40B4-BE49-F238E27FC236}">
                <a16:creationId xmlns:a16="http://schemas.microsoft.com/office/drawing/2014/main" id="{1B52A35B-D636-B790-8AD7-4BF2B3F226EA}"/>
              </a:ext>
            </a:extLst>
          </p:cNvPr>
          <p:cNvSpPr txBox="1"/>
          <p:nvPr/>
        </p:nvSpPr>
        <p:spPr>
          <a:xfrm>
            <a:off x="7457973" y="3405259"/>
            <a:ext cx="4555069" cy="1292662"/>
          </a:xfrm>
          <a:prstGeom prst="rect">
            <a:avLst/>
          </a:prstGeom>
          <a:noFill/>
        </p:spPr>
        <p:txBody>
          <a:bodyPr rot="0" spcFirstLastPara="0" vertOverflow="overflow" horzOverflow="overflow" vert="horz" wrap="square" lIns="137160" tIns="0" rIns="137160" bIns="0" numCol="1" spcCol="0" rtlCol="0" fromWordArt="0" anchor="t" anchorCtr="0" forceAA="0" compatLnSpc="1">
            <a:prstTxWarp prst="textNoShape">
              <a:avLst/>
            </a:prstTxWarp>
            <a:spAutoFit/>
          </a:bodyPr>
          <a:lstStyle/>
          <a:p>
            <a:pPr defTabSz="1371566"/>
            <a:r>
              <a:rPr lang="en-US" sz="2800" b="1" kern="0">
                <a:solidFill>
                  <a:srgbClr val="0F2145"/>
                </a:solidFill>
                <a:latin typeface="Aptos" panose="02110004020202020204"/>
                <a:cs typeface="Arial"/>
              </a:rPr>
              <a:t>Management Plan </a:t>
            </a:r>
            <a:r>
              <a:rPr lang="en-US" sz="2800" kern="0">
                <a:solidFill>
                  <a:srgbClr val="0F2145"/>
                </a:solidFill>
                <a:latin typeface="Aptos" panose="02110004020202020204"/>
                <a:cs typeface="Arial"/>
              </a:rPr>
              <a:t>for Patients with Positive Screens​</a:t>
            </a:r>
          </a:p>
        </p:txBody>
      </p:sp>
      <p:sp>
        <p:nvSpPr>
          <p:cNvPr id="36" name="TextBox 35">
            <a:extLst>
              <a:ext uri="{FF2B5EF4-FFF2-40B4-BE49-F238E27FC236}">
                <a16:creationId xmlns:a16="http://schemas.microsoft.com/office/drawing/2014/main" id="{B0859E6F-F20F-8D7A-4E37-11700B06FFFE}"/>
              </a:ext>
            </a:extLst>
          </p:cNvPr>
          <p:cNvSpPr txBox="1"/>
          <p:nvPr/>
        </p:nvSpPr>
        <p:spPr>
          <a:xfrm>
            <a:off x="7457973" y="5116926"/>
            <a:ext cx="4432311" cy="861774"/>
          </a:xfrm>
          <a:prstGeom prst="rect">
            <a:avLst/>
          </a:prstGeom>
          <a:noFill/>
        </p:spPr>
        <p:txBody>
          <a:bodyPr rot="0" spcFirstLastPara="0" vertOverflow="overflow" horzOverflow="overflow" vert="horz" wrap="square" lIns="137160" tIns="0" rIns="137160" bIns="0" numCol="1" spcCol="0" rtlCol="0" fromWordArt="0" anchor="t" anchorCtr="0" forceAA="0" compatLnSpc="1">
            <a:prstTxWarp prst="textNoShape">
              <a:avLst/>
            </a:prstTxWarp>
            <a:spAutoFit/>
          </a:bodyPr>
          <a:lstStyle/>
          <a:p>
            <a:pPr defTabSz="1371566"/>
            <a:r>
              <a:rPr lang="en-US" sz="2800" kern="0">
                <a:solidFill>
                  <a:srgbClr val="0F2145"/>
                </a:solidFill>
                <a:latin typeface="Aptos" panose="02110004020202020204"/>
                <a:cs typeface="Arial"/>
              </a:rPr>
              <a:t>Age-Friendly </a:t>
            </a:r>
            <a:r>
              <a:rPr lang="en-US" sz="2800" b="1" kern="0">
                <a:solidFill>
                  <a:srgbClr val="0F2145"/>
                </a:solidFill>
                <a:latin typeface="Aptos" panose="02110004020202020204"/>
                <a:cs typeface="Arial"/>
              </a:rPr>
              <a:t>Postoperative Protocol </a:t>
            </a:r>
            <a:r>
              <a:rPr lang="en-US" sz="2400" b="1" kern="0">
                <a:solidFill>
                  <a:srgbClr val="0F2145"/>
                </a:solidFill>
                <a:latin typeface="Aptos" panose="02110004020202020204"/>
                <a:cs typeface="Arial"/>
              </a:rPr>
              <a:t>​</a:t>
            </a:r>
            <a:endParaRPr lang="en-US" sz="2400" b="1" kern="0">
              <a:solidFill>
                <a:srgbClr val="0F2145"/>
              </a:solidFill>
              <a:latin typeface="Aptos" panose="02110004020202020204"/>
            </a:endParaRPr>
          </a:p>
        </p:txBody>
      </p:sp>
      <p:sp>
        <p:nvSpPr>
          <p:cNvPr id="37" name="TextBox 36">
            <a:extLst>
              <a:ext uri="{FF2B5EF4-FFF2-40B4-BE49-F238E27FC236}">
                <a16:creationId xmlns:a16="http://schemas.microsoft.com/office/drawing/2014/main" id="{B21EE0F4-AD33-6F78-211E-862851F23BF8}"/>
              </a:ext>
            </a:extLst>
          </p:cNvPr>
          <p:cNvSpPr txBox="1"/>
          <p:nvPr/>
        </p:nvSpPr>
        <p:spPr>
          <a:xfrm>
            <a:off x="7516849" y="6890620"/>
            <a:ext cx="3025316" cy="430887"/>
          </a:xfrm>
          <a:prstGeom prst="rect">
            <a:avLst/>
          </a:prstGeom>
          <a:noFill/>
        </p:spPr>
        <p:txBody>
          <a:bodyPr rot="0" spcFirstLastPara="0" vertOverflow="overflow" horzOverflow="overflow" vert="horz" wrap="square" lIns="137160" tIns="0" rIns="137160" bIns="0" numCol="1" spcCol="0" rtlCol="0" fromWordArt="0" anchor="t" anchorCtr="0" forceAA="0" compatLnSpc="1">
            <a:prstTxWarp prst="textNoShape">
              <a:avLst/>
            </a:prstTxWarp>
            <a:spAutoFit/>
          </a:bodyPr>
          <a:lstStyle/>
          <a:p>
            <a:pPr defTabSz="1371566"/>
            <a:r>
              <a:rPr lang="en-US" sz="2800" kern="0">
                <a:solidFill>
                  <a:srgbClr val="0F2145"/>
                </a:solidFill>
                <a:latin typeface="Aptos" panose="02110004020202020204"/>
                <a:cs typeface="Arial"/>
              </a:rPr>
              <a:t>Data </a:t>
            </a:r>
            <a:r>
              <a:rPr lang="en-US" sz="2800" b="1" kern="0">
                <a:solidFill>
                  <a:srgbClr val="0F2145"/>
                </a:solidFill>
                <a:latin typeface="Aptos" panose="02110004020202020204"/>
                <a:cs typeface="Arial"/>
              </a:rPr>
              <a:t>Review</a:t>
            </a:r>
          </a:p>
        </p:txBody>
      </p:sp>
      <p:sp>
        <p:nvSpPr>
          <p:cNvPr id="10" name="TextBox 9">
            <a:extLst>
              <a:ext uri="{FF2B5EF4-FFF2-40B4-BE49-F238E27FC236}">
                <a16:creationId xmlns:a16="http://schemas.microsoft.com/office/drawing/2014/main" id="{29D55BB6-AA56-6A9D-9385-F06A639A1B18}"/>
              </a:ext>
            </a:extLst>
          </p:cNvPr>
          <p:cNvSpPr txBox="1"/>
          <p:nvPr/>
        </p:nvSpPr>
        <p:spPr>
          <a:xfrm>
            <a:off x="962472" y="1459896"/>
            <a:ext cx="11050575" cy="126188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571500" indent="-571500" defTabSz="1371566">
              <a:buFont typeface="Arial" panose="020B0604020202020204" pitchFamily="34" charset="0"/>
              <a:buChar char="•"/>
            </a:pPr>
            <a:r>
              <a:rPr lang="en-US" sz="3200" kern="0">
                <a:cs typeface="Arial"/>
              </a:rPr>
              <a:t>6 Standards – no chart review </a:t>
            </a:r>
          </a:p>
          <a:p>
            <a:pPr marL="571500" indent="-571500" defTabSz="1371566">
              <a:buFont typeface="Arial" panose="020B0604020202020204" pitchFamily="34" charset="0"/>
              <a:buChar char="•"/>
            </a:pPr>
            <a:r>
              <a:rPr lang="en-US" sz="3200" kern="0">
                <a:cs typeface="Arial"/>
              </a:rPr>
              <a:t>Applicable to patients 65+ undergoing inpatient surgery </a:t>
            </a:r>
          </a:p>
          <a:p>
            <a:pPr defTabSz="1371566"/>
            <a:r>
              <a:rPr lang="en-US" kern="0">
                <a:cs typeface="Arial"/>
              </a:rPr>
              <a:t>​</a:t>
            </a:r>
          </a:p>
        </p:txBody>
      </p:sp>
      <p:pic>
        <p:nvPicPr>
          <p:cNvPr id="12" name="Picture 11">
            <a:extLst>
              <a:ext uri="{FF2B5EF4-FFF2-40B4-BE49-F238E27FC236}">
                <a16:creationId xmlns:a16="http://schemas.microsoft.com/office/drawing/2014/main" id="{20924219-129D-3D92-92E1-C601242F6B5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890284" y="1224147"/>
            <a:ext cx="5731165" cy="7429286"/>
          </a:xfrm>
          <a:prstGeom prst="rect">
            <a:avLst/>
          </a:prstGeom>
        </p:spPr>
      </p:pic>
      <p:cxnSp>
        <p:nvCxnSpPr>
          <p:cNvPr id="8" name="Straight Connector 7">
            <a:extLst>
              <a:ext uri="{FF2B5EF4-FFF2-40B4-BE49-F238E27FC236}">
                <a16:creationId xmlns:a16="http://schemas.microsoft.com/office/drawing/2014/main" id="{15C454C3-287E-1C25-6580-1492779D78EB}"/>
              </a:ext>
            </a:extLst>
          </p:cNvPr>
          <p:cNvCxnSpPr/>
          <p:nvPr/>
        </p:nvCxnSpPr>
        <p:spPr bwMode="auto">
          <a:xfrm>
            <a:off x="5869496" y="3270227"/>
            <a:ext cx="0" cy="4871519"/>
          </a:xfrm>
          <a:prstGeom prst="line">
            <a:avLst/>
          </a:prstGeom>
          <a:ln w="28575">
            <a:headEnd type="none" w="med" len="med"/>
            <a:tailEnd type="none" w="med" len="med"/>
          </a:ln>
        </p:spPr>
        <p:style>
          <a:lnRef idx="1">
            <a:schemeClr val="accent6"/>
          </a:lnRef>
          <a:fillRef idx="0">
            <a:schemeClr val="accent6"/>
          </a:fillRef>
          <a:effectRef idx="0">
            <a:schemeClr val="accent6"/>
          </a:effectRef>
          <a:fontRef idx="minor">
            <a:schemeClr val="tx1"/>
          </a:fontRef>
        </p:style>
      </p:cxnSp>
      <p:sp>
        <p:nvSpPr>
          <p:cNvPr id="15" name="TextBox 14">
            <a:extLst>
              <a:ext uri="{FF2B5EF4-FFF2-40B4-BE49-F238E27FC236}">
                <a16:creationId xmlns:a16="http://schemas.microsoft.com/office/drawing/2014/main" id="{95690DD5-EE64-2C93-CECD-6C158065D969}"/>
              </a:ext>
            </a:extLst>
          </p:cNvPr>
          <p:cNvSpPr txBox="1"/>
          <p:nvPr/>
        </p:nvSpPr>
        <p:spPr>
          <a:xfrm>
            <a:off x="11890284" y="8704909"/>
            <a:ext cx="5767135" cy="707886"/>
          </a:xfrm>
          <a:prstGeom prst="rect">
            <a:avLst/>
          </a:prstGeom>
          <a:noFill/>
        </p:spPr>
        <p:txBody>
          <a:bodyPr wrap="square" rtlCol="0">
            <a:spAutoFit/>
          </a:bodyPr>
          <a:lstStyle/>
          <a:p>
            <a:pPr algn="ctr"/>
            <a:r>
              <a:rPr lang="en-US" sz="2000" b="1">
                <a:solidFill>
                  <a:srgbClr val="C00000"/>
                </a:solidFill>
              </a:rPr>
              <a:t>Download the Standards on the GSV Website: </a:t>
            </a:r>
            <a:r>
              <a:rPr lang="en-US" sz="2000" b="1">
                <a:solidFill>
                  <a:srgbClr val="C00000"/>
                </a:solidFill>
                <a:hlinkClick r:id="rId4"/>
              </a:rPr>
              <a:t>www.facs.org/geriatrics</a:t>
            </a:r>
            <a:r>
              <a:rPr lang="en-US" sz="2000" b="1">
                <a:solidFill>
                  <a:srgbClr val="C00000"/>
                </a:solidFill>
              </a:rPr>
              <a:t>  </a:t>
            </a:r>
          </a:p>
        </p:txBody>
      </p:sp>
      <p:sp>
        <p:nvSpPr>
          <p:cNvPr id="4" name="Rectangle 2">
            <a:extLst>
              <a:ext uri="{FF2B5EF4-FFF2-40B4-BE49-F238E27FC236}">
                <a16:creationId xmlns:a16="http://schemas.microsoft.com/office/drawing/2014/main" id="{67F05EE6-84AB-FFA0-3A07-DD398533154E}"/>
              </a:ext>
            </a:extLst>
          </p:cNvPr>
          <p:cNvSpPr>
            <a:spLocks noChangeArrowheads="1"/>
          </p:cNvSpPr>
          <p:nvPr/>
        </p:nvSpPr>
        <p:spPr bwMode="auto">
          <a:xfrm>
            <a:off x="7916167" y="9713800"/>
            <a:ext cx="1870019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ptos" panose="020B0004020202020204" pitchFamily="34" charset="0"/>
              </a:rPr>
              <a:t>© American College of Surgeons. Content cannot be reproduced or repurposed without written permission of the American College of Surgeons.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068088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5EBF9-8E98-9323-CC84-C4134C392A95}"/>
            </a:ext>
          </a:extLst>
        </p:cNvPr>
        <p:cNvGrpSpPr/>
        <p:nvPr/>
      </p:nvGrpSpPr>
      <p:grpSpPr>
        <a:xfrm>
          <a:off x="0" y="0"/>
          <a:ext cx="0" cy="0"/>
          <a:chOff x="0" y="0"/>
          <a:chExt cx="0" cy="0"/>
        </a:xfrm>
      </p:grpSpPr>
      <p:sp>
        <p:nvSpPr>
          <p:cNvPr id="38" name="Title 37">
            <a:extLst>
              <a:ext uri="{FF2B5EF4-FFF2-40B4-BE49-F238E27FC236}">
                <a16:creationId xmlns:a16="http://schemas.microsoft.com/office/drawing/2014/main" id="{C1FCDECA-CFD5-4F5C-D2E2-34E18C9DCD91}"/>
              </a:ext>
            </a:extLst>
          </p:cNvPr>
          <p:cNvSpPr>
            <a:spLocks noGrp="1"/>
          </p:cNvSpPr>
          <p:nvPr>
            <p:ph type="title"/>
          </p:nvPr>
        </p:nvSpPr>
        <p:spPr>
          <a:xfrm>
            <a:off x="1094155" y="506422"/>
            <a:ext cx="16902143" cy="738664"/>
          </a:xfrm>
        </p:spPr>
        <p:txBody>
          <a:bodyPr/>
          <a:lstStyle/>
          <a:p>
            <a:r>
              <a:rPr lang="en-US" sz="6000">
                <a:latin typeface="Lato 3" panose="020B0604020202020204" charset="0"/>
                <a:cs typeface="Lato 3" panose="020B0604020202020204" charset="0"/>
              </a:rPr>
              <a:t>How Do Hospitals Qualify for the GSV Program?</a:t>
            </a:r>
          </a:p>
        </p:txBody>
      </p:sp>
      <p:sp>
        <p:nvSpPr>
          <p:cNvPr id="5" name="Content Placeholder 2">
            <a:extLst>
              <a:ext uri="{FF2B5EF4-FFF2-40B4-BE49-F238E27FC236}">
                <a16:creationId xmlns:a16="http://schemas.microsoft.com/office/drawing/2014/main" id="{BFE28626-F994-20BC-CB33-3E03C2603F0E}"/>
              </a:ext>
            </a:extLst>
          </p:cNvPr>
          <p:cNvSpPr>
            <a:spLocks noGrp="1"/>
          </p:cNvSpPr>
          <p:nvPr>
            <p:ph idx="1"/>
          </p:nvPr>
        </p:nvSpPr>
        <p:spPr>
          <a:xfrm>
            <a:off x="8810625" y="2009275"/>
            <a:ext cx="8852298" cy="7090610"/>
          </a:xfrm>
        </p:spPr>
        <p:txBody>
          <a:bodyPr>
            <a:normAutofit lnSpcReduction="10000"/>
          </a:bodyPr>
          <a:lstStyle/>
          <a:p>
            <a:r>
              <a:rPr lang="en-US" sz="3400" b="1">
                <a:latin typeface="Open Sans" panose="020B0606030504020204" pitchFamily="34" charset="0"/>
                <a:ea typeface="Open Sans" panose="020B0606030504020204" pitchFamily="34" charset="0"/>
                <a:cs typeface="Open Sans" panose="020B0606030504020204" pitchFamily="34" charset="0"/>
              </a:rPr>
              <a:t>Surgical Scope:</a:t>
            </a:r>
          </a:p>
          <a:p>
            <a:pPr marL="1005205" lvl="1" indent="-456565">
              <a:buClr>
                <a:srgbClr val="C00000"/>
              </a:buClr>
            </a:pPr>
            <a:r>
              <a:rPr lang="en-US" sz="2600">
                <a:latin typeface="Open Sans"/>
                <a:ea typeface="Open Sans"/>
                <a:cs typeface="Open Sans"/>
              </a:rPr>
              <a:t>Begin in one or a few surgical specialties </a:t>
            </a:r>
          </a:p>
          <a:p>
            <a:pPr marL="1005205" lvl="1" indent="-456565">
              <a:buClr>
                <a:srgbClr val="C00000"/>
              </a:buClr>
            </a:pPr>
            <a:r>
              <a:rPr lang="en-US" sz="2600">
                <a:latin typeface="Open Sans"/>
                <a:ea typeface="Open Sans"/>
                <a:cs typeface="Open Sans"/>
              </a:rPr>
              <a:t>Rollout in whole hospital</a:t>
            </a:r>
          </a:p>
          <a:p>
            <a:pPr marL="0" indent="0">
              <a:buNone/>
            </a:pPr>
            <a:r>
              <a:rPr lang="en-US" sz="3400" b="1">
                <a:latin typeface="Open Sans" panose="020B0606030504020204" pitchFamily="34" charset="0"/>
                <a:ea typeface="Open Sans" panose="020B0606030504020204" pitchFamily="34" charset="0"/>
                <a:cs typeface="Open Sans" panose="020B0606030504020204" pitchFamily="34" charset="0"/>
              </a:rPr>
              <a:t>Applicable to:</a:t>
            </a:r>
          </a:p>
          <a:p>
            <a:pPr marL="1005205" lvl="1" indent="-456565">
              <a:buClr>
                <a:schemeClr val="accent6"/>
              </a:buClr>
            </a:pPr>
            <a:r>
              <a:rPr lang="en-US" sz="2600">
                <a:latin typeface="Open Sans" panose="020B0606030504020204" pitchFamily="34" charset="0"/>
                <a:ea typeface="Open Sans" panose="020B0606030504020204" pitchFamily="34" charset="0"/>
                <a:cs typeface="Open Sans" panose="020B0606030504020204" pitchFamily="34" charset="0"/>
              </a:rPr>
              <a:t>Community Hospitals</a:t>
            </a:r>
          </a:p>
          <a:p>
            <a:pPr marL="1005205" lvl="1" indent="-456565">
              <a:buClr>
                <a:schemeClr val="accent6"/>
              </a:buClr>
            </a:pPr>
            <a:r>
              <a:rPr lang="en-US" sz="2600">
                <a:latin typeface="Open Sans" panose="020B0606030504020204" pitchFamily="34" charset="0"/>
                <a:ea typeface="Open Sans" panose="020B0606030504020204" pitchFamily="34" charset="0"/>
                <a:cs typeface="Open Sans" panose="020B0606030504020204" pitchFamily="34" charset="0"/>
              </a:rPr>
              <a:t>Teaching and Non-teaching Hospitals</a:t>
            </a:r>
          </a:p>
          <a:p>
            <a:pPr marL="1005205" lvl="1" indent="-456565">
              <a:buClr>
                <a:schemeClr val="accent6"/>
              </a:buClr>
            </a:pPr>
            <a:r>
              <a:rPr lang="en-US" sz="2600">
                <a:latin typeface="Open Sans" panose="020B0606030504020204" pitchFamily="34" charset="0"/>
                <a:ea typeface="Open Sans" panose="020B0606030504020204" pitchFamily="34" charset="0"/>
                <a:cs typeface="Open Sans" panose="020B0606030504020204" pitchFamily="34" charset="0"/>
              </a:rPr>
              <a:t>Academic Hospitals</a:t>
            </a:r>
          </a:p>
          <a:p>
            <a:pPr marL="1005205" lvl="1" indent="-456565">
              <a:buClr>
                <a:schemeClr val="accent6"/>
              </a:buClr>
            </a:pPr>
            <a:r>
              <a:rPr lang="en-US" sz="2600">
                <a:latin typeface="Open Sans" panose="020B0606030504020204" pitchFamily="34" charset="0"/>
                <a:ea typeface="Open Sans" panose="020B0606030504020204" pitchFamily="34" charset="0"/>
                <a:cs typeface="Open Sans" panose="020B0606030504020204" pitchFamily="34" charset="0"/>
              </a:rPr>
              <a:t>Government Hospitals </a:t>
            </a:r>
          </a:p>
          <a:p>
            <a:pPr marL="1005205" lvl="1" indent="-456565">
              <a:buClr>
                <a:schemeClr val="accent6"/>
              </a:buClr>
            </a:pPr>
            <a:r>
              <a:rPr lang="en-US" sz="2600">
                <a:latin typeface="Open Sans" panose="020B0606030504020204" pitchFamily="34" charset="0"/>
                <a:ea typeface="Open Sans" panose="020B0606030504020204" pitchFamily="34" charset="0"/>
                <a:cs typeface="Open Sans" panose="020B0606030504020204" pitchFamily="34" charset="0"/>
              </a:rPr>
              <a:t>Rural Hospitals </a:t>
            </a:r>
          </a:p>
          <a:p>
            <a:pPr marL="0" indent="0">
              <a:buNone/>
            </a:pPr>
            <a:r>
              <a:rPr lang="en-US" sz="3400" b="1">
                <a:latin typeface="Open Sans" panose="020B0606030504020204" pitchFamily="34" charset="0"/>
                <a:ea typeface="Open Sans" panose="020B0606030504020204" pitchFamily="34" charset="0"/>
                <a:cs typeface="Open Sans" panose="020B0606030504020204" pitchFamily="34" charset="0"/>
              </a:rPr>
              <a:t>Patients: </a:t>
            </a:r>
          </a:p>
          <a:p>
            <a:pPr marL="1005205" lvl="1" indent="-456565">
              <a:buClr>
                <a:srgbClr val="C00000"/>
              </a:buClr>
            </a:pPr>
            <a:r>
              <a:rPr lang="en-US" sz="2600">
                <a:latin typeface="Open Sans" panose="020B0606030504020204" pitchFamily="34" charset="0"/>
                <a:ea typeface="Open Sans" panose="020B0606030504020204" pitchFamily="34" charset="0"/>
                <a:cs typeface="Open Sans" panose="020B0606030504020204" pitchFamily="34" charset="0"/>
              </a:rPr>
              <a:t>65 years and older </a:t>
            </a:r>
          </a:p>
          <a:p>
            <a:pPr marL="1005205" lvl="1" indent="-456565">
              <a:buClr>
                <a:srgbClr val="C00000"/>
              </a:buClr>
            </a:pPr>
            <a:r>
              <a:rPr lang="en-US" sz="2600">
                <a:latin typeface="Open Sans" panose="020B0606030504020204" pitchFamily="34" charset="0"/>
                <a:ea typeface="Open Sans" panose="020B0606030504020204" pitchFamily="34" charset="0"/>
                <a:cs typeface="Open Sans" panose="020B0606030504020204" pitchFamily="34" charset="0"/>
              </a:rPr>
              <a:t>Inpatient procedures </a:t>
            </a:r>
          </a:p>
          <a:p>
            <a:endParaRPr lang="en-US"/>
          </a:p>
        </p:txBody>
      </p:sp>
      <p:pic>
        <p:nvPicPr>
          <p:cNvPr id="6" name="Picture 5">
            <a:extLst>
              <a:ext uri="{FF2B5EF4-FFF2-40B4-BE49-F238E27FC236}">
                <a16:creationId xmlns:a16="http://schemas.microsoft.com/office/drawing/2014/main" id="{AE6399C0-CB1D-A974-09FC-F9757644EC8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02920" y="2171766"/>
            <a:ext cx="6446557" cy="5943467"/>
          </a:xfrm>
          <a:prstGeom prst="rect">
            <a:avLst/>
          </a:prstGeom>
        </p:spPr>
      </p:pic>
      <p:sp>
        <p:nvSpPr>
          <p:cNvPr id="2" name="Rectangle 2">
            <a:extLst>
              <a:ext uri="{FF2B5EF4-FFF2-40B4-BE49-F238E27FC236}">
                <a16:creationId xmlns:a16="http://schemas.microsoft.com/office/drawing/2014/main" id="{EFB0404F-05CB-7294-B5E7-CC9F4F8D2E07}"/>
              </a:ext>
            </a:extLst>
          </p:cNvPr>
          <p:cNvSpPr>
            <a:spLocks noChangeArrowheads="1"/>
          </p:cNvSpPr>
          <p:nvPr/>
        </p:nvSpPr>
        <p:spPr bwMode="auto">
          <a:xfrm>
            <a:off x="7252791" y="9725574"/>
            <a:ext cx="1870019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ptos" panose="020B0004020202020204" pitchFamily="34" charset="0"/>
              </a:rPr>
              <a:t>© American College of Surgeons. Content cannot be reproduced or repurposed without written permission of the American College of Surgeons.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712DE1FF-D355-7D8F-76F3-91B8E5CB2CAE}"/>
              </a:ext>
            </a:extLst>
          </p:cNvPr>
          <p:cNvSpPr>
            <a:spLocks noGrp="1"/>
          </p:cNvSpPr>
          <p:nvPr>
            <p:ph type="sldNum" sz="quarter" idx="4"/>
          </p:nvPr>
        </p:nvSpPr>
        <p:spPr/>
        <p:txBody>
          <a:bodyPr/>
          <a:lstStyle/>
          <a:p>
            <a:fld id="{42C32FFB-F9AE-46F0-A233-A2E628258990}" type="slidenum">
              <a:rPr lang="en-US" smtClean="0"/>
              <a:pPr/>
              <a:t>23</a:t>
            </a:fld>
            <a:endParaRPr lang="en-US" sz="2000"/>
          </a:p>
        </p:txBody>
      </p:sp>
    </p:spTree>
    <p:extLst>
      <p:ext uri="{BB962C8B-B14F-4D97-AF65-F5344CB8AC3E}">
        <p14:creationId xmlns:p14="http://schemas.microsoft.com/office/powerpoint/2010/main" val="6640990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1223D-4239-9EF8-EE10-8AE7D5D298C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83CEE98-A7DC-D66F-85B9-66450A48F33D}"/>
              </a:ext>
            </a:extLst>
          </p:cNvPr>
          <p:cNvSpPr/>
          <p:nvPr/>
        </p:nvSpPr>
        <p:spPr>
          <a:xfrm>
            <a:off x="427335" y="-260933"/>
            <a:ext cx="8559341" cy="821028"/>
          </a:xfrm>
          <a:prstGeom prst="rect">
            <a:avLst/>
          </a:prstGeom>
          <a:noFill/>
          <a:ln>
            <a:noFill/>
          </a:ln>
          <a:effectLst/>
          <a:scene3d>
            <a:camera prst="orthographicFront">
              <a:rot lat="0" lon="0" rev="0"/>
            </a:camera>
            <a:lightRig rig="threePt" dir="t">
              <a:rot lat="0" lon="0" rev="1200000"/>
            </a:lightRig>
          </a:scene3d>
          <a:sp3d/>
        </p:spPr>
        <p:txBody>
          <a:bodyPr lIns="137160" tIns="137160" bIns="137160" rtlCol="0" anchor="t"/>
          <a:lstStyle/>
          <a:p>
            <a:pPr algn="ctr" defTabSz="1371600"/>
            <a:endParaRPr lang="en-US" sz="5400" b="1" kern="0">
              <a:solidFill>
                <a:schemeClr val="bg1"/>
              </a:solidFill>
              <a:latin typeface="Calibri Light"/>
              <a:cs typeface="Calibri Light"/>
            </a:endParaRPr>
          </a:p>
        </p:txBody>
      </p:sp>
      <p:sp>
        <p:nvSpPr>
          <p:cNvPr id="2" name="Title 1">
            <a:extLst>
              <a:ext uri="{FF2B5EF4-FFF2-40B4-BE49-F238E27FC236}">
                <a16:creationId xmlns:a16="http://schemas.microsoft.com/office/drawing/2014/main" id="{D414036A-85DC-DAE7-425A-711A8C37785E}"/>
              </a:ext>
            </a:extLst>
          </p:cNvPr>
          <p:cNvSpPr>
            <a:spLocks noGrp="1"/>
          </p:cNvSpPr>
          <p:nvPr>
            <p:ph type="title"/>
          </p:nvPr>
        </p:nvSpPr>
        <p:spPr>
          <a:xfrm>
            <a:off x="418850" y="323472"/>
            <a:ext cx="17741344" cy="1364902"/>
          </a:xfrm>
        </p:spPr>
        <p:txBody>
          <a:bodyPr/>
          <a:lstStyle/>
          <a:p>
            <a:r>
              <a:rPr lang="en-US" sz="6000">
                <a:latin typeface="Lato 3"/>
                <a:ea typeface="MS PGothic"/>
                <a:cs typeface="Lato 3"/>
              </a:rPr>
              <a:t>The Case for GSV: Better Outcomes, Lower Costs</a:t>
            </a:r>
          </a:p>
        </p:txBody>
      </p:sp>
      <p:sp>
        <p:nvSpPr>
          <p:cNvPr id="47" name="TextBox 46">
            <a:extLst>
              <a:ext uri="{FF2B5EF4-FFF2-40B4-BE49-F238E27FC236}">
                <a16:creationId xmlns:a16="http://schemas.microsoft.com/office/drawing/2014/main" id="{8DA93BF4-8906-AFB8-3026-D490BB403355}"/>
              </a:ext>
            </a:extLst>
          </p:cNvPr>
          <p:cNvSpPr txBox="1"/>
          <p:nvPr/>
        </p:nvSpPr>
        <p:spPr>
          <a:xfrm>
            <a:off x="642777" y="1799419"/>
            <a:ext cx="17517417" cy="6063198"/>
          </a:xfrm>
          <a:prstGeom prst="rect">
            <a:avLst/>
          </a:prstGeom>
          <a:noFill/>
          <a:ln>
            <a:noFill/>
          </a:ln>
        </p:spPr>
        <p:txBody>
          <a:bodyPr wrap="square" lIns="91440" tIns="45720" rIns="91440" bIns="45720" anchor="t">
            <a:spAutoFit/>
          </a:bodyPr>
          <a:lstStyle/>
          <a:p>
            <a:r>
              <a:rPr lang="en-US" sz="3200" b="1"/>
              <a:t>Hospitals implementing the GSV Program report significant improvements across key outcomes and fewer complications</a:t>
            </a:r>
          </a:p>
          <a:p>
            <a:endParaRPr lang="en-US" sz="4400" b="1"/>
          </a:p>
          <a:p>
            <a:endParaRPr lang="en-US" sz="4400" b="1"/>
          </a:p>
          <a:p>
            <a:endParaRPr lang="en-US" sz="4400" b="1"/>
          </a:p>
          <a:p>
            <a:endParaRPr lang="en-US" sz="4400" b="1"/>
          </a:p>
          <a:p>
            <a:endParaRPr lang="en-US" sz="4400" b="1"/>
          </a:p>
          <a:p>
            <a:endParaRPr lang="en-US" sz="4400" b="1"/>
          </a:p>
          <a:p>
            <a:pPr marL="571500" indent="-571500">
              <a:buFont typeface="Arial" panose="020B0604020202020204" pitchFamily="34" charset="0"/>
              <a:buChar char="•"/>
            </a:pPr>
            <a:endParaRPr lang="en-US" sz="3600"/>
          </a:p>
          <a:p>
            <a:endParaRPr lang="en-US" sz="3200" b="1"/>
          </a:p>
        </p:txBody>
      </p:sp>
      <p:sp>
        <p:nvSpPr>
          <p:cNvPr id="3" name="Rectangle 2">
            <a:extLst>
              <a:ext uri="{FF2B5EF4-FFF2-40B4-BE49-F238E27FC236}">
                <a16:creationId xmlns:a16="http://schemas.microsoft.com/office/drawing/2014/main" id="{91680857-5C11-47B9-3960-3251BA60887C}"/>
              </a:ext>
            </a:extLst>
          </p:cNvPr>
          <p:cNvSpPr>
            <a:spLocks noChangeArrowheads="1"/>
          </p:cNvSpPr>
          <p:nvPr/>
        </p:nvSpPr>
        <p:spPr bwMode="auto">
          <a:xfrm>
            <a:off x="7252791" y="9715082"/>
            <a:ext cx="1870019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ptos" panose="020B0004020202020204" pitchFamily="34" charset="0"/>
              </a:rPr>
              <a:t>© American College of Surgeons. Content cannot be reproduced or repurposed without written permission of the American College of Surgeons.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5" name="Table 4">
            <a:extLst>
              <a:ext uri="{FF2B5EF4-FFF2-40B4-BE49-F238E27FC236}">
                <a16:creationId xmlns:a16="http://schemas.microsoft.com/office/drawing/2014/main" id="{4F22DE13-0943-3FFF-7B2A-0BDEB629469F}"/>
              </a:ext>
            </a:extLst>
          </p:cNvPr>
          <p:cNvGraphicFramePr>
            <a:graphicFrameLocks noGrp="1"/>
          </p:cNvGraphicFramePr>
          <p:nvPr/>
        </p:nvGraphicFramePr>
        <p:xfrm>
          <a:off x="642776" y="2956528"/>
          <a:ext cx="17220182" cy="5029200"/>
        </p:xfrm>
        <a:graphic>
          <a:graphicData uri="http://schemas.openxmlformats.org/drawingml/2006/table">
            <a:tbl>
              <a:tblPr firstRow="1" bandRow="1">
                <a:tableStyleId>{0E3FDE45-AF77-4B5C-9715-49D594BDF05E}</a:tableStyleId>
              </a:tblPr>
              <a:tblGrid>
                <a:gridCol w="4797362">
                  <a:extLst>
                    <a:ext uri="{9D8B030D-6E8A-4147-A177-3AD203B41FA5}">
                      <a16:colId xmlns:a16="http://schemas.microsoft.com/office/drawing/2014/main" val="2424205067"/>
                    </a:ext>
                  </a:extLst>
                </a:gridCol>
                <a:gridCol w="12422820">
                  <a:extLst>
                    <a:ext uri="{9D8B030D-6E8A-4147-A177-3AD203B41FA5}">
                      <a16:colId xmlns:a16="http://schemas.microsoft.com/office/drawing/2014/main" val="509354227"/>
                    </a:ext>
                  </a:extLst>
                </a:gridCol>
              </a:tblGrid>
              <a:tr h="346431">
                <a:tc>
                  <a:txBody>
                    <a:bodyPr/>
                    <a:lstStyle/>
                    <a:p>
                      <a:r>
                        <a:rPr lang="en-US" sz="2400">
                          <a:solidFill>
                            <a:schemeClr val="bg1"/>
                          </a:solidFill>
                        </a:rPr>
                        <a:t>Clinical Impact </a:t>
                      </a:r>
                    </a:p>
                  </a:txBody>
                  <a:tcPr>
                    <a:lnR w="12700" cap="flat" cmpd="sng" algn="ctr">
                      <a:solidFill>
                        <a:schemeClr val="tx1"/>
                      </a:solidFill>
                      <a:prstDash val="solid"/>
                      <a:round/>
                      <a:headEnd type="none" w="med" len="med"/>
                      <a:tailEnd type="none" w="med" len="med"/>
                    </a:lnR>
                    <a:solidFill>
                      <a:schemeClr val="accent3"/>
                    </a:solidFill>
                  </a:tcPr>
                </a:tc>
                <a:tc>
                  <a:txBody>
                    <a:bodyPr/>
                    <a:lstStyle/>
                    <a:p>
                      <a:r>
                        <a:rPr lang="en-US" sz="2400">
                          <a:solidFill>
                            <a:schemeClr val="bg1"/>
                          </a:solidFill>
                        </a:rPr>
                        <a:t>Financial/Operational Impact</a:t>
                      </a:r>
                    </a:p>
                  </a:txBody>
                  <a:tcPr>
                    <a:lnL w="12700" cap="flat" cmpd="sng" algn="ctr">
                      <a:solidFill>
                        <a:schemeClr val="tx1"/>
                      </a:solidFill>
                      <a:prstDash val="solid"/>
                      <a:round/>
                      <a:headEnd type="none" w="med" len="med"/>
                      <a:tailEnd type="none" w="med" len="med"/>
                    </a:lnL>
                    <a:solidFill>
                      <a:schemeClr val="accent3"/>
                    </a:solidFill>
                  </a:tcPr>
                </a:tc>
                <a:extLst>
                  <a:ext uri="{0D108BD9-81ED-4DB2-BD59-A6C34878D82A}">
                    <a16:rowId xmlns:a16="http://schemas.microsoft.com/office/drawing/2014/main" val="2313754239"/>
                  </a:ext>
                </a:extLst>
              </a:tr>
              <a:tr h="720704">
                <a:tc>
                  <a:txBody>
                    <a:bodyPr/>
                    <a:lstStyle/>
                    <a:p>
                      <a:r>
                        <a:rPr lang="en-US" sz="2200" b="1" i="0" kern="1200">
                          <a:solidFill>
                            <a:schemeClr val="tx1"/>
                          </a:solidFill>
                          <a:effectLst/>
                          <a:latin typeface="+mn-lt"/>
                          <a:ea typeface="+mn-ea"/>
                          <a:cs typeface="+mn-cs"/>
                        </a:rPr>
                        <a:t>Shorter Length of Stay</a:t>
                      </a:r>
                      <a:endParaRPr lang="en-US" sz="2200" b="1"/>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2200"/>
                        <a:t>GSV implementation reduced average hospital length of stay by 2.1 days, from 6.5 to 4.4 days. Each avoided inpatient day may save </a:t>
                      </a:r>
                      <a:r>
                        <a:rPr lang="en-US" sz="2200" b="1"/>
                        <a:t>approximately $650–$1,000 </a:t>
                      </a:r>
                      <a:r>
                        <a:rPr lang="en-US" sz="2200"/>
                        <a:t>in variable cost.</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71705489"/>
                  </a:ext>
                </a:extLst>
              </a:tr>
              <a:tr h="542711">
                <a:tc>
                  <a:txBody>
                    <a:bodyPr/>
                    <a:lstStyle/>
                    <a:p>
                      <a:r>
                        <a:rPr lang="en-US" sz="2200" b="1"/>
                        <a:t>Lower Postoperative Delirium</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2200"/>
                        <a:t>Delirium is estimated to cost </a:t>
                      </a:r>
                      <a:r>
                        <a:rPr lang="en-US" sz="2200" b="1"/>
                        <a:t>$20K per admission</a:t>
                      </a:r>
                      <a:r>
                        <a:rPr lang="en-US" sz="2200"/>
                        <a:t>. Preventing only 5 cases could represent &gt;$100K in avoided costs.</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03516041"/>
                  </a:ext>
                </a:extLst>
              </a:tr>
              <a:tr h="720704">
                <a:tc>
                  <a:txBody>
                    <a:bodyPr/>
                    <a:lstStyle/>
                    <a:p>
                      <a:r>
                        <a:rPr lang="en-US" sz="2200" b="1"/>
                        <a:t>Fewer Major Complications</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2200"/>
                        <a:t>Major complications can add roughly </a:t>
                      </a:r>
                      <a:r>
                        <a:rPr lang="en-US" sz="2200" b="1"/>
                        <a:t>$10K–$50K</a:t>
                      </a:r>
                      <a:r>
                        <a:rPr lang="en-US" sz="2200"/>
                        <a:t>, and in some cases substantially more, to the cost of hospitalization. Geriatric pathways have demonstrated reductions in major complications.</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34690354"/>
                  </a:ext>
                </a:extLst>
              </a:tr>
              <a:tr h="720704">
                <a:tc>
                  <a:txBody>
                    <a:bodyPr/>
                    <a:lstStyle/>
                    <a:p>
                      <a:r>
                        <a:rPr lang="en-US" sz="2200" b="1"/>
                        <a:t>Earlier Delirium Risk Identification</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2200"/>
                        <a:t>GSV hospitals screened </a:t>
                      </a:r>
                      <a:r>
                        <a:rPr lang="en-US" sz="2200" b="1"/>
                        <a:t>94.3% vs. 52.5%</a:t>
                      </a:r>
                      <a:r>
                        <a:rPr lang="en-US" sz="2200"/>
                        <a:t> at non-GSV hospitals. Among screened patients, GSV hospitals also had shorter LOS and fewer prolonged stays.</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01010044"/>
                  </a:ext>
                </a:extLst>
              </a:tr>
              <a:tr h="720704">
                <a:tc>
                  <a:txBody>
                    <a:bodyPr/>
                    <a:lstStyle/>
                    <a:p>
                      <a:r>
                        <a:rPr lang="en-US" sz="2200" b="1"/>
                        <a:t>Lower Patient Mortality</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2200"/>
                        <a:t>The death rate after surgery was </a:t>
                      </a:r>
                      <a:r>
                        <a:rPr lang="en-US" sz="2200" b="1"/>
                        <a:t>reduced by nearly half from 10.2% to 5.7% at one hospital </a:t>
                      </a:r>
                      <a:r>
                        <a:rPr lang="en-US" sz="2200"/>
                        <a:t>after implementing the ACS GSV program standards. </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93414011"/>
                  </a:ext>
                </a:extLst>
              </a:tr>
              <a:tr h="407355">
                <a:tc>
                  <a:txBody>
                    <a:bodyPr/>
                    <a:lstStyle/>
                    <a:p>
                      <a:r>
                        <a:rPr lang="en-US" sz="2200" b="1"/>
                        <a:t>Preserving Functional Independence </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lumMod val="95000"/>
                      </a:schemeClr>
                    </a:solidFill>
                  </a:tcPr>
                </a:tc>
                <a:tc>
                  <a:txBody>
                    <a:bodyPr/>
                    <a:lstStyle/>
                    <a:p>
                      <a:r>
                        <a:rPr lang="en-US" sz="2200" b="1"/>
                        <a:t>72% lower odds of increased care needs at discharge</a:t>
                      </a:r>
                      <a:r>
                        <a:rPr lang="en-US" sz="2200"/>
                        <a:t>, supporting preservation of independence after surgery.</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1303616154"/>
                  </a:ext>
                </a:extLst>
              </a:tr>
            </a:tbl>
          </a:graphicData>
        </a:graphic>
      </p:graphicFrame>
      <p:sp>
        <p:nvSpPr>
          <p:cNvPr id="9" name="TextBox 8">
            <a:extLst>
              <a:ext uri="{FF2B5EF4-FFF2-40B4-BE49-F238E27FC236}">
                <a16:creationId xmlns:a16="http://schemas.microsoft.com/office/drawing/2014/main" id="{EC5F6B05-1E1D-A2B7-E8C6-B174CE5DAF8B}"/>
              </a:ext>
            </a:extLst>
          </p:cNvPr>
          <p:cNvSpPr txBox="1"/>
          <p:nvPr/>
        </p:nvSpPr>
        <p:spPr>
          <a:xfrm>
            <a:off x="642777" y="8149505"/>
            <a:ext cx="17220181" cy="584775"/>
          </a:xfrm>
          <a:prstGeom prst="rect">
            <a:avLst/>
          </a:prstGeom>
          <a:noFill/>
        </p:spPr>
        <p:txBody>
          <a:bodyPr wrap="square">
            <a:spAutoFit/>
          </a:bodyPr>
          <a:lstStyle/>
          <a:p>
            <a:pPr algn="ctr"/>
            <a:r>
              <a:rPr lang="en-US" sz="3200" b="1">
                <a:solidFill>
                  <a:srgbClr val="C00000"/>
                </a:solidFill>
              </a:rPr>
              <a:t>A geriatric surgery pathway improved outcomes and lowered inpatient cost by $2,091 per patient</a:t>
            </a:r>
          </a:p>
        </p:txBody>
      </p:sp>
      <p:sp>
        <p:nvSpPr>
          <p:cNvPr id="6" name="Slide Number Placeholder 5">
            <a:extLst>
              <a:ext uri="{FF2B5EF4-FFF2-40B4-BE49-F238E27FC236}">
                <a16:creationId xmlns:a16="http://schemas.microsoft.com/office/drawing/2014/main" id="{6E125882-32ED-91C8-1CC5-D4D2D7843B74}"/>
              </a:ext>
            </a:extLst>
          </p:cNvPr>
          <p:cNvSpPr>
            <a:spLocks noGrp="1"/>
          </p:cNvSpPr>
          <p:nvPr>
            <p:ph type="sldNum" sz="quarter" idx="4"/>
          </p:nvPr>
        </p:nvSpPr>
        <p:spPr/>
        <p:txBody>
          <a:bodyPr/>
          <a:lstStyle/>
          <a:p>
            <a:fld id="{42C32FFB-F9AE-46F0-A233-A2E628258990}" type="slidenum">
              <a:rPr lang="en-US" smtClean="0"/>
              <a:pPr/>
              <a:t>24</a:t>
            </a:fld>
            <a:endParaRPr lang="en-US" sz="2000"/>
          </a:p>
        </p:txBody>
      </p:sp>
    </p:spTree>
    <p:extLst>
      <p:ext uri="{BB962C8B-B14F-4D97-AF65-F5344CB8AC3E}">
        <p14:creationId xmlns:p14="http://schemas.microsoft.com/office/powerpoint/2010/main" val="27384716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US"/>
          </a:p>
        </p:txBody>
      </p:sp>
      <p:sp>
        <p:nvSpPr>
          <p:cNvPr id="5" name="TextBox 5"/>
          <p:cNvSpPr txBox="1"/>
          <p:nvPr/>
        </p:nvSpPr>
        <p:spPr>
          <a:xfrm>
            <a:off x="696036" y="1226070"/>
            <a:ext cx="10215754" cy="2950423"/>
          </a:xfrm>
          <a:prstGeom prst="rect">
            <a:avLst/>
          </a:prstGeom>
        </p:spPr>
        <p:txBody>
          <a:bodyPr lIns="0" tIns="0" rIns="0" bIns="0" rtlCol="0" anchor="t">
            <a:spAutoFit/>
          </a:bodyPr>
          <a:lstStyle/>
          <a:p>
            <a:pPr algn="l">
              <a:lnSpc>
                <a:spcPts val="12096"/>
              </a:lnSpc>
            </a:pPr>
            <a:r>
              <a:rPr lang="en-US" sz="8600">
                <a:solidFill>
                  <a:srgbClr val="1A0870"/>
                </a:solidFill>
                <a:latin typeface="Lato 1"/>
                <a:ea typeface="Lato 1"/>
                <a:cs typeface="Lato 1"/>
                <a:sym typeface="Lato 1"/>
              </a:rPr>
              <a:t>GSV Application Process</a:t>
            </a:r>
          </a:p>
        </p:txBody>
      </p:sp>
      <p:pic>
        <p:nvPicPr>
          <p:cNvPr id="7" name="Picture 6">
            <a:extLst>
              <a:ext uri="{FF2B5EF4-FFF2-40B4-BE49-F238E27FC236}">
                <a16:creationId xmlns:a16="http://schemas.microsoft.com/office/drawing/2014/main" id="{99FC0775-1713-000A-50EE-509793A598C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078346" y="2369634"/>
            <a:ext cx="9700199" cy="7150720"/>
          </a:xfrm>
          <a:prstGeom prst="rect">
            <a:avLst/>
          </a:prstGeom>
        </p:spPr>
      </p:pic>
      <p:pic>
        <p:nvPicPr>
          <p:cNvPr id="4" name="Picture 3">
            <a:extLst>
              <a:ext uri="{FF2B5EF4-FFF2-40B4-BE49-F238E27FC236}">
                <a16:creationId xmlns:a16="http://schemas.microsoft.com/office/drawing/2014/main" id="{C308772B-5E20-7263-CAFA-A2087A68B12A}"/>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191000" y="8940107"/>
            <a:ext cx="4154298" cy="1232594"/>
          </a:xfrm>
          <a:prstGeom prst="rect">
            <a:avLst/>
          </a:prstGeom>
        </p:spPr>
      </p:pic>
      <p:pic>
        <p:nvPicPr>
          <p:cNvPr id="8" name="Picture 7" descr="A picture containing logo&#10;&#10;Description automatically generated">
            <a:extLst>
              <a:ext uri="{FF2B5EF4-FFF2-40B4-BE49-F238E27FC236}">
                <a16:creationId xmlns:a16="http://schemas.microsoft.com/office/drawing/2014/main" id="{F2BC0683-D667-1CE3-64F5-F983D7F092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09455" y="8672251"/>
            <a:ext cx="3172090" cy="1232594"/>
          </a:xfrm>
          <a:prstGeom prst="rect">
            <a:avLst/>
          </a:prstGeom>
        </p:spPr>
      </p:pic>
      <p:sp>
        <p:nvSpPr>
          <p:cNvPr id="10" name="Slide Number Placeholder 9">
            <a:extLst>
              <a:ext uri="{FF2B5EF4-FFF2-40B4-BE49-F238E27FC236}">
                <a16:creationId xmlns:a16="http://schemas.microsoft.com/office/drawing/2014/main" id="{84B23CB9-91B7-71CA-2F3B-087406DF048A}"/>
              </a:ext>
            </a:extLst>
          </p:cNvPr>
          <p:cNvSpPr>
            <a:spLocks noGrp="1"/>
          </p:cNvSpPr>
          <p:nvPr>
            <p:ph type="sldNum" sz="quarter" idx="4"/>
          </p:nvPr>
        </p:nvSpPr>
        <p:spPr/>
        <p:txBody>
          <a:bodyPr/>
          <a:lstStyle/>
          <a:p>
            <a:fld id="{42C32FFB-F9AE-46F0-A233-A2E628258990}" type="slidenum">
              <a:rPr lang="en-US" smtClean="0"/>
              <a:pPr/>
              <a:t>25</a:t>
            </a:fld>
            <a:endParaRPr lang="en-US" sz="20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0CFED22-743B-B784-CDE5-E1F24DB6272E}"/>
              </a:ext>
            </a:extLst>
          </p:cNvPr>
          <p:cNvSpPr/>
          <p:nvPr/>
        </p:nvSpPr>
        <p:spPr>
          <a:xfrm>
            <a:off x="15288746" y="290948"/>
            <a:ext cx="2757029" cy="40453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828755">
              <a:defRPr/>
            </a:pPr>
            <a:endParaRPr lang="en-US" sz="3600">
              <a:solidFill>
                <a:srgbClr val="FFFFFF"/>
              </a:solidFill>
              <a:latin typeface="Open Sans"/>
            </a:endParaRPr>
          </a:p>
        </p:txBody>
      </p:sp>
      <p:sp>
        <p:nvSpPr>
          <p:cNvPr id="14" name="TextBox 13">
            <a:extLst>
              <a:ext uri="{FF2B5EF4-FFF2-40B4-BE49-F238E27FC236}">
                <a16:creationId xmlns:a16="http://schemas.microsoft.com/office/drawing/2014/main" id="{D5DD660C-240E-B7D8-6C20-1F4326326DD0}"/>
              </a:ext>
            </a:extLst>
          </p:cNvPr>
          <p:cNvSpPr txBox="1"/>
          <p:nvPr/>
        </p:nvSpPr>
        <p:spPr>
          <a:xfrm>
            <a:off x="495556" y="1989114"/>
            <a:ext cx="4067636" cy="60016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1371566">
              <a:defRPr/>
            </a:pPr>
            <a:r>
              <a:rPr lang="en-US" sz="2100" b="1" kern="0">
                <a:solidFill>
                  <a:srgbClr val="002060"/>
                </a:solidFill>
                <a:latin typeface="Open Sans"/>
                <a:ea typeface="Open Sans"/>
                <a:cs typeface="Segoe UI" panose="020B0603020202020204"/>
              </a:rPr>
              <a:t>Complete online application</a:t>
            </a:r>
          </a:p>
          <a:p>
            <a:pPr algn="ctr" defTabSz="1371566">
              <a:defRPr/>
            </a:pPr>
            <a:r>
              <a:rPr lang="en-US" i="1" kern="0">
                <a:latin typeface="Open Sans"/>
                <a:ea typeface="Open Sans"/>
                <a:cs typeface="Segoe UI" panose="020B0603020202020204"/>
              </a:rPr>
              <a:t>&lt; 5 minutes to complete</a:t>
            </a:r>
            <a:endParaRPr lang="en-US" sz="1400" i="1" kern="0">
              <a:latin typeface="Open Sans"/>
              <a:cs typeface="Segoe UI"/>
            </a:endParaRPr>
          </a:p>
        </p:txBody>
      </p:sp>
      <p:cxnSp>
        <p:nvCxnSpPr>
          <p:cNvPr id="15" name="Straight Arrow Connector 14">
            <a:extLst>
              <a:ext uri="{FF2B5EF4-FFF2-40B4-BE49-F238E27FC236}">
                <a16:creationId xmlns:a16="http://schemas.microsoft.com/office/drawing/2014/main" id="{6E0A34B0-9608-E53B-A5D5-6C51EC6ABF1F}"/>
              </a:ext>
            </a:extLst>
          </p:cNvPr>
          <p:cNvCxnSpPr>
            <a:cxnSpLocks/>
          </p:cNvCxnSpPr>
          <p:nvPr/>
        </p:nvCxnSpPr>
        <p:spPr>
          <a:xfrm>
            <a:off x="2136837" y="2767638"/>
            <a:ext cx="9728" cy="860897"/>
          </a:xfrm>
          <a:prstGeom prst="straightConnector1">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3D852CF-8E3E-E958-019C-E732AE9A3236}"/>
              </a:ext>
            </a:extLst>
          </p:cNvPr>
          <p:cNvSpPr txBox="1"/>
          <p:nvPr/>
        </p:nvSpPr>
        <p:spPr>
          <a:xfrm>
            <a:off x="1390400" y="7340226"/>
            <a:ext cx="5106696" cy="129266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indent="-521006" algn="ctr" defTabSz="1371566">
              <a:defRPr/>
            </a:pPr>
            <a:r>
              <a:rPr lang="en-US" sz="2100" b="1" kern="0">
                <a:solidFill>
                  <a:srgbClr val="002060"/>
                </a:solidFill>
                <a:latin typeface="Open Sans"/>
                <a:ea typeface="Open Sans"/>
                <a:cs typeface="Segoe UI" panose="020B0603020202020204"/>
              </a:rPr>
              <a:t>Complete Pre-Review Questionnaire (PRQ) to evaluate compliance with standards and schedule site visit</a:t>
            </a:r>
          </a:p>
          <a:p>
            <a:pPr indent="-521006" algn="ctr" defTabSz="1371566">
              <a:defRPr/>
            </a:pPr>
            <a:r>
              <a:rPr lang="en-US" i="1" kern="0">
                <a:latin typeface="Open Sans"/>
                <a:ea typeface="Open Sans"/>
                <a:cs typeface="Segoe UI" panose="020B0603020202020204"/>
              </a:rPr>
              <a:t>1-3 months</a:t>
            </a:r>
          </a:p>
        </p:txBody>
      </p:sp>
      <p:sp>
        <p:nvSpPr>
          <p:cNvPr id="61" name="TextBox 60">
            <a:extLst>
              <a:ext uri="{FF2B5EF4-FFF2-40B4-BE49-F238E27FC236}">
                <a16:creationId xmlns:a16="http://schemas.microsoft.com/office/drawing/2014/main" id="{C5AA5183-E98F-3AB6-B2C6-F523AED64465}"/>
              </a:ext>
            </a:extLst>
          </p:cNvPr>
          <p:cNvSpPr txBox="1"/>
          <p:nvPr/>
        </p:nvSpPr>
        <p:spPr>
          <a:xfrm>
            <a:off x="6237262" y="1984173"/>
            <a:ext cx="4479585" cy="60016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indent="-521006" algn="ctr" defTabSz="1371566">
              <a:defRPr/>
            </a:pPr>
            <a:r>
              <a:rPr lang="en-US" sz="2100" b="1" kern="0">
                <a:solidFill>
                  <a:srgbClr val="002060"/>
                </a:solidFill>
                <a:latin typeface="Open Sans"/>
                <a:ea typeface="Open Sans"/>
                <a:cs typeface="Segoe UI" panose="020B0603020202020204"/>
              </a:rPr>
              <a:t>Virtual site visit – no chart review</a:t>
            </a:r>
          </a:p>
          <a:p>
            <a:pPr indent="-521006" algn="ctr" defTabSz="1371566">
              <a:defRPr/>
            </a:pPr>
            <a:r>
              <a:rPr lang="en-US" i="1" kern="0">
                <a:latin typeface="Open Sans"/>
                <a:ea typeface="Open Sans"/>
                <a:cs typeface="Segoe UI" panose="020B0603020202020204"/>
              </a:rPr>
              <a:t>3-hours</a:t>
            </a:r>
            <a:endParaRPr lang="en-US" i="1" strike="sngStrike" kern="0">
              <a:latin typeface="Open Sans"/>
              <a:ea typeface="Open Sans"/>
              <a:cs typeface="Segoe UI" panose="020B0603020202020204"/>
            </a:endParaRPr>
          </a:p>
        </p:txBody>
      </p:sp>
      <p:sp>
        <p:nvSpPr>
          <p:cNvPr id="104" name="TextBox 103">
            <a:extLst>
              <a:ext uri="{FF2B5EF4-FFF2-40B4-BE49-F238E27FC236}">
                <a16:creationId xmlns:a16="http://schemas.microsoft.com/office/drawing/2014/main" id="{4DB35E5B-73F4-179A-AE19-BE434C07826E}"/>
              </a:ext>
            </a:extLst>
          </p:cNvPr>
          <p:cNvSpPr txBox="1"/>
          <p:nvPr/>
        </p:nvSpPr>
        <p:spPr>
          <a:xfrm>
            <a:off x="7803690" y="7340226"/>
            <a:ext cx="5176936" cy="15465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indent="-521006" algn="ctr" defTabSz="1371566">
              <a:defRPr/>
            </a:pPr>
            <a:r>
              <a:rPr lang="en-US" sz="2100" b="1" kern="0">
                <a:solidFill>
                  <a:srgbClr val="002060"/>
                </a:solidFill>
                <a:latin typeface="Open Sans"/>
                <a:cs typeface="Segoe UI"/>
              </a:rPr>
              <a:t>Site visit findings are reviewed by GSV Program clinical peer reviewers and report is provided to hospital</a:t>
            </a:r>
          </a:p>
          <a:p>
            <a:pPr indent="-521006" algn="ctr" defTabSz="1371566">
              <a:defRPr/>
            </a:pPr>
            <a:r>
              <a:rPr lang="en-US" i="1" kern="0">
                <a:latin typeface="Open Sans"/>
                <a:cs typeface="Segoe UI"/>
              </a:rPr>
              <a:t>6-8 weeks</a:t>
            </a:r>
            <a:r>
              <a:rPr lang="en-US" kern="0">
                <a:solidFill>
                  <a:srgbClr val="002060"/>
                </a:solidFill>
                <a:latin typeface="Open Sans"/>
                <a:cs typeface="Segoe UI"/>
              </a:rPr>
              <a:t> </a:t>
            </a:r>
            <a:endParaRPr lang="en-US" kern="0">
              <a:solidFill>
                <a:srgbClr val="000000"/>
              </a:solidFill>
              <a:latin typeface="Open Sans"/>
              <a:cs typeface="Segoe UI"/>
            </a:endParaRPr>
          </a:p>
          <a:p>
            <a:pPr indent="-521006" algn="ctr" defTabSz="1371566">
              <a:defRPr/>
            </a:pPr>
            <a:endParaRPr lang="en-US" sz="1650" kern="0">
              <a:solidFill>
                <a:srgbClr val="000000"/>
              </a:solidFill>
              <a:latin typeface="Open Sans"/>
              <a:cs typeface="Segoe UI"/>
            </a:endParaRPr>
          </a:p>
        </p:txBody>
      </p:sp>
      <p:graphicFrame>
        <p:nvGraphicFramePr>
          <p:cNvPr id="11" name="Diagram 10">
            <a:extLst>
              <a:ext uri="{FF2B5EF4-FFF2-40B4-BE49-F238E27FC236}">
                <a16:creationId xmlns:a16="http://schemas.microsoft.com/office/drawing/2014/main" id="{4DC8D8F0-7D72-A179-65B8-BF4D031E705C}"/>
              </a:ext>
            </a:extLst>
          </p:cNvPr>
          <p:cNvGraphicFramePr/>
          <p:nvPr/>
        </p:nvGraphicFramePr>
        <p:xfrm>
          <a:off x="261681" y="2992256"/>
          <a:ext cx="17587407" cy="39449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3">
            <a:extLst>
              <a:ext uri="{FF2B5EF4-FFF2-40B4-BE49-F238E27FC236}">
                <a16:creationId xmlns:a16="http://schemas.microsoft.com/office/drawing/2014/main" id="{DC6019B7-BDC9-7387-BCC4-9BC9CC9F045D}"/>
              </a:ext>
            </a:extLst>
          </p:cNvPr>
          <p:cNvSpPr txBox="1">
            <a:spLocks/>
          </p:cNvSpPr>
          <p:nvPr/>
        </p:nvSpPr>
        <p:spPr>
          <a:xfrm>
            <a:off x="466284" y="260610"/>
            <a:ext cx="16949705" cy="1187939"/>
          </a:xfrm>
          <a:prstGeom prst="rect">
            <a:avLst/>
          </a:prstGeom>
        </p:spPr>
        <p:txBody>
          <a:bodyPr lIns="182880" tIns="91440" rIns="182880" bIns="91440" anchor="b"/>
          <a:lstStyle>
            <a:lvl1pPr algn="l" defTabSz="914400" rtl="0" eaLnBrk="1" latinLnBrk="0" hangingPunct="1">
              <a:lnSpc>
                <a:spcPct val="90000"/>
              </a:lnSpc>
              <a:spcBef>
                <a:spcPct val="0"/>
              </a:spcBef>
              <a:buNone/>
              <a:defRPr sz="2800" b="1" i="0" kern="1200" spc="50" baseline="0">
                <a:solidFill>
                  <a:srgbClr val="E91F00"/>
                </a:solidFill>
                <a:latin typeface="Open Sans" panose="020B0606030504020204" pitchFamily="34" charset="0"/>
                <a:ea typeface="+mj-ea"/>
                <a:cs typeface="Open Sans" panose="020B0606030504020204" pitchFamily="34" charset="0"/>
              </a:defRPr>
            </a:lvl1pPr>
          </a:lstStyle>
          <a:p>
            <a:pPr defTabSz="1828755">
              <a:defRPr/>
            </a:pPr>
            <a:r>
              <a:rPr lang="en-US" sz="6000" spc="100">
                <a:solidFill>
                  <a:schemeClr val="accent3"/>
                </a:solidFill>
                <a:latin typeface="Lato 3" panose="020B0604020202020204" charset="0"/>
                <a:ea typeface="Open Sans"/>
                <a:cs typeface="Lato 3" panose="020B0604020202020204" charset="0"/>
              </a:rPr>
              <a:t>Overview of Verification Process</a:t>
            </a:r>
            <a:endParaRPr lang="en-US" sz="6000" spc="100">
              <a:solidFill>
                <a:schemeClr val="accent3"/>
              </a:solidFill>
              <a:latin typeface="Lato 3" panose="020B0604020202020204" charset="0"/>
              <a:cs typeface="Lato 3" panose="020B0604020202020204" charset="0"/>
            </a:endParaRPr>
          </a:p>
        </p:txBody>
      </p:sp>
      <p:cxnSp>
        <p:nvCxnSpPr>
          <p:cNvPr id="6" name="Straight Arrow Connector 5">
            <a:extLst>
              <a:ext uri="{FF2B5EF4-FFF2-40B4-BE49-F238E27FC236}">
                <a16:creationId xmlns:a16="http://schemas.microsoft.com/office/drawing/2014/main" id="{CC83E0E9-4B32-0028-DE5C-1FE273A00218}"/>
              </a:ext>
            </a:extLst>
          </p:cNvPr>
          <p:cNvCxnSpPr>
            <a:cxnSpLocks/>
          </p:cNvCxnSpPr>
          <p:nvPr/>
        </p:nvCxnSpPr>
        <p:spPr>
          <a:xfrm>
            <a:off x="3934020" y="6319652"/>
            <a:ext cx="9728" cy="860897"/>
          </a:xfrm>
          <a:prstGeom prst="straightConnector1">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A6CD781F-192F-2A0B-25FC-8CA8DD6490C6}"/>
              </a:ext>
            </a:extLst>
          </p:cNvPr>
          <p:cNvCxnSpPr>
            <a:cxnSpLocks/>
          </p:cNvCxnSpPr>
          <p:nvPr/>
        </p:nvCxnSpPr>
        <p:spPr>
          <a:xfrm>
            <a:off x="8400958" y="2808955"/>
            <a:ext cx="9728" cy="860897"/>
          </a:xfrm>
          <a:prstGeom prst="straightConnector1">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E5248AB7-4ADA-800C-AE52-4386C2256FA7}"/>
              </a:ext>
            </a:extLst>
          </p:cNvPr>
          <p:cNvCxnSpPr>
            <a:cxnSpLocks/>
          </p:cNvCxnSpPr>
          <p:nvPr/>
        </p:nvCxnSpPr>
        <p:spPr>
          <a:xfrm>
            <a:off x="9910067" y="6326052"/>
            <a:ext cx="9728" cy="860897"/>
          </a:xfrm>
          <a:prstGeom prst="straightConnector1">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F1534BD9-F3D1-DA51-1C4D-8595DD7238C4}"/>
              </a:ext>
            </a:extLst>
          </p:cNvPr>
          <p:cNvCxnSpPr>
            <a:cxnSpLocks/>
          </p:cNvCxnSpPr>
          <p:nvPr/>
        </p:nvCxnSpPr>
        <p:spPr>
          <a:xfrm>
            <a:off x="14684536" y="2767638"/>
            <a:ext cx="9728" cy="860897"/>
          </a:xfrm>
          <a:prstGeom prst="straightConnector1">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E053618F-BB3A-3BD4-2B64-C7428F6A2382}"/>
              </a:ext>
            </a:extLst>
          </p:cNvPr>
          <p:cNvSpPr txBox="1"/>
          <p:nvPr/>
        </p:nvSpPr>
        <p:spPr>
          <a:xfrm>
            <a:off x="12390918" y="1984173"/>
            <a:ext cx="5049404" cy="60016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indent="-521006" algn="ctr" defTabSz="1371566">
              <a:defRPr/>
            </a:pPr>
            <a:r>
              <a:rPr lang="en-US" sz="2100" b="1" kern="0">
                <a:solidFill>
                  <a:srgbClr val="002060"/>
                </a:solidFill>
                <a:latin typeface="Open Sans"/>
                <a:ea typeface="Open Sans"/>
                <a:cs typeface="Segoe UI" panose="020B0603020202020204"/>
              </a:rPr>
              <a:t>GSV Verification and SQP partner</a:t>
            </a:r>
          </a:p>
          <a:p>
            <a:pPr indent="-521006" algn="ctr" defTabSz="1371566">
              <a:defRPr/>
            </a:pPr>
            <a:r>
              <a:rPr lang="en-US" i="1" kern="0">
                <a:latin typeface="Open Sans"/>
                <a:ea typeface="Open Sans"/>
                <a:cs typeface="Segoe UI" panose="020B0603020202020204"/>
              </a:rPr>
              <a:t>Verified for 3 years</a:t>
            </a:r>
          </a:p>
        </p:txBody>
      </p:sp>
      <p:sp>
        <p:nvSpPr>
          <p:cNvPr id="7" name="Rectangle 2">
            <a:extLst>
              <a:ext uri="{FF2B5EF4-FFF2-40B4-BE49-F238E27FC236}">
                <a16:creationId xmlns:a16="http://schemas.microsoft.com/office/drawing/2014/main" id="{6A0D9BA0-972D-7474-0E96-FF3D93A408C0}"/>
              </a:ext>
            </a:extLst>
          </p:cNvPr>
          <p:cNvSpPr>
            <a:spLocks noChangeArrowheads="1"/>
          </p:cNvSpPr>
          <p:nvPr/>
        </p:nvSpPr>
        <p:spPr bwMode="auto">
          <a:xfrm>
            <a:off x="8274756" y="9704976"/>
            <a:ext cx="1870019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ptos" panose="020B0004020202020204" pitchFamily="34" charset="0"/>
              </a:rPr>
              <a:t>© American College of Surgeons. Content cannot be reproduced or repurposed without written permission of the American College of Surgeons.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69746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CB66E-0514-0930-C4BC-EE3BC42F7B0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18E7592-F0F7-591A-D11E-6ED3D37755DB}"/>
              </a:ext>
            </a:extLst>
          </p:cNvPr>
          <p:cNvPicPr>
            <a:picLocks noChangeAspect="1"/>
          </p:cNvPicPr>
          <p:nvPr/>
        </p:nvPicPr>
        <p:blipFill>
          <a:blip r:embed="rId3" cstate="email">
            <a:duotone>
              <a:prstClr val="black"/>
              <a:schemeClr val="bg1">
                <a:lumMod val="95000"/>
                <a:tint val="45000"/>
                <a:satMod val="400000"/>
              </a:schemeClr>
            </a:duotone>
            <a:extLst>
              <a:ext uri="{28A0092B-C50C-407E-A947-70E740481C1C}">
                <a14:useLocalDpi xmlns:a14="http://schemas.microsoft.com/office/drawing/2010/main"/>
              </a:ext>
            </a:extLst>
          </a:blip>
          <a:srcRect/>
          <a:stretch>
            <a:fillRect/>
          </a:stretch>
        </p:blipFill>
        <p:spPr>
          <a:xfrm>
            <a:off x="11981113" y="4135466"/>
            <a:ext cx="4877707" cy="4754602"/>
          </a:xfrm>
          <a:prstGeom prst="rect">
            <a:avLst/>
          </a:prstGeom>
        </p:spPr>
      </p:pic>
      <p:sp>
        <p:nvSpPr>
          <p:cNvPr id="5" name="TextBox 4">
            <a:extLst>
              <a:ext uri="{FF2B5EF4-FFF2-40B4-BE49-F238E27FC236}">
                <a16:creationId xmlns:a16="http://schemas.microsoft.com/office/drawing/2014/main" id="{D83FF03B-9D3C-3235-2963-4F308EAC09A4}"/>
              </a:ext>
            </a:extLst>
          </p:cNvPr>
          <p:cNvSpPr txBox="1"/>
          <p:nvPr/>
        </p:nvSpPr>
        <p:spPr>
          <a:xfrm>
            <a:off x="10801009" y="2391332"/>
            <a:ext cx="7237916" cy="1569660"/>
          </a:xfrm>
          <a:prstGeom prst="rect">
            <a:avLst/>
          </a:prstGeom>
          <a:noFill/>
        </p:spPr>
        <p:txBody>
          <a:bodyPr wrap="square" rtlCol="0">
            <a:spAutoFit/>
          </a:bodyPr>
          <a:lstStyle/>
          <a:p>
            <a:pPr algn="ctr"/>
            <a:r>
              <a:rPr lang="en-US" sz="3200" b="1">
                <a:solidFill>
                  <a:srgbClr val="C00000"/>
                </a:solidFill>
              </a:rPr>
              <a:t>Book a call now to learn more about the GSV Program and how to facilitate this at your hospital: </a:t>
            </a:r>
          </a:p>
        </p:txBody>
      </p:sp>
      <p:cxnSp>
        <p:nvCxnSpPr>
          <p:cNvPr id="11" name="Straight Connector 10">
            <a:extLst>
              <a:ext uri="{FF2B5EF4-FFF2-40B4-BE49-F238E27FC236}">
                <a16:creationId xmlns:a16="http://schemas.microsoft.com/office/drawing/2014/main" id="{989A8FD8-4939-814B-DE7A-D3F043B1CDA3}"/>
              </a:ext>
            </a:extLst>
          </p:cNvPr>
          <p:cNvCxnSpPr/>
          <p:nvPr/>
        </p:nvCxnSpPr>
        <p:spPr bwMode="auto">
          <a:xfrm>
            <a:off x="10143192" y="2082312"/>
            <a:ext cx="0" cy="7058025"/>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3" name="TextBox 12">
            <a:extLst>
              <a:ext uri="{FF2B5EF4-FFF2-40B4-BE49-F238E27FC236}">
                <a16:creationId xmlns:a16="http://schemas.microsoft.com/office/drawing/2014/main" id="{04C1BD1D-5A26-8D13-0640-47AAA7DC40F8}"/>
              </a:ext>
            </a:extLst>
          </p:cNvPr>
          <p:cNvSpPr txBox="1"/>
          <p:nvPr/>
        </p:nvSpPr>
        <p:spPr>
          <a:xfrm>
            <a:off x="1020728" y="2391332"/>
            <a:ext cx="8464648" cy="5232202"/>
          </a:xfrm>
          <a:prstGeom prst="rect">
            <a:avLst/>
          </a:prstGeom>
          <a:noFill/>
          <a:ln>
            <a:noFill/>
          </a:ln>
        </p:spPr>
        <p:txBody>
          <a:bodyPr wrap="square" lIns="91440" tIns="45720" rIns="91440" bIns="45720" anchor="t">
            <a:spAutoFit/>
          </a:bodyPr>
          <a:lstStyle/>
          <a:p>
            <a:pPr marL="571500" indent="-571500">
              <a:buFont typeface="Arial" panose="020B0604020202020204" pitchFamily="34" charset="0"/>
              <a:buChar char="•"/>
            </a:pPr>
            <a:r>
              <a:rPr lang="en-US" sz="3600" b="1">
                <a:ea typeface="Calibri"/>
                <a:cs typeface="Calibri"/>
              </a:rPr>
              <a:t>Apply now so your hospital can become a </a:t>
            </a:r>
            <a:r>
              <a:rPr lang="en-US" sz="3600" b="1" i="1">
                <a:solidFill>
                  <a:srgbClr val="C00000"/>
                </a:solidFill>
                <a:ea typeface="Calibri"/>
                <a:cs typeface="Calibri"/>
              </a:rPr>
              <a:t>Recognized Leader in Geriatric Surgery </a:t>
            </a:r>
            <a:r>
              <a:rPr lang="en-US" sz="3600" b="1">
                <a:ea typeface="Calibri"/>
                <a:cs typeface="Calibri"/>
              </a:rPr>
              <a:t>by Spring 2027! </a:t>
            </a:r>
          </a:p>
          <a:p>
            <a:endParaRPr lang="en-US" b="1">
              <a:ea typeface="Calibri"/>
              <a:cs typeface="Calibri"/>
            </a:endParaRPr>
          </a:p>
          <a:p>
            <a:pPr marL="1485900" lvl="2" indent="-571500">
              <a:buFont typeface="Arial" panose="020B0604020202020204" pitchFamily="34" charset="0"/>
              <a:buChar char="•"/>
            </a:pPr>
            <a:r>
              <a:rPr lang="en-US" sz="3200">
                <a:ea typeface="Calibri"/>
                <a:cs typeface="Calibri"/>
              </a:rPr>
              <a:t>Apply on the GSV Website by October 2026</a:t>
            </a:r>
          </a:p>
          <a:p>
            <a:pPr marL="1485900" lvl="2" indent="-571500">
              <a:buFont typeface="Arial" panose="020B0604020202020204" pitchFamily="34" charset="0"/>
              <a:buChar char="•"/>
            </a:pPr>
            <a:r>
              <a:rPr lang="en-US" sz="3200">
                <a:ea typeface="Calibri"/>
                <a:cs typeface="Calibri"/>
              </a:rPr>
              <a:t>Site visit in January or February 2027  </a:t>
            </a:r>
          </a:p>
          <a:p>
            <a:endParaRPr lang="en-US" sz="2000">
              <a:ea typeface="Calibri"/>
              <a:cs typeface="Calibri"/>
            </a:endParaRPr>
          </a:p>
          <a:p>
            <a:pPr marL="571500" indent="-571500">
              <a:buFont typeface="Arial" panose="020B0604020202020204" pitchFamily="34" charset="0"/>
              <a:buChar char="•"/>
            </a:pPr>
            <a:endParaRPr lang="en-US" sz="2000" b="1">
              <a:ea typeface="Calibri"/>
              <a:cs typeface="Calibri"/>
            </a:endParaRPr>
          </a:p>
          <a:p>
            <a:pPr marL="571500" indent="-571500">
              <a:buFont typeface="Arial" panose="020B0604020202020204" pitchFamily="34" charset="0"/>
              <a:buChar char="•"/>
            </a:pPr>
            <a:r>
              <a:rPr lang="en-US" sz="3600" b="1">
                <a:ea typeface="Calibri"/>
                <a:cs typeface="Calibri"/>
              </a:rPr>
              <a:t>The GSV Team is here to help every step of the way!</a:t>
            </a:r>
          </a:p>
        </p:txBody>
      </p:sp>
      <p:sp>
        <p:nvSpPr>
          <p:cNvPr id="2" name="TextBox 1">
            <a:extLst>
              <a:ext uri="{FF2B5EF4-FFF2-40B4-BE49-F238E27FC236}">
                <a16:creationId xmlns:a16="http://schemas.microsoft.com/office/drawing/2014/main" id="{D24BEB31-509A-4EF1-28CD-C3C5A63F2E58}"/>
              </a:ext>
            </a:extLst>
          </p:cNvPr>
          <p:cNvSpPr txBox="1"/>
          <p:nvPr/>
        </p:nvSpPr>
        <p:spPr>
          <a:xfrm>
            <a:off x="923192" y="366346"/>
            <a:ext cx="15635653"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000" b="1" i="0" u="none" strike="noStrike" baseline="0">
                <a:solidFill>
                  <a:srgbClr val="022F69"/>
                </a:solidFill>
                <a:latin typeface="Lato 3"/>
              </a:rPr>
              <a:t>Take Action Now, Enroll Today! </a:t>
            </a:r>
            <a:r>
              <a:rPr sz="6000" b="0" i="0">
                <a:solidFill>
                  <a:srgbClr val="000000"/>
                </a:solidFill>
                <a:latin typeface="Lato 3"/>
                <a:ea typeface="Lato 3"/>
                <a:cs typeface="Lato 3"/>
              </a:rPr>
              <a:t>​</a:t>
            </a:r>
            <a:endParaRPr lang="en-US"/>
          </a:p>
          <a:p>
            <a:pPr algn="ctr"/>
            <a:endParaRPr lang="en-US"/>
          </a:p>
        </p:txBody>
      </p:sp>
      <p:sp>
        <p:nvSpPr>
          <p:cNvPr id="3" name="Rectangle 2">
            <a:extLst>
              <a:ext uri="{FF2B5EF4-FFF2-40B4-BE49-F238E27FC236}">
                <a16:creationId xmlns:a16="http://schemas.microsoft.com/office/drawing/2014/main" id="{1E956CF9-5B00-E954-585C-8B278489916E}"/>
              </a:ext>
            </a:extLst>
          </p:cNvPr>
          <p:cNvSpPr>
            <a:spLocks noChangeArrowheads="1"/>
          </p:cNvSpPr>
          <p:nvPr/>
        </p:nvSpPr>
        <p:spPr bwMode="auto">
          <a:xfrm>
            <a:off x="7252791" y="9716821"/>
            <a:ext cx="1870019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ptos" panose="020B0004020202020204" pitchFamily="34" charset="0"/>
              </a:rPr>
              <a:t>© American College of Surgeons. Content cannot be reproduced or repurposed without written permission of the American College of Surgeons.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Slide Number Placeholder 6">
            <a:extLst>
              <a:ext uri="{FF2B5EF4-FFF2-40B4-BE49-F238E27FC236}">
                <a16:creationId xmlns:a16="http://schemas.microsoft.com/office/drawing/2014/main" id="{B0625ABB-4F84-6AA7-2B97-DF0DB0DB5AA3}"/>
              </a:ext>
            </a:extLst>
          </p:cNvPr>
          <p:cNvSpPr>
            <a:spLocks noGrp="1"/>
          </p:cNvSpPr>
          <p:nvPr>
            <p:ph type="sldNum" sz="quarter" idx="4"/>
          </p:nvPr>
        </p:nvSpPr>
        <p:spPr/>
        <p:txBody>
          <a:bodyPr/>
          <a:lstStyle/>
          <a:p>
            <a:fld id="{42C32FFB-F9AE-46F0-A233-A2E628258990}" type="slidenum">
              <a:rPr lang="en-US" smtClean="0"/>
              <a:pPr/>
              <a:t>27</a:t>
            </a:fld>
            <a:endParaRPr lang="en-US" sz="2000"/>
          </a:p>
        </p:txBody>
      </p:sp>
    </p:spTree>
    <p:extLst>
      <p:ext uri="{BB962C8B-B14F-4D97-AF65-F5344CB8AC3E}">
        <p14:creationId xmlns:p14="http://schemas.microsoft.com/office/powerpoint/2010/main" val="27416466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DD5C8-A5FC-249E-4510-70C5AB7AED13}"/>
            </a:ext>
          </a:extLst>
        </p:cNvPr>
        <p:cNvGrpSpPr/>
        <p:nvPr/>
      </p:nvGrpSpPr>
      <p:grpSpPr>
        <a:xfrm>
          <a:off x="0" y="0"/>
          <a:ext cx="0" cy="0"/>
          <a:chOff x="0" y="0"/>
          <a:chExt cx="0" cy="0"/>
        </a:xfrm>
      </p:grpSpPr>
      <p:sp>
        <p:nvSpPr>
          <p:cNvPr id="38" name="Title 37">
            <a:extLst>
              <a:ext uri="{FF2B5EF4-FFF2-40B4-BE49-F238E27FC236}">
                <a16:creationId xmlns:a16="http://schemas.microsoft.com/office/drawing/2014/main" id="{CED606D7-0D06-746D-8CA6-0BBFEF46F6C7}"/>
              </a:ext>
            </a:extLst>
          </p:cNvPr>
          <p:cNvSpPr>
            <a:spLocks noGrp="1"/>
          </p:cNvSpPr>
          <p:nvPr>
            <p:ph type="title"/>
          </p:nvPr>
        </p:nvSpPr>
        <p:spPr>
          <a:xfrm>
            <a:off x="638006" y="512226"/>
            <a:ext cx="9121632" cy="738664"/>
          </a:xfrm>
        </p:spPr>
        <p:txBody>
          <a:bodyPr/>
          <a:lstStyle/>
          <a:p>
            <a:r>
              <a:rPr lang="en-US" sz="6000">
                <a:latin typeface="Lato 3"/>
                <a:ea typeface="MS PGothic"/>
                <a:cs typeface="Lato 3"/>
              </a:rPr>
              <a:t>Hospital Benefits of GSV </a:t>
            </a:r>
          </a:p>
        </p:txBody>
      </p:sp>
      <p:sp>
        <p:nvSpPr>
          <p:cNvPr id="2" name="Content Placeholder 1">
            <a:extLst>
              <a:ext uri="{FF2B5EF4-FFF2-40B4-BE49-F238E27FC236}">
                <a16:creationId xmlns:a16="http://schemas.microsoft.com/office/drawing/2014/main" id="{81CA33AC-E6D1-585D-E97F-BF9912770455}"/>
              </a:ext>
            </a:extLst>
          </p:cNvPr>
          <p:cNvSpPr>
            <a:spLocks noGrp="1"/>
          </p:cNvSpPr>
          <p:nvPr>
            <p:ph idx="1"/>
          </p:nvPr>
        </p:nvSpPr>
        <p:spPr>
          <a:xfrm>
            <a:off x="1001070" y="3229952"/>
            <a:ext cx="7728837" cy="3035841"/>
          </a:xfrm>
        </p:spPr>
        <p:txBody>
          <a:bodyPr/>
          <a:lstStyle/>
          <a:p>
            <a:pPr algn="ctr"/>
            <a:r>
              <a:rPr lang="en-US" sz="3600">
                <a:solidFill>
                  <a:srgbClr val="0F2145"/>
                </a:solidFill>
                <a:latin typeface="Segoe UI"/>
                <a:ea typeface="MS PGothic"/>
                <a:cs typeface="Segoe UI"/>
              </a:rPr>
              <a:t>ACS Quality Programs provide hospitals with the infrastructure and resources necessary to deliver high-quality, patient-centered care, optimize performance, improve outcomes, and maximize existing resources.</a:t>
            </a:r>
          </a:p>
          <a:p>
            <a:endParaRPr lang="en-US"/>
          </a:p>
        </p:txBody>
      </p:sp>
      <p:graphicFrame>
        <p:nvGraphicFramePr>
          <p:cNvPr id="13" name="Table 12">
            <a:extLst>
              <a:ext uri="{FF2B5EF4-FFF2-40B4-BE49-F238E27FC236}">
                <a16:creationId xmlns:a16="http://schemas.microsoft.com/office/drawing/2014/main" id="{312AB1C9-6C91-B35C-5948-342226D76138}"/>
              </a:ext>
            </a:extLst>
          </p:cNvPr>
          <p:cNvGraphicFramePr>
            <a:graphicFrameLocks noGrp="1"/>
          </p:cNvGraphicFramePr>
          <p:nvPr/>
        </p:nvGraphicFramePr>
        <p:xfrm>
          <a:off x="9700846" y="131884"/>
          <a:ext cx="8507628" cy="9969483"/>
        </p:xfrm>
        <a:graphic>
          <a:graphicData uri="http://schemas.openxmlformats.org/drawingml/2006/table">
            <a:tbl>
              <a:tblPr bandRow="1">
                <a:tableStyleId>{2D5ABB26-0587-4C30-8999-92F81FD0307C}</a:tableStyleId>
              </a:tblPr>
              <a:tblGrid>
                <a:gridCol w="4253814">
                  <a:extLst>
                    <a:ext uri="{9D8B030D-6E8A-4147-A177-3AD203B41FA5}">
                      <a16:colId xmlns:a16="http://schemas.microsoft.com/office/drawing/2014/main" val="542539218"/>
                    </a:ext>
                  </a:extLst>
                </a:gridCol>
                <a:gridCol w="4253814">
                  <a:extLst>
                    <a:ext uri="{9D8B030D-6E8A-4147-A177-3AD203B41FA5}">
                      <a16:colId xmlns:a16="http://schemas.microsoft.com/office/drawing/2014/main" val="387864296"/>
                    </a:ext>
                  </a:extLst>
                </a:gridCol>
              </a:tblGrid>
              <a:tr h="2582259">
                <a:tc>
                  <a:txBody>
                    <a:bodyPr/>
                    <a:lstStyle/>
                    <a:p>
                      <a:pPr lvl="0">
                        <a:buNone/>
                      </a:pPr>
                      <a:endParaRPr lang="en-US">
                        <a:solidFill>
                          <a:schemeClr val="bg1">
                            <a:lumMod val="85000"/>
                          </a:schemeClr>
                        </a:solidFill>
                      </a:endParaRPr>
                    </a:p>
                  </a:txBody>
                  <a:tcPr>
                    <a:lnL w="12700">
                      <a:solidFill>
                        <a:schemeClr val="bg1">
                          <a:lumMod val="85000"/>
                        </a:schemeClr>
                      </a:solidFill>
                    </a:lnL>
                    <a:lnR w="12700">
                      <a:solidFill>
                        <a:schemeClr val="bg1">
                          <a:lumMod val="85000"/>
                        </a:schemeClr>
                      </a:solidFill>
                    </a:lnR>
                    <a:lnB w="12700" cap="flat" cmpd="sng" algn="ctr">
                      <a:solidFill>
                        <a:schemeClr val="bg1">
                          <a:lumMod val="85000"/>
                        </a:schemeClr>
                      </a:solidFill>
                      <a:prstDash val="solid"/>
                      <a:round/>
                      <a:headEnd type="none" w="med" len="med"/>
                      <a:tailEnd type="none" w="med" len="med"/>
                    </a:lnB>
                  </a:tcPr>
                </a:tc>
                <a:tc>
                  <a:txBody>
                    <a:bodyPr/>
                    <a:lstStyle/>
                    <a:p>
                      <a:pPr lvl="0">
                        <a:buNone/>
                      </a:pPr>
                      <a:endParaRPr lang="en-US">
                        <a:solidFill>
                          <a:schemeClr val="bg1">
                            <a:lumMod val="85000"/>
                          </a:schemeClr>
                        </a:solidFill>
                      </a:endParaRPr>
                    </a:p>
                  </a:txBody>
                  <a:tcPr>
                    <a:lnL w="12700">
                      <a:solidFill>
                        <a:schemeClr val="bg1">
                          <a:lumMod val="85000"/>
                        </a:schemeClr>
                      </a:solidFill>
                    </a:lnL>
                    <a:lnB w="12700">
                      <a:solidFill>
                        <a:schemeClr val="bg1">
                          <a:lumMod val="85000"/>
                        </a:schemeClr>
                      </a:solidFill>
                    </a:lnB>
                  </a:tcPr>
                </a:tc>
                <a:extLst>
                  <a:ext uri="{0D108BD9-81ED-4DB2-BD59-A6C34878D82A}">
                    <a16:rowId xmlns:a16="http://schemas.microsoft.com/office/drawing/2014/main" val="3458472864"/>
                  </a:ext>
                </a:extLst>
              </a:tr>
              <a:tr h="2582259">
                <a:tc>
                  <a:txBody>
                    <a:bodyPr/>
                    <a:lstStyle/>
                    <a:p>
                      <a:pPr lvl="0">
                        <a:buNone/>
                      </a:pPr>
                      <a:endParaRPr lang="en-US">
                        <a:solidFill>
                          <a:schemeClr val="bg1">
                            <a:lumMod val="85000"/>
                          </a:schemeClr>
                        </a:solidFill>
                      </a:endParaRPr>
                    </a:p>
                  </a:txBody>
                  <a:tcPr>
                    <a:lnL w="12700">
                      <a:solidFill>
                        <a:schemeClr val="bg1">
                          <a:lumMod val="85000"/>
                        </a:schemeClr>
                      </a:solidFill>
                    </a:lnL>
                    <a:lnR w="12700">
                      <a:solidFill>
                        <a:schemeClr val="bg1">
                          <a:lumMod val="85000"/>
                        </a:schemeClr>
                      </a:solid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lvl="0">
                        <a:buNone/>
                      </a:pPr>
                      <a:endParaRPr lang="en-US">
                        <a:solidFill>
                          <a:schemeClr val="bg1">
                            <a:lumMod val="85000"/>
                          </a:schemeClr>
                        </a:solidFill>
                      </a:endParaRPr>
                    </a:p>
                  </a:txBody>
                  <a:tcPr>
                    <a:lnL w="12700">
                      <a:solidFill>
                        <a:schemeClr val="bg1">
                          <a:lumMod val="85000"/>
                        </a:schemeClr>
                      </a:solidFill>
                    </a:lnL>
                    <a:lnT w="12700">
                      <a:solidFill>
                        <a:schemeClr val="bg1">
                          <a:lumMod val="85000"/>
                        </a:schemeClr>
                      </a:solidFill>
                    </a:lnT>
                    <a:lnB w="12700">
                      <a:solidFill>
                        <a:schemeClr val="bg1">
                          <a:lumMod val="85000"/>
                        </a:schemeClr>
                      </a:solidFill>
                    </a:lnB>
                  </a:tcPr>
                </a:tc>
                <a:extLst>
                  <a:ext uri="{0D108BD9-81ED-4DB2-BD59-A6C34878D82A}">
                    <a16:rowId xmlns:a16="http://schemas.microsoft.com/office/drawing/2014/main" val="782749710"/>
                  </a:ext>
                </a:extLst>
              </a:tr>
              <a:tr h="2582259">
                <a:tc>
                  <a:txBody>
                    <a:bodyPr/>
                    <a:lstStyle/>
                    <a:p>
                      <a:endParaRPr lang="en-US">
                        <a:solidFill>
                          <a:schemeClr val="bg1">
                            <a:lumMod val="85000"/>
                          </a:schemeClr>
                        </a:solidFill>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endParaRPr lang="en-US">
                        <a:solidFill>
                          <a:schemeClr val="bg1">
                            <a:lumMod val="85000"/>
                          </a:schemeClr>
                        </a:solidFill>
                      </a:endParaRPr>
                    </a:p>
                  </a:txBody>
                  <a:tcP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078420762"/>
                  </a:ext>
                </a:extLst>
              </a:tr>
              <a:tr h="2222706">
                <a:tc>
                  <a:txBody>
                    <a:bodyPr/>
                    <a:lstStyle/>
                    <a:p>
                      <a:endParaRPr lang="en-US">
                        <a:solidFill>
                          <a:schemeClr val="bg1">
                            <a:lumMod val="85000"/>
                          </a:schemeClr>
                        </a:solidFill>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tcPr>
                </a:tc>
                <a:tc>
                  <a:txBody>
                    <a:bodyPr/>
                    <a:lstStyle/>
                    <a:p>
                      <a:endParaRPr lang="en-US" b="1">
                        <a:solidFill>
                          <a:schemeClr val="bg1">
                            <a:lumMod val="85000"/>
                          </a:schemeClr>
                        </a:solidFill>
                      </a:endParaRPr>
                    </a:p>
                  </a:txBody>
                  <a:tcP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tcPr>
                </a:tc>
                <a:extLst>
                  <a:ext uri="{0D108BD9-81ED-4DB2-BD59-A6C34878D82A}">
                    <a16:rowId xmlns:a16="http://schemas.microsoft.com/office/drawing/2014/main" val="2794761484"/>
                  </a:ext>
                </a:extLst>
              </a:tr>
            </a:tbl>
          </a:graphicData>
        </a:graphic>
      </p:graphicFrame>
      <p:pic>
        <p:nvPicPr>
          <p:cNvPr id="17" name="Graphic 16" descr="Thumbs up sign with solid fill">
            <a:extLst>
              <a:ext uri="{FF2B5EF4-FFF2-40B4-BE49-F238E27FC236}">
                <a16:creationId xmlns:a16="http://schemas.microsoft.com/office/drawing/2014/main" id="{B437ADB1-8393-6917-9120-B6435C818C3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5674893" y="7906113"/>
            <a:ext cx="914400" cy="914400"/>
          </a:xfrm>
          <a:prstGeom prst="rect">
            <a:avLst/>
          </a:prstGeom>
        </p:spPr>
      </p:pic>
      <p:pic>
        <p:nvPicPr>
          <p:cNvPr id="24" name="Graphic 23" descr="Badge Tick with solid fill">
            <a:extLst>
              <a:ext uri="{FF2B5EF4-FFF2-40B4-BE49-F238E27FC236}">
                <a16:creationId xmlns:a16="http://schemas.microsoft.com/office/drawing/2014/main" id="{C3962473-98F2-C597-6936-70EEAA82E7C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5559145" y="157816"/>
            <a:ext cx="978570" cy="978570"/>
          </a:xfrm>
          <a:prstGeom prst="rect">
            <a:avLst/>
          </a:prstGeom>
        </p:spPr>
      </p:pic>
      <p:pic>
        <p:nvPicPr>
          <p:cNvPr id="28" name="Graphic 27" descr="Bar chart with solid fill">
            <a:extLst>
              <a:ext uri="{FF2B5EF4-FFF2-40B4-BE49-F238E27FC236}">
                <a16:creationId xmlns:a16="http://schemas.microsoft.com/office/drawing/2014/main" id="{15966EE8-0431-C18E-08F6-985FC4112BF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388007" y="155735"/>
            <a:ext cx="914400" cy="914400"/>
          </a:xfrm>
          <a:prstGeom prst="rect">
            <a:avLst/>
          </a:prstGeom>
        </p:spPr>
      </p:pic>
      <p:pic>
        <p:nvPicPr>
          <p:cNvPr id="34" name="Graphic 33">
            <a:extLst>
              <a:ext uri="{FF2B5EF4-FFF2-40B4-BE49-F238E27FC236}">
                <a16:creationId xmlns:a16="http://schemas.microsoft.com/office/drawing/2014/main" id="{578F5C24-8CA9-C625-5E83-E3BABC3AC606}"/>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575070" y="2888336"/>
            <a:ext cx="914400" cy="731520"/>
          </a:xfrm>
          <a:prstGeom prst="rect">
            <a:avLst/>
          </a:prstGeom>
        </p:spPr>
      </p:pic>
      <p:pic>
        <p:nvPicPr>
          <p:cNvPr id="39" name="Graphic 38">
            <a:extLst>
              <a:ext uri="{FF2B5EF4-FFF2-40B4-BE49-F238E27FC236}">
                <a16:creationId xmlns:a16="http://schemas.microsoft.com/office/drawing/2014/main" id="{477BC166-B685-8C8B-9AC2-9136A6161C9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699115" y="5632714"/>
            <a:ext cx="704273" cy="626020"/>
          </a:xfrm>
          <a:prstGeom prst="rect">
            <a:avLst/>
          </a:prstGeom>
        </p:spPr>
      </p:pic>
      <p:pic>
        <p:nvPicPr>
          <p:cNvPr id="42" name="Graphic 41">
            <a:extLst>
              <a:ext uri="{FF2B5EF4-FFF2-40B4-BE49-F238E27FC236}">
                <a16:creationId xmlns:a16="http://schemas.microsoft.com/office/drawing/2014/main" id="{767C256B-6A33-D1DC-8B13-E54042BD77BC}"/>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478779" y="5547092"/>
            <a:ext cx="704273" cy="704273"/>
          </a:xfrm>
          <a:prstGeom prst="rect">
            <a:avLst/>
          </a:prstGeom>
        </p:spPr>
      </p:pic>
      <p:sp>
        <p:nvSpPr>
          <p:cNvPr id="43" name="TextBox 42">
            <a:extLst>
              <a:ext uri="{FF2B5EF4-FFF2-40B4-BE49-F238E27FC236}">
                <a16:creationId xmlns:a16="http://schemas.microsoft.com/office/drawing/2014/main" id="{4EE31700-8320-0C41-AA1E-EF8D58A72CB3}"/>
              </a:ext>
            </a:extLst>
          </p:cNvPr>
          <p:cNvSpPr txBox="1"/>
          <p:nvPr/>
        </p:nvSpPr>
        <p:spPr>
          <a:xfrm>
            <a:off x="9754681" y="1082707"/>
            <a:ext cx="4152758" cy="1508105"/>
          </a:xfrm>
          <a:prstGeom prst="rect">
            <a:avLst/>
          </a:prstGeom>
          <a:noFill/>
        </p:spPr>
        <p:txBody>
          <a:bodyPr wrap="square" rtlCol="0">
            <a:spAutoFit/>
          </a:bodyPr>
          <a:lstStyle/>
          <a:p>
            <a:pPr algn="ctr"/>
            <a:r>
              <a:rPr lang="en-US" sz="2400" b="1">
                <a:solidFill>
                  <a:schemeClr val="tx2"/>
                </a:solidFill>
                <a:latin typeface="+mj-lt"/>
                <a:cs typeface="Arial" panose="020B0604020202020204" pitchFamily="34" charset="0"/>
              </a:rPr>
              <a:t>High-quality clinical data</a:t>
            </a:r>
          </a:p>
          <a:p>
            <a:pPr algn="ctr"/>
            <a:endParaRPr lang="en-US" sz="1000">
              <a:solidFill>
                <a:schemeClr val="tx2"/>
              </a:solidFill>
              <a:latin typeface="+mj-lt"/>
              <a:cs typeface="Arial" panose="020B0604020202020204" pitchFamily="34" charset="0"/>
            </a:endParaRPr>
          </a:p>
          <a:p>
            <a:pPr algn="ctr"/>
            <a:r>
              <a:rPr lang="en-US" sz="2000">
                <a:solidFill>
                  <a:schemeClr val="tx2"/>
                </a:solidFill>
                <a:latin typeface="+mj-lt"/>
                <a:cs typeface="Arial" panose="020B0604020202020204" pitchFamily="34" charset="0"/>
              </a:rPr>
              <a:t>Benchmark performance, identify gaps, and drive quality improvement  </a:t>
            </a:r>
            <a:endParaRPr lang="en-US">
              <a:solidFill>
                <a:schemeClr val="tx2"/>
              </a:solidFill>
              <a:latin typeface="+mj-lt"/>
              <a:cs typeface="Arial" panose="020B0604020202020204" pitchFamily="34" charset="0"/>
            </a:endParaRPr>
          </a:p>
          <a:p>
            <a:endParaRPr lang="en-US"/>
          </a:p>
        </p:txBody>
      </p:sp>
      <p:sp>
        <p:nvSpPr>
          <p:cNvPr id="45" name="TextBox 44">
            <a:extLst>
              <a:ext uri="{FF2B5EF4-FFF2-40B4-BE49-F238E27FC236}">
                <a16:creationId xmlns:a16="http://schemas.microsoft.com/office/drawing/2014/main" id="{72DA060D-7222-11CB-AEC7-B41C78C20A7E}"/>
              </a:ext>
            </a:extLst>
          </p:cNvPr>
          <p:cNvSpPr txBox="1"/>
          <p:nvPr/>
        </p:nvSpPr>
        <p:spPr>
          <a:xfrm>
            <a:off x="9827436" y="3698503"/>
            <a:ext cx="3850105" cy="1538883"/>
          </a:xfrm>
          <a:prstGeom prst="rect">
            <a:avLst/>
          </a:prstGeom>
          <a:noFill/>
        </p:spPr>
        <p:txBody>
          <a:bodyPr wrap="square" rtlCol="0">
            <a:spAutoFit/>
          </a:bodyPr>
          <a:lstStyle/>
          <a:p>
            <a:pPr algn="ctr"/>
            <a:r>
              <a:rPr lang="en-US" sz="2400" b="1">
                <a:solidFill>
                  <a:schemeClr val="tx2"/>
                </a:solidFill>
                <a:latin typeface="+mj-lt"/>
                <a:cs typeface="Arial" panose="020B0604020202020204" pitchFamily="34" charset="0"/>
              </a:rPr>
              <a:t>Efficient resource allocation</a:t>
            </a:r>
          </a:p>
          <a:p>
            <a:pPr algn="ctr"/>
            <a:endParaRPr lang="en-US" sz="1000" b="1">
              <a:solidFill>
                <a:schemeClr val="tx2"/>
              </a:solidFill>
              <a:latin typeface="+mj-lt"/>
              <a:cs typeface="Arial" panose="020B0604020202020204" pitchFamily="34" charset="0"/>
            </a:endParaRPr>
          </a:p>
          <a:p>
            <a:pPr algn="ctr"/>
            <a:r>
              <a:rPr lang="en-US" sz="2000">
                <a:solidFill>
                  <a:schemeClr val="tx2"/>
                </a:solidFill>
                <a:latin typeface="+mj-lt"/>
                <a:cs typeface="Arial" panose="020B0604020202020204" pitchFamily="34" charset="0"/>
              </a:rPr>
              <a:t>Target resources to patients at highest risk for the greatest impact  </a:t>
            </a:r>
          </a:p>
          <a:p>
            <a:endParaRPr lang="en-US"/>
          </a:p>
        </p:txBody>
      </p:sp>
      <p:sp>
        <p:nvSpPr>
          <p:cNvPr id="51" name="TextBox 50">
            <a:extLst>
              <a:ext uri="{FF2B5EF4-FFF2-40B4-BE49-F238E27FC236}">
                <a16:creationId xmlns:a16="http://schemas.microsoft.com/office/drawing/2014/main" id="{C2C0BAA8-F45B-279C-E610-B027E30EF5ED}"/>
              </a:ext>
            </a:extLst>
          </p:cNvPr>
          <p:cNvSpPr txBox="1"/>
          <p:nvPr/>
        </p:nvSpPr>
        <p:spPr>
          <a:xfrm>
            <a:off x="13968421" y="1143964"/>
            <a:ext cx="4152761" cy="1538883"/>
          </a:xfrm>
          <a:prstGeom prst="rect">
            <a:avLst/>
          </a:prstGeom>
          <a:noFill/>
        </p:spPr>
        <p:txBody>
          <a:bodyPr wrap="square" rtlCol="0">
            <a:spAutoFit/>
          </a:bodyPr>
          <a:lstStyle/>
          <a:p>
            <a:pPr algn="ctr"/>
            <a:r>
              <a:rPr lang="en-US" sz="2400" b="1">
                <a:solidFill>
                  <a:schemeClr val="tx2"/>
                </a:solidFill>
                <a:latin typeface="+mj-lt"/>
                <a:cs typeface="Arial" panose="020B0604020202020204" pitchFamily="34" charset="0"/>
              </a:rPr>
              <a:t>Expert-developed standards</a:t>
            </a:r>
          </a:p>
          <a:p>
            <a:pPr algn="ctr"/>
            <a:endParaRPr lang="en-US" sz="1000" b="1">
              <a:solidFill>
                <a:schemeClr val="tx2"/>
              </a:solidFill>
              <a:latin typeface="+mj-lt"/>
              <a:cs typeface="Arial" panose="020B0604020202020204" pitchFamily="34" charset="0"/>
            </a:endParaRPr>
          </a:p>
          <a:p>
            <a:pPr algn="ctr"/>
            <a:r>
              <a:rPr lang="en-US" sz="2000">
                <a:solidFill>
                  <a:schemeClr val="tx2"/>
                </a:solidFill>
                <a:latin typeface="+mj-lt"/>
                <a:cs typeface="Arial" panose="020B0604020202020204" pitchFamily="34" charset="0"/>
              </a:rPr>
              <a:t>Evidence-based standards to guide best practices in older adult surgical care</a:t>
            </a:r>
          </a:p>
        </p:txBody>
      </p:sp>
      <p:pic>
        <p:nvPicPr>
          <p:cNvPr id="57" name="Graphic 56">
            <a:extLst>
              <a:ext uri="{FF2B5EF4-FFF2-40B4-BE49-F238E27FC236}">
                <a16:creationId xmlns:a16="http://schemas.microsoft.com/office/drawing/2014/main" id="{58DD2672-1518-BB0E-BB58-3A4DC56A8426}"/>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500377" y="2894238"/>
            <a:ext cx="710766" cy="631793"/>
          </a:xfrm>
          <a:prstGeom prst="rect">
            <a:avLst/>
          </a:prstGeom>
        </p:spPr>
      </p:pic>
      <p:sp>
        <p:nvSpPr>
          <p:cNvPr id="59" name="TextBox 58">
            <a:extLst>
              <a:ext uri="{FF2B5EF4-FFF2-40B4-BE49-F238E27FC236}">
                <a16:creationId xmlns:a16="http://schemas.microsoft.com/office/drawing/2014/main" id="{EBBDF0C7-0316-E6E8-760F-42DB536E7642}"/>
              </a:ext>
            </a:extLst>
          </p:cNvPr>
          <p:cNvSpPr txBox="1"/>
          <p:nvPr/>
        </p:nvSpPr>
        <p:spPr>
          <a:xfrm>
            <a:off x="13959924" y="3711149"/>
            <a:ext cx="4132490" cy="1261884"/>
          </a:xfrm>
          <a:prstGeom prst="rect">
            <a:avLst/>
          </a:prstGeom>
          <a:noFill/>
        </p:spPr>
        <p:txBody>
          <a:bodyPr wrap="square" rtlCol="0">
            <a:spAutoFit/>
          </a:bodyPr>
          <a:lstStyle/>
          <a:p>
            <a:pPr algn="ctr"/>
            <a:r>
              <a:rPr lang="en-US" sz="2400" b="1">
                <a:solidFill>
                  <a:schemeClr val="tx2"/>
                </a:solidFill>
                <a:latin typeface="+mj-lt"/>
                <a:cs typeface="Arial" panose="020B0604020202020204" pitchFamily="34" charset="0"/>
              </a:rPr>
              <a:t>Multidisciplinary collaboration</a:t>
            </a:r>
          </a:p>
          <a:p>
            <a:pPr algn="ctr"/>
            <a:endParaRPr lang="en-US" sz="1000" b="1">
              <a:solidFill>
                <a:schemeClr val="tx2"/>
              </a:solidFill>
              <a:latin typeface="+mj-lt"/>
              <a:cs typeface="Arial" panose="020B0604020202020204" pitchFamily="34" charset="0"/>
            </a:endParaRPr>
          </a:p>
          <a:p>
            <a:pPr algn="ctr"/>
            <a:r>
              <a:rPr lang="en-US" sz="2000">
                <a:solidFill>
                  <a:schemeClr val="tx2"/>
                </a:solidFill>
                <a:latin typeface="+mj-lt"/>
                <a:cs typeface="Arial" panose="020B0604020202020204" pitchFamily="34" charset="0"/>
              </a:rPr>
              <a:t>Strengthen collaboration across surgical specialties </a:t>
            </a:r>
            <a:endParaRPr lang="en-US" sz="1600"/>
          </a:p>
        </p:txBody>
      </p:sp>
      <p:pic>
        <p:nvPicPr>
          <p:cNvPr id="61" name="Graphic 60">
            <a:extLst>
              <a:ext uri="{FF2B5EF4-FFF2-40B4-BE49-F238E27FC236}">
                <a16:creationId xmlns:a16="http://schemas.microsoft.com/office/drawing/2014/main" id="{6D9E9DD3-EB6C-67A5-2475-CF9C56413823}"/>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494112" y="8052953"/>
            <a:ext cx="775899" cy="620720"/>
          </a:xfrm>
          <a:prstGeom prst="rect">
            <a:avLst/>
          </a:prstGeom>
        </p:spPr>
      </p:pic>
      <p:sp>
        <p:nvSpPr>
          <p:cNvPr id="65" name="TextBox 64">
            <a:extLst>
              <a:ext uri="{FF2B5EF4-FFF2-40B4-BE49-F238E27FC236}">
                <a16:creationId xmlns:a16="http://schemas.microsoft.com/office/drawing/2014/main" id="{396D9B4B-48F5-D98D-771F-F63D64F77933}"/>
              </a:ext>
            </a:extLst>
          </p:cNvPr>
          <p:cNvSpPr txBox="1"/>
          <p:nvPr/>
        </p:nvSpPr>
        <p:spPr>
          <a:xfrm>
            <a:off x="14055713" y="6544848"/>
            <a:ext cx="4152761" cy="1508105"/>
          </a:xfrm>
          <a:prstGeom prst="rect">
            <a:avLst/>
          </a:prstGeom>
          <a:noFill/>
        </p:spPr>
        <p:txBody>
          <a:bodyPr wrap="square" rtlCol="0">
            <a:spAutoFit/>
          </a:bodyPr>
          <a:lstStyle/>
          <a:p>
            <a:pPr algn="ctr"/>
            <a:r>
              <a:rPr lang="en-US" sz="2400" b="1">
                <a:solidFill>
                  <a:schemeClr val="tx2"/>
                </a:solidFill>
                <a:latin typeface="+mj-lt"/>
                <a:cs typeface="Arial" panose="020B0604020202020204" pitchFamily="34" charset="0"/>
              </a:rPr>
              <a:t>Reduced variability in care</a:t>
            </a:r>
          </a:p>
          <a:p>
            <a:pPr algn="ctr"/>
            <a:endParaRPr lang="en-US" sz="1000">
              <a:solidFill>
                <a:schemeClr val="tx2"/>
              </a:solidFill>
              <a:latin typeface="+mj-lt"/>
              <a:cs typeface="Arial" panose="020B0604020202020204" pitchFamily="34" charset="0"/>
            </a:endParaRPr>
          </a:p>
          <a:p>
            <a:pPr algn="ctr"/>
            <a:r>
              <a:rPr lang="en-US" sz="2000">
                <a:solidFill>
                  <a:schemeClr val="tx2"/>
                </a:solidFill>
                <a:latin typeface="+mj-lt"/>
                <a:cs typeface="Arial" panose="020B0604020202020204" pitchFamily="34" charset="0"/>
              </a:rPr>
              <a:t>Standardized care pathways to deliver consistent care </a:t>
            </a:r>
            <a:endParaRPr lang="en-US">
              <a:solidFill>
                <a:schemeClr val="tx2"/>
              </a:solidFill>
              <a:latin typeface="+mj-lt"/>
              <a:cs typeface="Arial" panose="020B0604020202020204" pitchFamily="34" charset="0"/>
            </a:endParaRPr>
          </a:p>
          <a:p>
            <a:endParaRPr lang="en-US"/>
          </a:p>
        </p:txBody>
      </p:sp>
      <p:sp>
        <p:nvSpPr>
          <p:cNvPr id="67" name="TextBox 66">
            <a:extLst>
              <a:ext uri="{FF2B5EF4-FFF2-40B4-BE49-F238E27FC236}">
                <a16:creationId xmlns:a16="http://schemas.microsoft.com/office/drawing/2014/main" id="{331408B7-5149-EF59-008E-741958D68403}"/>
              </a:ext>
            </a:extLst>
          </p:cNvPr>
          <p:cNvSpPr txBox="1"/>
          <p:nvPr/>
        </p:nvSpPr>
        <p:spPr>
          <a:xfrm>
            <a:off x="9819691" y="8816651"/>
            <a:ext cx="4152761" cy="1508105"/>
          </a:xfrm>
          <a:prstGeom prst="rect">
            <a:avLst/>
          </a:prstGeom>
          <a:noFill/>
        </p:spPr>
        <p:txBody>
          <a:bodyPr wrap="square" rtlCol="0">
            <a:spAutoFit/>
          </a:bodyPr>
          <a:lstStyle/>
          <a:p>
            <a:pPr algn="ctr"/>
            <a:r>
              <a:rPr lang="en-US" sz="2400" b="1">
                <a:solidFill>
                  <a:schemeClr val="tx2"/>
                </a:solidFill>
                <a:latin typeface="+mj-lt"/>
                <a:cs typeface="Arial" panose="020B0604020202020204" pitchFamily="34" charset="0"/>
              </a:rPr>
              <a:t>Improved Outcomes</a:t>
            </a:r>
          </a:p>
          <a:p>
            <a:pPr algn="ctr"/>
            <a:endParaRPr lang="en-US" sz="1000">
              <a:solidFill>
                <a:schemeClr val="tx2"/>
              </a:solidFill>
              <a:latin typeface="+mj-lt"/>
              <a:cs typeface="Arial" panose="020B0604020202020204" pitchFamily="34" charset="0"/>
            </a:endParaRPr>
          </a:p>
          <a:p>
            <a:pPr algn="ctr"/>
            <a:r>
              <a:rPr lang="en-US" sz="2000">
                <a:solidFill>
                  <a:schemeClr val="tx2"/>
                </a:solidFill>
                <a:latin typeface="+mj-lt"/>
                <a:cs typeface="Arial" panose="020B0604020202020204" pitchFamily="34" charset="0"/>
              </a:rPr>
              <a:t>Reduce preventable complications including postop delirium and falls</a:t>
            </a:r>
            <a:endParaRPr lang="en-US">
              <a:solidFill>
                <a:schemeClr val="tx2"/>
              </a:solidFill>
              <a:latin typeface="+mj-lt"/>
              <a:cs typeface="Arial" panose="020B0604020202020204" pitchFamily="34" charset="0"/>
            </a:endParaRPr>
          </a:p>
          <a:p>
            <a:endParaRPr lang="en-US"/>
          </a:p>
        </p:txBody>
      </p:sp>
      <p:sp>
        <p:nvSpPr>
          <p:cNvPr id="69" name="TextBox 68">
            <a:extLst>
              <a:ext uri="{FF2B5EF4-FFF2-40B4-BE49-F238E27FC236}">
                <a16:creationId xmlns:a16="http://schemas.microsoft.com/office/drawing/2014/main" id="{E4A3DCBA-6AE1-D737-BC7E-C3E2DB81FB53}"/>
              </a:ext>
            </a:extLst>
          </p:cNvPr>
          <p:cNvSpPr txBox="1"/>
          <p:nvPr/>
        </p:nvSpPr>
        <p:spPr>
          <a:xfrm>
            <a:off x="9726896" y="6396948"/>
            <a:ext cx="4233028" cy="1231106"/>
          </a:xfrm>
          <a:prstGeom prst="rect">
            <a:avLst/>
          </a:prstGeom>
          <a:noFill/>
        </p:spPr>
        <p:txBody>
          <a:bodyPr wrap="square" rtlCol="0">
            <a:spAutoFit/>
          </a:bodyPr>
          <a:lstStyle/>
          <a:p>
            <a:pPr algn="ctr"/>
            <a:r>
              <a:rPr lang="en-US" sz="2400" b="1">
                <a:solidFill>
                  <a:schemeClr val="tx2"/>
                </a:solidFill>
                <a:latin typeface="+mj-lt"/>
                <a:cs typeface="Arial" panose="020B0604020202020204" pitchFamily="34" charset="0"/>
              </a:rPr>
              <a:t>Cost Savings </a:t>
            </a:r>
          </a:p>
          <a:p>
            <a:pPr algn="ctr"/>
            <a:endParaRPr lang="en-US" sz="1000">
              <a:solidFill>
                <a:schemeClr val="tx2"/>
              </a:solidFill>
              <a:latin typeface="+mj-lt"/>
              <a:cs typeface="Arial" panose="020B0604020202020204" pitchFamily="34" charset="0"/>
            </a:endParaRPr>
          </a:p>
          <a:p>
            <a:pPr algn="ctr"/>
            <a:r>
              <a:rPr lang="en-US" sz="2000">
                <a:solidFill>
                  <a:schemeClr val="tx2"/>
                </a:solidFill>
                <a:latin typeface="+mj-lt"/>
                <a:cs typeface="Arial" panose="020B0604020202020204" pitchFamily="34" charset="0"/>
              </a:rPr>
              <a:t>Fewer complications and readmissions can save hospitals money</a:t>
            </a:r>
            <a:endParaRPr lang="en-US">
              <a:solidFill>
                <a:schemeClr val="tx2"/>
              </a:solidFill>
              <a:latin typeface="+mj-lt"/>
              <a:cs typeface="Arial" panose="020B0604020202020204" pitchFamily="34" charset="0"/>
            </a:endParaRPr>
          </a:p>
        </p:txBody>
      </p:sp>
      <p:sp>
        <p:nvSpPr>
          <p:cNvPr id="71" name="TextBox 70">
            <a:extLst>
              <a:ext uri="{FF2B5EF4-FFF2-40B4-BE49-F238E27FC236}">
                <a16:creationId xmlns:a16="http://schemas.microsoft.com/office/drawing/2014/main" id="{7FF5F49B-CEBE-6BB4-2AC9-99A142C8190A}"/>
              </a:ext>
            </a:extLst>
          </p:cNvPr>
          <p:cNvSpPr txBox="1"/>
          <p:nvPr/>
        </p:nvSpPr>
        <p:spPr>
          <a:xfrm>
            <a:off x="14126830" y="8722200"/>
            <a:ext cx="4010526" cy="1231106"/>
          </a:xfrm>
          <a:prstGeom prst="rect">
            <a:avLst/>
          </a:prstGeom>
          <a:noFill/>
        </p:spPr>
        <p:txBody>
          <a:bodyPr wrap="square" rtlCol="0">
            <a:spAutoFit/>
          </a:bodyPr>
          <a:lstStyle/>
          <a:p>
            <a:pPr algn="ctr"/>
            <a:r>
              <a:rPr lang="en-US" sz="2400" b="1">
                <a:solidFill>
                  <a:schemeClr val="tx2"/>
                </a:solidFill>
                <a:latin typeface="+mj-lt"/>
                <a:cs typeface="Arial" panose="020B0604020202020204" pitchFamily="34" charset="0"/>
              </a:rPr>
              <a:t>Recognition and Verification</a:t>
            </a:r>
          </a:p>
          <a:p>
            <a:pPr algn="ctr"/>
            <a:endParaRPr lang="en-US" sz="1000">
              <a:solidFill>
                <a:schemeClr val="tx2"/>
              </a:solidFill>
              <a:latin typeface="+mj-lt"/>
              <a:cs typeface="Arial" panose="020B0604020202020204" pitchFamily="34" charset="0"/>
            </a:endParaRPr>
          </a:p>
          <a:p>
            <a:pPr algn="ctr"/>
            <a:r>
              <a:rPr lang="en-US" sz="2000">
                <a:solidFill>
                  <a:schemeClr val="tx2"/>
                </a:solidFill>
                <a:latin typeface="+mj-lt"/>
                <a:cs typeface="Arial" panose="020B0604020202020204" pitchFamily="34" charset="0"/>
              </a:rPr>
              <a:t>Earn GSV verification and become a leader in older adult surgical care</a:t>
            </a:r>
            <a:endParaRPr lang="en-US"/>
          </a:p>
        </p:txBody>
      </p:sp>
      <p:sp>
        <p:nvSpPr>
          <p:cNvPr id="4" name="Rectangle 2">
            <a:extLst>
              <a:ext uri="{FF2B5EF4-FFF2-40B4-BE49-F238E27FC236}">
                <a16:creationId xmlns:a16="http://schemas.microsoft.com/office/drawing/2014/main" id="{38C1CB24-67B6-A86E-053A-D8179AC53BE6}"/>
              </a:ext>
            </a:extLst>
          </p:cNvPr>
          <p:cNvSpPr>
            <a:spLocks noChangeArrowheads="1"/>
          </p:cNvSpPr>
          <p:nvPr/>
        </p:nvSpPr>
        <p:spPr bwMode="auto">
          <a:xfrm>
            <a:off x="7252791" y="9956483"/>
            <a:ext cx="1870019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ptos" panose="020B0004020202020204" pitchFamily="34" charset="0"/>
              </a:rPr>
              <a:t>© American College of Surgeons. Content cannot be reproduced or repurposed without written permission of the American College of Surgeons.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Slide Number Placeholder 4">
            <a:extLst>
              <a:ext uri="{FF2B5EF4-FFF2-40B4-BE49-F238E27FC236}">
                <a16:creationId xmlns:a16="http://schemas.microsoft.com/office/drawing/2014/main" id="{864858E3-519C-6BB1-DAAF-0EDD421F8B18}"/>
              </a:ext>
            </a:extLst>
          </p:cNvPr>
          <p:cNvSpPr>
            <a:spLocks noGrp="1"/>
          </p:cNvSpPr>
          <p:nvPr>
            <p:ph type="sldNum" sz="quarter" idx="4"/>
          </p:nvPr>
        </p:nvSpPr>
        <p:spPr/>
        <p:txBody>
          <a:bodyPr/>
          <a:lstStyle/>
          <a:p>
            <a:fld id="{42C32FFB-F9AE-46F0-A233-A2E628258990}" type="slidenum">
              <a:rPr lang="en-US" smtClean="0"/>
              <a:pPr/>
              <a:t>28</a:t>
            </a:fld>
            <a:endParaRPr lang="en-US" sz="2000"/>
          </a:p>
        </p:txBody>
      </p:sp>
    </p:spTree>
    <p:extLst>
      <p:ext uri="{BB962C8B-B14F-4D97-AF65-F5344CB8AC3E}">
        <p14:creationId xmlns:p14="http://schemas.microsoft.com/office/powerpoint/2010/main" val="39877600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69D00-71B0-E6EC-9579-63928B9D6E8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59B9527-106A-B922-52B2-021A316702A5}"/>
              </a:ext>
            </a:extLst>
          </p:cNvPr>
          <p:cNvSpPr txBox="1"/>
          <p:nvPr/>
        </p:nvSpPr>
        <p:spPr>
          <a:xfrm>
            <a:off x="9144000" y="1658497"/>
            <a:ext cx="8566484" cy="6863417"/>
          </a:xfrm>
          <a:prstGeom prst="rect">
            <a:avLst/>
          </a:prstGeom>
          <a:noFill/>
        </p:spPr>
        <p:txBody>
          <a:bodyPr wrap="square" rtlCol="0">
            <a:spAutoFit/>
          </a:bodyPr>
          <a:lstStyle/>
          <a:p>
            <a:r>
              <a:rPr lang="en-US" sz="4000"/>
              <a:t>The question is no longer whether we operate on older adults. </a:t>
            </a:r>
          </a:p>
          <a:p>
            <a:endParaRPr lang="en-US" sz="4000"/>
          </a:p>
          <a:p>
            <a:r>
              <a:rPr lang="en-US" sz="4000"/>
              <a:t>The question is how we optimize them before surgery, care for them during hospitalization, and preserve what matters most after surgery. </a:t>
            </a:r>
          </a:p>
          <a:p>
            <a:endParaRPr lang="en-US" sz="4000"/>
          </a:p>
          <a:p>
            <a:r>
              <a:rPr lang="en-US" sz="4000"/>
              <a:t>This partnered program of Leapfrog and the ACS is recognizing the hospitals that are committed to this mission. </a:t>
            </a:r>
          </a:p>
        </p:txBody>
      </p:sp>
      <p:pic>
        <p:nvPicPr>
          <p:cNvPr id="6" name="Picture 5">
            <a:extLst>
              <a:ext uri="{FF2B5EF4-FFF2-40B4-BE49-F238E27FC236}">
                <a16:creationId xmlns:a16="http://schemas.microsoft.com/office/drawing/2014/main" id="{3825FB1A-9656-7D05-60E2-1BEEDE0CDC6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a:fillRect/>
          </a:stretch>
        </p:blipFill>
        <p:spPr>
          <a:xfrm>
            <a:off x="1290312" y="1196833"/>
            <a:ext cx="7134076" cy="7786747"/>
          </a:xfrm>
          <a:prstGeom prst="rect">
            <a:avLst/>
          </a:prstGeom>
        </p:spPr>
      </p:pic>
      <p:sp>
        <p:nvSpPr>
          <p:cNvPr id="5" name="Slide Number Placeholder 4">
            <a:extLst>
              <a:ext uri="{FF2B5EF4-FFF2-40B4-BE49-F238E27FC236}">
                <a16:creationId xmlns:a16="http://schemas.microsoft.com/office/drawing/2014/main" id="{23B0B863-4C2C-7A28-4D17-0DA3D30F5BDF}"/>
              </a:ext>
            </a:extLst>
          </p:cNvPr>
          <p:cNvSpPr>
            <a:spLocks noGrp="1"/>
          </p:cNvSpPr>
          <p:nvPr>
            <p:ph type="sldNum" sz="quarter" idx="4"/>
          </p:nvPr>
        </p:nvSpPr>
        <p:spPr/>
        <p:txBody>
          <a:bodyPr/>
          <a:lstStyle/>
          <a:p>
            <a:fld id="{42C32FFB-F9AE-46F0-A233-A2E628258990}" type="slidenum">
              <a:rPr lang="en-US" smtClean="0"/>
              <a:pPr/>
              <a:t>29</a:t>
            </a:fld>
            <a:endParaRPr lang="en-US" sz="2000"/>
          </a:p>
        </p:txBody>
      </p:sp>
      <p:sp>
        <p:nvSpPr>
          <p:cNvPr id="8" name="Rectangle 2">
            <a:extLst>
              <a:ext uri="{FF2B5EF4-FFF2-40B4-BE49-F238E27FC236}">
                <a16:creationId xmlns:a16="http://schemas.microsoft.com/office/drawing/2014/main" id="{BE13DC20-8E40-7B6B-15D2-2FDD7687A3D9}"/>
              </a:ext>
            </a:extLst>
          </p:cNvPr>
          <p:cNvSpPr>
            <a:spLocks noChangeArrowheads="1"/>
          </p:cNvSpPr>
          <p:nvPr/>
        </p:nvSpPr>
        <p:spPr bwMode="auto">
          <a:xfrm>
            <a:off x="7252791" y="9715081"/>
            <a:ext cx="1870019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ptos" panose="020B0004020202020204" pitchFamily="34" charset="0"/>
              </a:rPr>
              <a:t>© American College of Surgeons. Content cannot be reproduced or repurposed without written permission of the American College of Surgeons.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48720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697A2-8853-7274-E290-5888D19B9DE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262D1F0-32D9-AEF2-A197-93477D02C146}"/>
              </a:ext>
            </a:extLst>
          </p:cNvPr>
          <p:cNvSpPr/>
          <p:nvPr/>
        </p:nvSpPr>
        <p:spPr>
          <a:xfrm>
            <a:off x="0" y="-62250"/>
            <a:ext cx="18288000" cy="1600799"/>
          </a:xfrm>
          <a:custGeom>
            <a:avLst/>
            <a:gdLst/>
            <a:ahLst/>
            <a:cxnLst/>
            <a:rect l="l" t="t" r="r" b="b"/>
            <a:pathLst>
              <a:path w="18288000" h="2359531">
                <a:moveTo>
                  <a:pt x="0" y="0"/>
                </a:moveTo>
                <a:lnTo>
                  <a:pt x="18288000" y="0"/>
                </a:lnTo>
                <a:lnTo>
                  <a:pt x="18288000" y="2359532"/>
                </a:lnTo>
                <a:lnTo>
                  <a:pt x="0" y="2359532"/>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US"/>
          </a:p>
        </p:txBody>
      </p:sp>
      <p:sp>
        <p:nvSpPr>
          <p:cNvPr id="6" name="TextBox 6">
            <a:extLst>
              <a:ext uri="{FF2B5EF4-FFF2-40B4-BE49-F238E27FC236}">
                <a16:creationId xmlns:a16="http://schemas.microsoft.com/office/drawing/2014/main" id="{515E473A-6514-CD70-3D92-13FC52309C15}"/>
              </a:ext>
            </a:extLst>
          </p:cNvPr>
          <p:cNvSpPr txBox="1"/>
          <p:nvPr/>
        </p:nvSpPr>
        <p:spPr>
          <a:xfrm>
            <a:off x="1112520" y="319087"/>
            <a:ext cx="16230600" cy="962624"/>
          </a:xfrm>
          <a:prstGeom prst="rect">
            <a:avLst/>
          </a:prstGeom>
        </p:spPr>
        <p:txBody>
          <a:bodyPr lIns="0" tIns="0" rIns="0" bIns="0" rtlCol="0" anchor="t">
            <a:spAutoFit/>
          </a:bodyPr>
          <a:lstStyle/>
          <a:p>
            <a:pPr algn="l">
              <a:lnSpc>
                <a:spcPts val="7479"/>
              </a:lnSpc>
            </a:pPr>
            <a:r>
              <a:rPr lang="en-US" sz="6799" b="1">
                <a:solidFill>
                  <a:srgbClr val="FFFFFF"/>
                </a:solidFill>
                <a:latin typeface="Lato 3"/>
                <a:ea typeface="Lato 3"/>
                <a:cs typeface="Lato 3"/>
                <a:sym typeface="Lato 3"/>
              </a:rPr>
              <a:t>Q&amp;A</a:t>
            </a:r>
          </a:p>
        </p:txBody>
      </p:sp>
      <p:sp>
        <p:nvSpPr>
          <p:cNvPr id="5" name="Content Placeholder 4">
            <a:extLst>
              <a:ext uri="{FF2B5EF4-FFF2-40B4-BE49-F238E27FC236}">
                <a16:creationId xmlns:a16="http://schemas.microsoft.com/office/drawing/2014/main" id="{F1BAE0E5-C80B-F64B-A5C2-E9E502B7EAC6}"/>
              </a:ext>
            </a:extLst>
          </p:cNvPr>
          <p:cNvSpPr txBox="1">
            <a:spLocks/>
          </p:cNvSpPr>
          <p:nvPr/>
        </p:nvSpPr>
        <p:spPr>
          <a:xfrm>
            <a:off x="1087641" y="1980335"/>
            <a:ext cx="16112718" cy="6771390"/>
          </a:xfrm>
          <a:prstGeom prst="rect">
            <a:avLst/>
          </a:prstGeom>
        </p:spPr>
        <p:txBody>
          <a:bodyPr/>
          <a:lstStyle>
            <a:lvl1pPr marL="0" indent="0" algn="l" rtl="0" eaLnBrk="1" fontAlgn="base" hangingPunct="1">
              <a:spcBef>
                <a:spcPts val="2400"/>
              </a:spcBef>
              <a:spcAft>
                <a:spcPct val="0"/>
              </a:spcAft>
              <a:defRPr sz="3200">
                <a:solidFill>
                  <a:schemeClr val="tx2"/>
                </a:solidFill>
                <a:latin typeface="Calibri" panose="020F0502020204030204" pitchFamily="34" charset="0"/>
                <a:ea typeface="MS PGothic" pitchFamily="34" charset="-128"/>
                <a:cs typeface="Calibri" panose="020F0502020204030204" pitchFamily="34" charset="0"/>
              </a:defRPr>
            </a:lvl1pPr>
            <a:lvl2pPr marL="1005815" indent="-457188" algn="l" rtl="0" eaLnBrk="1" fontAlgn="base" hangingPunct="1">
              <a:spcBef>
                <a:spcPts val="1200"/>
              </a:spcBef>
              <a:spcAft>
                <a:spcPct val="0"/>
              </a:spcAft>
              <a:buClr>
                <a:schemeClr val="accent1"/>
              </a:buClr>
              <a:buFont typeface="Arial" panose="020B0604020202020204" pitchFamily="34" charset="0"/>
              <a:buChar char="•"/>
              <a:defRPr sz="2801">
                <a:solidFill>
                  <a:schemeClr val="tx2"/>
                </a:solidFill>
                <a:latin typeface="Calibri" panose="020F0502020204030204" pitchFamily="34" charset="0"/>
                <a:ea typeface="MS PGothic" pitchFamily="34" charset="-128"/>
                <a:cs typeface="Calibri" panose="020F0502020204030204" pitchFamily="34" charset="0"/>
              </a:defRPr>
            </a:lvl2pPr>
            <a:lvl3pPr marL="1828755" indent="-457188" algn="l" rtl="0" eaLnBrk="1" fontAlgn="base" hangingPunct="1">
              <a:spcBef>
                <a:spcPts val="1200"/>
              </a:spcBef>
              <a:spcAft>
                <a:spcPct val="0"/>
              </a:spcAft>
              <a:buClr>
                <a:schemeClr val="accent2"/>
              </a:buClr>
              <a:buFont typeface="Apple Symbols" panose="02000000000000000000" pitchFamily="2" charset="-79"/>
              <a:buChar char="⎻"/>
              <a:defRPr sz="2400">
                <a:solidFill>
                  <a:schemeClr val="tx2"/>
                </a:solidFill>
                <a:latin typeface="Calibri" panose="020F0502020204030204" pitchFamily="34" charset="0"/>
                <a:ea typeface="MS PGothic" pitchFamily="34" charset="-128"/>
                <a:cs typeface="Calibri" panose="020F0502020204030204" pitchFamily="34" charset="0"/>
              </a:defRPr>
            </a:lvl3pPr>
            <a:lvl4pPr marL="2651694" indent="-457188" algn="l" rtl="0" eaLnBrk="1" fontAlgn="base" hangingPunct="1">
              <a:spcBef>
                <a:spcPts val="1200"/>
              </a:spcBef>
              <a:spcAft>
                <a:spcPct val="0"/>
              </a:spcAft>
              <a:buClr>
                <a:schemeClr val="accent1"/>
              </a:buClr>
              <a:buFont typeface="Arial" panose="020B0604020202020204" pitchFamily="34" charset="0"/>
              <a:buChar char="•"/>
              <a:defRPr sz="2201" baseline="0">
                <a:solidFill>
                  <a:schemeClr val="tx2"/>
                </a:solidFill>
                <a:latin typeface="Calibri" panose="020F0502020204030204" pitchFamily="34" charset="0"/>
                <a:ea typeface="MS PGothic" pitchFamily="34" charset="-128"/>
                <a:cs typeface="Calibri" panose="020F0502020204030204" pitchFamily="34" charset="0"/>
              </a:defRPr>
            </a:lvl4pPr>
            <a:lvl5pPr marL="3360336" marR="0" indent="-342891" algn="l" defTabSz="1828755" rtl="0" eaLnBrk="1" fontAlgn="base" latinLnBrk="0" hangingPunct="1">
              <a:lnSpc>
                <a:spcPct val="100000"/>
              </a:lnSpc>
              <a:spcBef>
                <a:spcPts val="1200"/>
              </a:spcBef>
              <a:spcAft>
                <a:spcPct val="0"/>
              </a:spcAft>
              <a:buClr>
                <a:schemeClr val="accent2"/>
              </a:buClr>
              <a:buSzTx/>
              <a:buFont typeface="Apple Symbols" panose="02000000000000000000" pitchFamily="2" charset="-79"/>
              <a:buChar char="⎻"/>
              <a:tabLst/>
              <a:defRPr sz="2000" b="0" baseline="0">
                <a:solidFill>
                  <a:schemeClr val="tx2"/>
                </a:solidFill>
                <a:latin typeface="Calibri" panose="020F0502020204030204" pitchFamily="34" charset="0"/>
                <a:ea typeface="MS PGothic" pitchFamily="34" charset="-128"/>
                <a:cs typeface="Calibri" panose="020F0502020204030204" pitchFamily="34" charset="0"/>
              </a:defRPr>
            </a:lvl5pPr>
            <a:lvl6pPr marL="5029074" indent="-457188" algn="l" rtl="0" eaLnBrk="1" fontAlgn="base" hangingPunct="1">
              <a:spcBef>
                <a:spcPct val="20000"/>
              </a:spcBef>
              <a:spcAft>
                <a:spcPct val="0"/>
              </a:spcAft>
              <a:buChar char="»"/>
              <a:defRPr sz="3200" b="1">
                <a:solidFill>
                  <a:srgbClr val="727274"/>
                </a:solidFill>
                <a:latin typeface="+mn-lt"/>
                <a:ea typeface="+mn-ea"/>
              </a:defRPr>
            </a:lvl6pPr>
            <a:lvl7pPr marL="5943452" indent="-457188" algn="l" rtl="0" eaLnBrk="1" fontAlgn="base" hangingPunct="1">
              <a:spcBef>
                <a:spcPct val="20000"/>
              </a:spcBef>
              <a:spcAft>
                <a:spcPct val="0"/>
              </a:spcAft>
              <a:buChar char="»"/>
              <a:defRPr sz="2599" b="1">
                <a:solidFill>
                  <a:srgbClr val="727274"/>
                </a:solidFill>
                <a:latin typeface="+mn-lt"/>
                <a:ea typeface="+mn-ea"/>
              </a:defRPr>
            </a:lvl7pPr>
            <a:lvl8pPr marL="6857829" indent="-457188" algn="l" rtl="0" eaLnBrk="1" fontAlgn="base" hangingPunct="1">
              <a:spcBef>
                <a:spcPct val="20000"/>
              </a:spcBef>
              <a:spcAft>
                <a:spcPct val="0"/>
              </a:spcAft>
              <a:buChar char="»"/>
              <a:defRPr sz="3200" b="1">
                <a:solidFill>
                  <a:srgbClr val="727274"/>
                </a:solidFill>
                <a:latin typeface="+mn-lt"/>
                <a:ea typeface="+mn-ea"/>
              </a:defRPr>
            </a:lvl8pPr>
            <a:lvl9pPr marL="7772205" indent="-457188" algn="l" rtl="0" eaLnBrk="1" fontAlgn="base" hangingPunct="1">
              <a:spcBef>
                <a:spcPct val="20000"/>
              </a:spcBef>
              <a:spcAft>
                <a:spcPct val="0"/>
              </a:spcAft>
              <a:buChar char="»"/>
              <a:defRPr sz="3000" b="1">
                <a:solidFill>
                  <a:srgbClr val="727274"/>
                </a:solidFill>
                <a:latin typeface="+mn-lt"/>
                <a:ea typeface="+mn-ea"/>
              </a:defRPr>
            </a:lvl9pPr>
          </a:lstStyle>
          <a:p>
            <a:r>
              <a:rPr lang="en-US" sz="3000" kern="0"/>
              <a:t>Participants will be able to ask questions during the presentation. Please select the Q&amp;A icon at the bottom of your screen:</a:t>
            </a:r>
          </a:p>
          <a:p>
            <a:endParaRPr lang="en-US" sz="3000" kern="0"/>
          </a:p>
          <a:p>
            <a:pPr lvl="1"/>
            <a:r>
              <a:rPr lang="en-US" sz="2100" kern="0"/>
              <a:t>Once the icon has been selected a Q&amp;A box will appear for you to type your questions.</a:t>
            </a:r>
          </a:p>
          <a:p>
            <a:pPr lvl="1"/>
            <a:r>
              <a:rPr lang="en-US" sz="2100" kern="0"/>
              <a:t>All participants will be able to view the questions and answers during the duration of the webinar.</a:t>
            </a:r>
          </a:p>
          <a:p>
            <a:pPr lvl="2"/>
            <a:r>
              <a:rPr lang="en-US" sz="2100" kern="0"/>
              <a:t>You will be receiving responses in real time from a member of our team.</a:t>
            </a:r>
          </a:p>
          <a:p>
            <a:pPr lvl="2"/>
            <a:r>
              <a:rPr lang="en-US" sz="2100" kern="0"/>
              <a:t>We will include a transcript of the Q&amp;A on the Leapfrog website here: </a:t>
            </a:r>
            <a:r>
              <a:rPr lang="en-US" sz="2100" kern="0">
                <a:hlinkClick r:id="rId3"/>
              </a:rPr>
              <a:t>https://www.leapfroggroup.org/survey-materials/town-hall-calls</a:t>
            </a:r>
            <a:endParaRPr lang="en-US" sz="2100" kern="0"/>
          </a:p>
          <a:p>
            <a:pPr lvl="2"/>
            <a:r>
              <a:rPr lang="en-US" sz="2100" kern="0"/>
              <a:t>Some questions may be answered live – please pay close attention.</a:t>
            </a:r>
            <a:endParaRPr lang="en-US" sz="2100" kern="0">
              <a:solidFill>
                <a:srgbClr val="FF0000"/>
              </a:solidFill>
            </a:endParaRPr>
          </a:p>
          <a:p>
            <a:pPr indent="-457188"/>
            <a:r>
              <a:rPr lang="en-US" sz="3000" kern="0"/>
              <a:t>Following the presentation we will have a live Q&amp;A session. Please use the Raise Hand icon at the bottom of your screen: </a:t>
            </a:r>
          </a:p>
          <a:p>
            <a:pPr marL="548627" lvl="1" indent="0">
              <a:buFont typeface="Arial" panose="020B0604020202020204" pitchFamily="34" charset="0"/>
              <a:buNone/>
            </a:pPr>
            <a:endParaRPr lang="en-US" sz="2100" kern="0"/>
          </a:p>
          <a:p>
            <a:pPr lvl="1"/>
            <a:r>
              <a:rPr lang="en-US" sz="2100" kern="0"/>
              <a:t>Once the icon has been selected you will be placed in the queue. When it is your turn to ask your question, you will receive a prompt from the host asking you to unmute yourself.</a:t>
            </a:r>
            <a:endParaRPr lang="en-US" sz="2700" kern="0"/>
          </a:p>
          <a:p>
            <a:pPr>
              <a:spcBef>
                <a:spcPts val="0"/>
              </a:spcBef>
            </a:pPr>
            <a:endParaRPr lang="en-US" kern="0"/>
          </a:p>
          <a:p>
            <a:endParaRPr lang="en-US" kern="0"/>
          </a:p>
          <a:p>
            <a:pPr marL="1371566" lvl="2" indent="0">
              <a:buFont typeface="Apple Symbols" panose="02000000000000000000" pitchFamily="2" charset="-79"/>
              <a:buNone/>
            </a:pPr>
            <a:endParaRPr lang="en-US" kern="0"/>
          </a:p>
        </p:txBody>
      </p:sp>
      <p:pic>
        <p:nvPicPr>
          <p:cNvPr id="20" name="Picture 19">
            <a:extLst>
              <a:ext uri="{FF2B5EF4-FFF2-40B4-BE49-F238E27FC236}">
                <a16:creationId xmlns:a16="http://schemas.microsoft.com/office/drawing/2014/main" id="{6C295012-7350-4368-9754-AA2AFCD6361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276044" y="2415650"/>
            <a:ext cx="6258426" cy="1443518"/>
          </a:xfrm>
          <a:prstGeom prst="rect">
            <a:avLst/>
          </a:prstGeom>
        </p:spPr>
      </p:pic>
      <p:pic>
        <p:nvPicPr>
          <p:cNvPr id="11" name="Picture 10">
            <a:extLst>
              <a:ext uri="{FF2B5EF4-FFF2-40B4-BE49-F238E27FC236}">
                <a16:creationId xmlns:a16="http://schemas.microsoft.com/office/drawing/2014/main" id="{4A7D382F-FFA6-A19B-A109-D5461154C325}"/>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475793" y="7187702"/>
            <a:ext cx="4243995" cy="978108"/>
          </a:xfrm>
          <a:prstGeom prst="rect">
            <a:avLst/>
          </a:prstGeom>
        </p:spPr>
      </p:pic>
      <p:sp>
        <p:nvSpPr>
          <p:cNvPr id="3" name="Footer Placeholder 2">
            <a:extLst>
              <a:ext uri="{FF2B5EF4-FFF2-40B4-BE49-F238E27FC236}">
                <a16:creationId xmlns:a16="http://schemas.microsoft.com/office/drawing/2014/main" id="{C784D7FA-125C-F183-05CB-DE5F056823EC}"/>
              </a:ext>
            </a:extLst>
          </p:cNvPr>
          <p:cNvSpPr>
            <a:spLocks noGrp="1"/>
          </p:cNvSpPr>
          <p:nvPr>
            <p:ph type="ftr" sz="quarter" idx="3"/>
          </p:nvPr>
        </p:nvSpPr>
        <p:spPr/>
        <p:txBody>
          <a:bodyPr/>
          <a:lstStyle/>
          <a:p>
            <a:r>
              <a:rPr lang="en-US"/>
              <a:t>© The Leapfrog Group 2026 - unauthorized reproduction of materials is prohibited</a:t>
            </a:r>
          </a:p>
        </p:txBody>
      </p:sp>
      <p:sp>
        <p:nvSpPr>
          <p:cNvPr id="4" name="Slide Number Placeholder 3">
            <a:extLst>
              <a:ext uri="{FF2B5EF4-FFF2-40B4-BE49-F238E27FC236}">
                <a16:creationId xmlns:a16="http://schemas.microsoft.com/office/drawing/2014/main" id="{97CF7757-26E8-D28A-AD46-3A95D8172E00}"/>
              </a:ext>
            </a:extLst>
          </p:cNvPr>
          <p:cNvSpPr>
            <a:spLocks noGrp="1"/>
          </p:cNvSpPr>
          <p:nvPr>
            <p:ph type="sldNum" sz="quarter" idx="4"/>
          </p:nvPr>
        </p:nvSpPr>
        <p:spPr/>
        <p:txBody>
          <a:bodyPr/>
          <a:lstStyle/>
          <a:p>
            <a:fld id="{42C32FFB-F9AE-46F0-A233-A2E628258990}" type="slidenum">
              <a:rPr lang="en-US" smtClean="0"/>
              <a:pPr/>
              <a:t>3</a:t>
            </a:fld>
            <a:endParaRPr lang="en-US" sz="2000"/>
          </a:p>
        </p:txBody>
      </p:sp>
    </p:spTree>
    <p:extLst>
      <p:ext uri="{BB962C8B-B14F-4D97-AF65-F5344CB8AC3E}">
        <p14:creationId xmlns:p14="http://schemas.microsoft.com/office/powerpoint/2010/main" val="38549733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04637-64F4-73EE-1379-1C4754EF3A8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636825-DF1F-5E49-E662-A8DE55A37221}"/>
              </a:ext>
            </a:extLst>
          </p:cNvPr>
          <p:cNvSpPr>
            <a:spLocks noGrp="1"/>
          </p:cNvSpPr>
          <p:nvPr>
            <p:ph idx="1"/>
          </p:nvPr>
        </p:nvSpPr>
        <p:spPr>
          <a:xfrm>
            <a:off x="1094153" y="2141951"/>
            <a:ext cx="16112718" cy="7572166"/>
          </a:xfrm>
        </p:spPr>
        <p:txBody>
          <a:bodyPr/>
          <a:lstStyle/>
          <a:p>
            <a:r>
              <a:rPr lang="en-US" sz="2800" b="1" dirty="0">
                <a:latin typeface="+mj-lt"/>
              </a:rPr>
              <a:t>November 30, 2026</a:t>
            </a:r>
            <a:r>
              <a:rPr lang="en-US" sz="2800" dirty="0">
                <a:latin typeface="+mj-lt"/>
              </a:rPr>
              <a:t>: Deadline to submit a Leapfrog Hospital Survey</a:t>
            </a:r>
          </a:p>
          <a:p>
            <a:r>
              <a:rPr lang="en-US" sz="2800" b="1" dirty="0">
                <a:latin typeface="+mj-lt"/>
              </a:rPr>
              <a:t>Fall 2026: </a:t>
            </a:r>
            <a:r>
              <a:rPr lang="en-US" sz="2800" dirty="0">
                <a:latin typeface="+mj-lt"/>
              </a:rPr>
              <a:t>Apply to GSV program and Site Visit Preparation</a:t>
            </a:r>
          </a:p>
          <a:p>
            <a:pPr marL="1291565" lvl="1" indent="-285750"/>
            <a:r>
              <a:rPr lang="en-US" sz="2000" dirty="0">
                <a:solidFill>
                  <a:srgbClr val="002060"/>
                </a:solidFill>
                <a:latin typeface="+mj-lt"/>
                <a:ea typeface="Open Sans"/>
                <a:cs typeface="Segoe UI" panose="020B0603020202020204"/>
              </a:rPr>
              <a:t>Complete online application </a:t>
            </a:r>
            <a:r>
              <a:rPr lang="en-US" sz="2000" dirty="0">
                <a:solidFill>
                  <a:schemeClr val="tx1"/>
                </a:solidFill>
                <a:latin typeface="+mj-lt"/>
                <a:ea typeface="Open Sans"/>
                <a:cs typeface="Segoe UI" panose="020B0603020202020204"/>
              </a:rPr>
              <a:t>(</a:t>
            </a:r>
            <a:r>
              <a:rPr lang="en-US" sz="2000" i="1" dirty="0">
                <a:solidFill>
                  <a:schemeClr val="tx1"/>
                </a:solidFill>
                <a:latin typeface="+mj-lt"/>
                <a:ea typeface="Open Sans"/>
                <a:cs typeface="Segoe UI" panose="020B0603020202020204"/>
              </a:rPr>
              <a:t>&lt; 5 minutes to complete)</a:t>
            </a:r>
          </a:p>
          <a:p>
            <a:pPr marL="1291565" lvl="1" indent="-285750"/>
            <a:r>
              <a:rPr lang="en-US" sz="2000" dirty="0">
                <a:solidFill>
                  <a:srgbClr val="002060"/>
                </a:solidFill>
                <a:latin typeface="+mj-lt"/>
                <a:ea typeface="Open Sans"/>
                <a:cs typeface="Segoe UI" panose="020B0603020202020204"/>
              </a:rPr>
              <a:t>Complete Pre-Review Questionnaire (PRQ) to evaluate compliance with standards and schedule site visit </a:t>
            </a:r>
            <a:r>
              <a:rPr lang="en-US" sz="2000" dirty="0">
                <a:solidFill>
                  <a:schemeClr val="tx1"/>
                </a:solidFill>
                <a:latin typeface="+mj-lt"/>
                <a:ea typeface="Open Sans"/>
                <a:cs typeface="Segoe UI" panose="020B0603020202020204"/>
              </a:rPr>
              <a:t>(1-3 months)</a:t>
            </a:r>
            <a:endParaRPr lang="en-US" sz="2000" dirty="0">
              <a:latin typeface="+mj-lt"/>
            </a:endParaRPr>
          </a:p>
          <a:p>
            <a:r>
              <a:rPr lang="en-US" sz="2800" b="1" dirty="0">
                <a:latin typeface="+mj-lt"/>
              </a:rPr>
              <a:t>Jan/Feb 2027</a:t>
            </a:r>
            <a:r>
              <a:rPr lang="en-US" sz="2800" dirty="0">
                <a:latin typeface="+mj-lt"/>
              </a:rPr>
              <a:t>: On-site visit for GSV</a:t>
            </a:r>
          </a:p>
          <a:p>
            <a:pPr marL="1291565" lvl="1" indent="-285750"/>
            <a:r>
              <a:rPr lang="en-US" sz="2000" dirty="0">
                <a:solidFill>
                  <a:srgbClr val="002060"/>
                </a:solidFill>
                <a:latin typeface="+mj-lt"/>
                <a:ea typeface="Open Sans"/>
                <a:cs typeface="Segoe UI" panose="020B0603020202020204"/>
              </a:rPr>
              <a:t>Virtual site visit – no chart review </a:t>
            </a:r>
            <a:r>
              <a:rPr lang="en-US" sz="2000" dirty="0">
                <a:solidFill>
                  <a:schemeClr val="tx1"/>
                </a:solidFill>
                <a:latin typeface="+mj-lt"/>
                <a:ea typeface="Open Sans"/>
                <a:cs typeface="Segoe UI" panose="020B0603020202020204"/>
              </a:rPr>
              <a:t>(3-hours)</a:t>
            </a:r>
          </a:p>
          <a:p>
            <a:r>
              <a:rPr lang="en-US" sz="2800" b="1" dirty="0">
                <a:latin typeface="+mj-lt"/>
              </a:rPr>
              <a:t>February/March 2027: </a:t>
            </a:r>
            <a:r>
              <a:rPr lang="en-US" sz="2800" dirty="0">
                <a:latin typeface="+mj-lt"/>
              </a:rPr>
              <a:t>Site review</a:t>
            </a:r>
          </a:p>
          <a:p>
            <a:pPr marL="1291565" lvl="1" indent="-285750"/>
            <a:r>
              <a:rPr lang="en-US" sz="2000" dirty="0">
                <a:solidFill>
                  <a:srgbClr val="002060"/>
                </a:solidFill>
                <a:latin typeface="+mj-lt"/>
                <a:ea typeface="Open Sans"/>
                <a:cs typeface="Segoe UI" panose="020B0603020202020204"/>
              </a:rPr>
              <a:t>Site visit findings are reviewed by GSV Program clinical peer reviewers and report is provided to hospital </a:t>
            </a:r>
            <a:r>
              <a:rPr lang="en-US" sz="2000" dirty="0">
                <a:solidFill>
                  <a:schemeClr val="tx1"/>
                </a:solidFill>
                <a:latin typeface="+mj-lt"/>
                <a:ea typeface="Open Sans"/>
                <a:cs typeface="Segoe UI" panose="020B0603020202020204"/>
              </a:rPr>
              <a:t>(6-8 weeks)</a:t>
            </a:r>
          </a:p>
          <a:p>
            <a:pPr marL="285750" indent="-285750"/>
            <a:r>
              <a:rPr lang="en-US" sz="2800" b="1" dirty="0">
                <a:latin typeface="+mj-lt"/>
              </a:rPr>
              <a:t>April 2027: </a:t>
            </a:r>
            <a:r>
              <a:rPr lang="en-US" sz="2800" dirty="0">
                <a:latin typeface="+mj-lt"/>
              </a:rPr>
              <a:t>GSV</a:t>
            </a:r>
            <a:r>
              <a:rPr lang="en-US" sz="2800" b="1" dirty="0">
                <a:latin typeface="+mj-lt"/>
              </a:rPr>
              <a:t> </a:t>
            </a:r>
            <a:r>
              <a:rPr lang="en-US" sz="2800" dirty="0">
                <a:latin typeface="+mj-lt"/>
              </a:rPr>
              <a:t>Recognition! </a:t>
            </a:r>
          </a:p>
          <a:p>
            <a:pPr marL="1348715" lvl="1" indent="-342900"/>
            <a:r>
              <a:rPr lang="en-US" sz="2000" dirty="0">
                <a:solidFill>
                  <a:srgbClr val="002060"/>
                </a:solidFill>
                <a:latin typeface="+mj-lt"/>
                <a:ea typeface="Open Sans"/>
                <a:cs typeface="Segoe UI" panose="020B0603020202020204"/>
              </a:rPr>
              <a:t>GSV Verification and SQP partner </a:t>
            </a:r>
            <a:r>
              <a:rPr lang="en-US" sz="2000" dirty="0">
                <a:solidFill>
                  <a:schemeClr val="tx1"/>
                </a:solidFill>
                <a:latin typeface="+mj-lt"/>
                <a:ea typeface="Open Sans"/>
                <a:cs typeface="Segoe UI" panose="020B0603020202020204"/>
              </a:rPr>
              <a:t>(Verified for 3 years)</a:t>
            </a:r>
            <a:endParaRPr lang="en-US" sz="4000" b="1" dirty="0">
              <a:latin typeface="+mj-lt"/>
            </a:endParaRPr>
          </a:p>
          <a:p>
            <a:r>
              <a:rPr lang="en-US" sz="2800" b="1" dirty="0">
                <a:latin typeface="+mj-lt"/>
              </a:rPr>
              <a:t>May/June 2027</a:t>
            </a:r>
            <a:r>
              <a:rPr lang="en-US" sz="2800" b="1" dirty="0">
                <a:solidFill>
                  <a:schemeClr val="tx1"/>
                </a:solidFill>
                <a:latin typeface="+mj-lt"/>
              </a:rPr>
              <a:t>: </a:t>
            </a:r>
            <a:r>
              <a:rPr lang="en-US" sz="2800" b="1" dirty="0">
                <a:latin typeface="+mj-lt"/>
              </a:rPr>
              <a:t>First Recognitions Awarded!</a:t>
            </a:r>
          </a:p>
          <a:p>
            <a:pPr marL="1348715" lvl="1" indent="-342900"/>
            <a:r>
              <a:rPr lang="en-US" sz="2000" dirty="0"/>
              <a:t>Hospitals can continue to apply to the GSV program to be eligible for recognition in 2028; Leapfrog Survey Submission is required every year.</a:t>
            </a:r>
            <a:endParaRPr lang="en-US" b="1" dirty="0">
              <a:latin typeface="+mj-lt"/>
            </a:endParaRPr>
          </a:p>
          <a:p>
            <a:r>
              <a:rPr lang="en-US" sz="2400" b="1" dirty="0">
                <a:latin typeface="+mj-lt"/>
              </a:rPr>
              <a:t>	</a:t>
            </a:r>
            <a:endParaRPr lang="en-US" sz="3600" b="1" dirty="0">
              <a:latin typeface="+mn-lt"/>
            </a:endParaRPr>
          </a:p>
        </p:txBody>
      </p:sp>
      <p:sp>
        <p:nvSpPr>
          <p:cNvPr id="5" name="Freeform 23">
            <a:extLst>
              <a:ext uri="{FF2B5EF4-FFF2-40B4-BE49-F238E27FC236}">
                <a16:creationId xmlns:a16="http://schemas.microsoft.com/office/drawing/2014/main" id="{91C218C6-F271-BB1B-E99F-0C108C256CD8}"/>
              </a:ext>
            </a:extLst>
          </p:cNvPr>
          <p:cNvSpPr/>
          <p:nvPr/>
        </p:nvSpPr>
        <p:spPr>
          <a:xfrm>
            <a:off x="0" y="-94911"/>
            <a:ext cx="18288000" cy="1835991"/>
          </a:xfrm>
          <a:custGeom>
            <a:avLst/>
            <a:gdLst/>
            <a:ahLst/>
            <a:cxnLst/>
            <a:rect l="l" t="t" r="r" b="b"/>
            <a:pathLst>
              <a:path w="18288000" h="3043062">
                <a:moveTo>
                  <a:pt x="0" y="0"/>
                </a:moveTo>
                <a:lnTo>
                  <a:pt x="18288000" y="0"/>
                </a:lnTo>
                <a:lnTo>
                  <a:pt x="18288000" y="3043062"/>
                </a:lnTo>
                <a:lnTo>
                  <a:pt x="0" y="3043062"/>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7" name="TextBox 24">
            <a:extLst>
              <a:ext uri="{FF2B5EF4-FFF2-40B4-BE49-F238E27FC236}">
                <a16:creationId xmlns:a16="http://schemas.microsoft.com/office/drawing/2014/main" id="{5BFB2B47-2F6E-5B8A-BCCE-B50D32F9916A}"/>
              </a:ext>
            </a:extLst>
          </p:cNvPr>
          <p:cNvSpPr txBox="1"/>
          <p:nvPr/>
        </p:nvSpPr>
        <p:spPr>
          <a:xfrm>
            <a:off x="671736" y="294919"/>
            <a:ext cx="16230600" cy="866643"/>
          </a:xfrm>
          <a:prstGeom prst="rect">
            <a:avLst/>
          </a:prstGeom>
        </p:spPr>
        <p:txBody>
          <a:bodyPr lIns="0" tIns="0" rIns="0" bIns="0" rtlCol="0" anchor="t">
            <a:spAutoFit/>
          </a:bodyPr>
          <a:lstStyle/>
          <a:p>
            <a:pPr marL="0" marR="0" lvl="0" indent="0" algn="l" defTabSz="914400" rtl="0" eaLnBrk="1" fontAlgn="auto" latinLnBrk="0" hangingPunct="1">
              <a:lnSpc>
                <a:spcPts val="6600"/>
              </a:lnSpc>
              <a:spcBef>
                <a:spcPts val="0"/>
              </a:spcBef>
              <a:spcAft>
                <a:spcPts val="0"/>
              </a:spcAft>
              <a:buClrTx/>
              <a:buSzTx/>
              <a:buFontTx/>
              <a:buNone/>
              <a:tabLst/>
              <a:defRPr/>
            </a:pPr>
            <a:r>
              <a:rPr kumimoji="0" lang="en-US" sz="6000" b="1" i="0" u="none" strike="noStrike" kern="1200" cap="none" spc="0" normalizeH="0" baseline="0" noProof="0">
                <a:ln>
                  <a:noFill/>
                </a:ln>
                <a:solidFill>
                  <a:srgbClr val="FFFFFF"/>
                </a:solidFill>
                <a:effectLst/>
                <a:uLnTx/>
                <a:uFillTx/>
                <a:latin typeface="Lato 3"/>
                <a:ea typeface="Lato 3"/>
                <a:cs typeface="Lato 3"/>
                <a:sym typeface="Lato 3"/>
              </a:rPr>
              <a:t>Recognized Leaders Timeline</a:t>
            </a:r>
          </a:p>
        </p:txBody>
      </p:sp>
      <p:sp>
        <p:nvSpPr>
          <p:cNvPr id="2" name="Footer Placeholder 1">
            <a:extLst>
              <a:ext uri="{FF2B5EF4-FFF2-40B4-BE49-F238E27FC236}">
                <a16:creationId xmlns:a16="http://schemas.microsoft.com/office/drawing/2014/main" id="{A3486334-7DA1-D51C-FD96-89359192661C}"/>
              </a:ext>
            </a:extLst>
          </p:cNvPr>
          <p:cNvSpPr>
            <a:spLocks noGrp="1"/>
          </p:cNvSpPr>
          <p:nvPr>
            <p:ph type="ftr" sz="quarter" idx="3"/>
          </p:nvPr>
        </p:nvSpPr>
        <p:spPr/>
        <p:txBody>
          <a:bodyPr/>
          <a:lstStyle/>
          <a:p>
            <a:r>
              <a:rPr lang="en-US"/>
              <a:t>© The Leapfrog Group 2026 - unauthorized reproduction of materials is prohibited</a:t>
            </a:r>
          </a:p>
        </p:txBody>
      </p:sp>
      <p:sp>
        <p:nvSpPr>
          <p:cNvPr id="4" name="Slide Number Placeholder 3">
            <a:extLst>
              <a:ext uri="{FF2B5EF4-FFF2-40B4-BE49-F238E27FC236}">
                <a16:creationId xmlns:a16="http://schemas.microsoft.com/office/drawing/2014/main" id="{2AC99940-D9FA-BB43-8D53-CCF78F36BDF2}"/>
              </a:ext>
            </a:extLst>
          </p:cNvPr>
          <p:cNvSpPr>
            <a:spLocks noGrp="1"/>
          </p:cNvSpPr>
          <p:nvPr>
            <p:ph type="sldNum" sz="quarter" idx="4"/>
          </p:nvPr>
        </p:nvSpPr>
        <p:spPr/>
        <p:txBody>
          <a:bodyPr/>
          <a:lstStyle/>
          <a:p>
            <a:fld id="{42C32FFB-F9AE-46F0-A233-A2E628258990}" type="slidenum">
              <a:rPr lang="en-US" smtClean="0"/>
              <a:pPr/>
              <a:t>30</a:t>
            </a:fld>
            <a:endParaRPr lang="en-US" sz="2000"/>
          </a:p>
        </p:txBody>
      </p:sp>
    </p:spTree>
    <p:extLst>
      <p:ext uri="{BB962C8B-B14F-4D97-AF65-F5344CB8AC3E}">
        <p14:creationId xmlns:p14="http://schemas.microsoft.com/office/powerpoint/2010/main" val="28640573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606" y="0"/>
            <a:ext cx="18291605" cy="10287000"/>
          </a:xfrm>
          <a:custGeom>
            <a:avLst/>
            <a:gdLst/>
            <a:ahLst/>
            <a:cxnLst/>
            <a:rect l="l" t="t" r="r" b="b"/>
            <a:pathLst>
              <a:path w="20254675" h="10839212">
                <a:moveTo>
                  <a:pt x="0" y="0"/>
                </a:moveTo>
                <a:lnTo>
                  <a:pt x="20254675" y="0"/>
                </a:lnTo>
                <a:lnTo>
                  <a:pt x="20254675" y="10839212"/>
                </a:lnTo>
                <a:lnTo>
                  <a:pt x="0" y="10839212"/>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US"/>
          </a:p>
        </p:txBody>
      </p:sp>
      <p:sp>
        <p:nvSpPr>
          <p:cNvPr id="3" name="TextBox 3"/>
          <p:cNvSpPr txBox="1"/>
          <p:nvPr/>
        </p:nvSpPr>
        <p:spPr>
          <a:xfrm>
            <a:off x="1055379" y="803582"/>
            <a:ext cx="5985501" cy="1354025"/>
          </a:xfrm>
          <a:prstGeom prst="rect">
            <a:avLst/>
          </a:prstGeom>
        </p:spPr>
        <p:txBody>
          <a:bodyPr lIns="0" tIns="0" rIns="0" bIns="0" rtlCol="0" anchor="t">
            <a:spAutoFit/>
          </a:bodyPr>
          <a:lstStyle/>
          <a:p>
            <a:pPr algn="l">
              <a:lnSpc>
                <a:spcPts val="11723"/>
              </a:lnSpc>
            </a:pPr>
            <a:r>
              <a:rPr lang="en-US" sz="8374">
                <a:solidFill>
                  <a:srgbClr val="1A0870"/>
                </a:solidFill>
                <a:latin typeface="Lato 1"/>
                <a:ea typeface="Lato 1"/>
                <a:cs typeface="Lato 1"/>
                <a:sym typeface="Lato 1"/>
              </a:rPr>
              <a:t>Thank you! </a:t>
            </a:r>
          </a:p>
        </p:txBody>
      </p:sp>
      <p:sp>
        <p:nvSpPr>
          <p:cNvPr id="4" name="Rectangle: Rounded Corners 3">
            <a:extLst>
              <a:ext uri="{FF2B5EF4-FFF2-40B4-BE49-F238E27FC236}">
                <a16:creationId xmlns:a16="http://schemas.microsoft.com/office/drawing/2014/main" id="{369BC12A-BBD9-E05E-F928-E45CFDA392DE}"/>
              </a:ext>
            </a:extLst>
          </p:cNvPr>
          <p:cNvSpPr/>
          <p:nvPr/>
        </p:nvSpPr>
        <p:spPr>
          <a:xfrm>
            <a:off x="502920" y="3596640"/>
            <a:ext cx="8382000" cy="4693920"/>
          </a:xfrm>
          <a:prstGeom prst="roundRect">
            <a:avLst/>
          </a:prstGeom>
          <a:solidFill>
            <a:schemeClr val="accent3"/>
          </a:solidFill>
          <a:ln>
            <a:noFill/>
          </a:ln>
          <a:effectLst/>
          <a:scene3d>
            <a:camera prst="orthographicFront">
              <a:rot lat="0" lon="0" rev="0"/>
            </a:camera>
            <a:lightRig rig="threePt" dir="t">
              <a:rot lat="0" lon="0" rev="1200000"/>
            </a:lightRig>
          </a:scene3d>
          <a:sp3d/>
        </p:spPr>
        <p:style>
          <a:lnRef idx="0">
            <a:schemeClr val="lt1">
              <a:hueOff val="0"/>
              <a:satOff val="0"/>
              <a:lumOff val="0"/>
              <a:alphaOff val="0"/>
            </a:schemeClr>
          </a:lnRef>
          <a:fillRef idx="3">
            <a:scrgbClr r="0" g="0" b="0"/>
          </a:fillRef>
          <a:effectRef idx="3">
            <a:scrgbClr r="0" g="0" b="0"/>
          </a:effectRef>
          <a:fontRef idx="minor">
            <a:schemeClr val="lt1"/>
          </a:fontRef>
        </p:style>
        <p:txBody>
          <a:bodyPr lIns="91440" tIns="91440" bIns="91440" rtlCol="0" anchor="t"/>
          <a:lstStyle/>
          <a:p>
            <a:pPr algn="ctr"/>
            <a:endParaRPr lang="en-US" sz="1200">
              <a:solidFill>
                <a:srgbClr val="FFFFFF"/>
              </a:solidFill>
              <a:latin typeface="Calibri Light"/>
              <a:cs typeface="Calibri Light"/>
            </a:endParaRPr>
          </a:p>
        </p:txBody>
      </p:sp>
      <p:sp>
        <p:nvSpPr>
          <p:cNvPr id="6" name="Rectangle: Rounded Corners 5">
            <a:extLst>
              <a:ext uri="{FF2B5EF4-FFF2-40B4-BE49-F238E27FC236}">
                <a16:creationId xmlns:a16="http://schemas.microsoft.com/office/drawing/2014/main" id="{D4C76E4C-4383-987C-CF18-E9715D878882}"/>
              </a:ext>
            </a:extLst>
          </p:cNvPr>
          <p:cNvSpPr/>
          <p:nvPr/>
        </p:nvSpPr>
        <p:spPr>
          <a:xfrm>
            <a:off x="9403082" y="3583864"/>
            <a:ext cx="8465820" cy="4693920"/>
          </a:xfrm>
          <a:prstGeom prst="roundRect">
            <a:avLst/>
          </a:prstGeom>
          <a:solidFill>
            <a:schemeClr val="accent3"/>
          </a:solidFill>
          <a:ln>
            <a:noFill/>
          </a:ln>
          <a:effectLst/>
          <a:scene3d>
            <a:camera prst="orthographicFront">
              <a:rot lat="0" lon="0" rev="0"/>
            </a:camera>
            <a:lightRig rig="threePt" dir="t">
              <a:rot lat="0" lon="0" rev="1200000"/>
            </a:lightRig>
          </a:scene3d>
          <a:sp3d/>
        </p:spPr>
        <p:style>
          <a:lnRef idx="0">
            <a:schemeClr val="lt1">
              <a:hueOff val="0"/>
              <a:satOff val="0"/>
              <a:lumOff val="0"/>
              <a:alphaOff val="0"/>
            </a:schemeClr>
          </a:lnRef>
          <a:fillRef idx="3">
            <a:scrgbClr r="0" g="0" b="0"/>
          </a:fillRef>
          <a:effectRef idx="3">
            <a:scrgbClr r="0" g="0" b="0"/>
          </a:effectRef>
          <a:fontRef idx="minor">
            <a:schemeClr val="lt1"/>
          </a:fontRef>
        </p:style>
        <p:txBody>
          <a:bodyPr lIns="91440" tIns="91440" bIns="91440" rtlCol="0" anchor="t"/>
          <a:lstStyle/>
          <a:p>
            <a:pPr algn="ctr"/>
            <a:endParaRPr lang="en-US" sz="1200">
              <a:solidFill>
                <a:srgbClr val="FFFFFF"/>
              </a:solidFill>
              <a:latin typeface="Calibri Light"/>
              <a:cs typeface="Calibri Light"/>
            </a:endParaRPr>
          </a:p>
        </p:txBody>
      </p:sp>
      <p:sp>
        <p:nvSpPr>
          <p:cNvPr id="7" name="TextBox 6">
            <a:extLst>
              <a:ext uri="{FF2B5EF4-FFF2-40B4-BE49-F238E27FC236}">
                <a16:creationId xmlns:a16="http://schemas.microsoft.com/office/drawing/2014/main" id="{5ECC1E05-72CE-E885-B19B-4E2B3571EB51}"/>
              </a:ext>
            </a:extLst>
          </p:cNvPr>
          <p:cNvSpPr txBox="1"/>
          <p:nvPr/>
        </p:nvSpPr>
        <p:spPr>
          <a:xfrm>
            <a:off x="929640" y="4028670"/>
            <a:ext cx="6827520" cy="2308324"/>
          </a:xfrm>
          <a:prstGeom prst="rect">
            <a:avLst/>
          </a:prstGeom>
          <a:noFill/>
        </p:spPr>
        <p:txBody>
          <a:bodyPr wrap="square" rtlCol="0">
            <a:spAutoFit/>
          </a:bodyPr>
          <a:lstStyle/>
          <a:p>
            <a:r>
              <a:rPr lang="en-US" sz="3600">
                <a:solidFill>
                  <a:schemeClr val="bg1"/>
                </a:solidFill>
              </a:rPr>
              <a:t>Visit the Recognized Leader in Geriatric Surgery webpage for more information and application information. </a:t>
            </a:r>
          </a:p>
        </p:txBody>
      </p:sp>
      <p:sp>
        <p:nvSpPr>
          <p:cNvPr id="9" name="TextBox 8">
            <a:extLst>
              <a:ext uri="{FF2B5EF4-FFF2-40B4-BE49-F238E27FC236}">
                <a16:creationId xmlns:a16="http://schemas.microsoft.com/office/drawing/2014/main" id="{C8BFCB12-06AD-EBE5-CBEC-C0A76D7737B3}"/>
              </a:ext>
            </a:extLst>
          </p:cNvPr>
          <p:cNvSpPr txBox="1"/>
          <p:nvPr/>
        </p:nvSpPr>
        <p:spPr>
          <a:xfrm>
            <a:off x="570957" y="6769024"/>
            <a:ext cx="8244840" cy="445635"/>
          </a:xfrm>
          <a:prstGeom prst="rect">
            <a:avLst/>
          </a:prstGeom>
          <a:noFill/>
        </p:spPr>
        <p:txBody>
          <a:bodyPr wrap="square">
            <a:spAutoFit/>
          </a:bodyPr>
          <a:lstStyle/>
          <a:p>
            <a:pPr fontAlgn="base">
              <a:lnSpc>
                <a:spcPct val="80000"/>
              </a:lnSpc>
              <a:spcBef>
                <a:spcPct val="0"/>
              </a:spcBef>
              <a:spcAft>
                <a:spcPct val="0"/>
              </a:spcAft>
            </a:pPr>
            <a:r>
              <a:rPr lang="en-US" sz="2800" b="1">
                <a:solidFill>
                  <a:schemeClr val="bg1"/>
                </a:solidFill>
                <a:latin typeface="Calibri" panose="020F0502020204030204" pitchFamily="34" charset="0"/>
                <a:ea typeface="MS PGothic" pitchFamily="34" charset="-128"/>
                <a:cs typeface="Calibri" panose="020F0502020204030204" pitchFamily="34" charset="0"/>
              </a:rPr>
              <a:t>leapfroggroup.org/recognized-leader-geriatric-surgery</a:t>
            </a:r>
          </a:p>
        </p:txBody>
      </p:sp>
      <p:sp>
        <p:nvSpPr>
          <p:cNvPr id="11" name="TextBox 10">
            <a:extLst>
              <a:ext uri="{FF2B5EF4-FFF2-40B4-BE49-F238E27FC236}">
                <a16:creationId xmlns:a16="http://schemas.microsoft.com/office/drawing/2014/main" id="{65CE1326-8926-47D8-83BE-C9AB08DB7F54}"/>
              </a:ext>
            </a:extLst>
          </p:cNvPr>
          <p:cNvSpPr txBox="1"/>
          <p:nvPr/>
        </p:nvSpPr>
        <p:spPr>
          <a:xfrm>
            <a:off x="10001252" y="3989338"/>
            <a:ext cx="7269480" cy="2308324"/>
          </a:xfrm>
          <a:prstGeom prst="rect">
            <a:avLst/>
          </a:prstGeom>
          <a:noFill/>
        </p:spPr>
        <p:txBody>
          <a:bodyPr wrap="square" rtlCol="0">
            <a:spAutoFit/>
          </a:bodyPr>
          <a:lstStyle/>
          <a:p>
            <a:r>
              <a:rPr lang="en-US" sz="3600">
                <a:solidFill>
                  <a:schemeClr val="bg1"/>
                </a:solidFill>
              </a:rPr>
              <a:t>Follow The Leapfrog Group and the American College of Surgeons on all social channels for program updates and application announcements. </a:t>
            </a:r>
          </a:p>
        </p:txBody>
      </p:sp>
      <p:pic>
        <p:nvPicPr>
          <p:cNvPr id="12" name="Picture 11" descr="File:LinkedIn icon.svg - Wikimedia Commons">
            <a:extLst>
              <a:ext uri="{FF2B5EF4-FFF2-40B4-BE49-F238E27FC236}">
                <a16:creationId xmlns:a16="http://schemas.microsoft.com/office/drawing/2014/main" id="{F5029576-1BD0-B1E3-303A-1FBCFE61213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056349" y="6704074"/>
            <a:ext cx="899160" cy="899160"/>
          </a:xfrm>
          <a:prstGeom prst="rect">
            <a:avLst/>
          </a:prstGeom>
        </p:spPr>
      </p:pic>
      <p:pic>
        <p:nvPicPr>
          <p:cNvPr id="13" name="Picture 12" descr="File:2023 Facebook icon.svg - Wikimedia Commons">
            <a:extLst>
              <a:ext uri="{FF2B5EF4-FFF2-40B4-BE49-F238E27FC236}">
                <a16:creationId xmlns:a16="http://schemas.microsoft.com/office/drawing/2014/main" id="{F1CFB10D-4D2E-4F21-359A-9655465DE9C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892769" y="6703136"/>
            <a:ext cx="899160" cy="900098"/>
          </a:xfrm>
          <a:prstGeom prst="rect">
            <a:avLst/>
          </a:prstGeom>
        </p:spPr>
      </p:pic>
      <p:pic>
        <p:nvPicPr>
          <p:cNvPr id="14" name="Picture 13" descr="File:Instagram icon.png - Wikimedia Commons">
            <a:extLst>
              <a:ext uri="{FF2B5EF4-FFF2-40B4-BE49-F238E27FC236}">
                <a16:creationId xmlns:a16="http://schemas.microsoft.com/office/drawing/2014/main" id="{6ACCF4F8-99A9-5AC4-84CA-43B27BEC6D8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4722113" y="6698256"/>
            <a:ext cx="899161" cy="899161"/>
          </a:xfrm>
          <a:prstGeom prst="rect">
            <a:avLst/>
          </a:prstGeom>
        </p:spPr>
      </p:pic>
      <p:pic>
        <p:nvPicPr>
          <p:cNvPr id="8" name="Picture 7" descr="A picture containing logo&#10;&#10;Description automatically generated">
            <a:extLst>
              <a:ext uri="{FF2B5EF4-FFF2-40B4-BE49-F238E27FC236}">
                <a16:creationId xmlns:a16="http://schemas.microsoft.com/office/drawing/2014/main" id="{36B99A8A-341B-70A2-82E0-312FA5C85F83}"/>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86221" y="8916356"/>
            <a:ext cx="3071711" cy="1193589"/>
          </a:xfrm>
          <a:prstGeom prst="rect">
            <a:avLst/>
          </a:prstGeom>
        </p:spPr>
      </p:pic>
      <p:pic>
        <p:nvPicPr>
          <p:cNvPr id="15" name="Picture 14">
            <a:extLst>
              <a:ext uri="{FF2B5EF4-FFF2-40B4-BE49-F238E27FC236}">
                <a16:creationId xmlns:a16="http://schemas.microsoft.com/office/drawing/2014/main" id="{96BDF9B5-9940-2E91-4891-CEA2A2863B19}"/>
              </a:ext>
              <a:ext uri="{C183D7F6-B498-43B3-948B-1728B52AA6E4}">
                <adec:decorative xmlns:adec="http://schemas.microsoft.com/office/drawing/2017/decorative" val="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675816" y="9032427"/>
            <a:ext cx="3605541" cy="1069776"/>
          </a:xfrm>
          <a:prstGeom prst="rect">
            <a:avLst/>
          </a:prstGeom>
        </p:spPr>
      </p:pic>
      <p:sp>
        <p:nvSpPr>
          <p:cNvPr id="16" name="Footer Placeholder 15">
            <a:extLst>
              <a:ext uri="{FF2B5EF4-FFF2-40B4-BE49-F238E27FC236}">
                <a16:creationId xmlns:a16="http://schemas.microsoft.com/office/drawing/2014/main" id="{1363A50F-B2E6-22DC-4D35-243C5A483106}"/>
              </a:ext>
            </a:extLst>
          </p:cNvPr>
          <p:cNvSpPr>
            <a:spLocks noGrp="1"/>
          </p:cNvSpPr>
          <p:nvPr>
            <p:ph type="ftr" sz="quarter" idx="3"/>
          </p:nvPr>
        </p:nvSpPr>
        <p:spPr/>
        <p:txBody>
          <a:bodyPr/>
          <a:lstStyle/>
          <a:p>
            <a:r>
              <a:rPr lang="en-US"/>
              <a:t>© The Leapfrog Group 2026 - unauthorized reproduction of materials is prohibited</a:t>
            </a:r>
          </a:p>
        </p:txBody>
      </p:sp>
      <p:sp>
        <p:nvSpPr>
          <p:cNvPr id="17" name="Slide Number Placeholder 16">
            <a:extLst>
              <a:ext uri="{FF2B5EF4-FFF2-40B4-BE49-F238E27FC236}">
                <a16:creationId xmlns:a16="http://schemas.microsoft.com/office/drawing/2014/main" id="{6437B610-7C6E-295B-2357-227E3459F36E}"/>
              </a:ext>
            </a:extLst>
          </p:cNvPr>
          <p:cNvSpPr>
            <a:spLocks noGrp="1"/>
          </p:cNvSpPr>
          <p:nvPr>
            <p:ph type="sldNum" sz="quarter" idx="4"/>
          </p:nvPr>
        </p:nvSpPr>
        <p:spPr/>
        <p:txBody>
          <a:bodyPr/>
          <a:lstStyle/>
          <a:p>
            <a:fld id="{42C32FFB-F9AE-46F0-A233-A2E628258990}" type="slidenum">
              <a:rPr lang="en-US" smtClean="0"/>
              <a:pPr/>
              <a:t>31</a:t>
            </a:fld>
            <a:endParaRPr lang="en-US" sz="2000"/>
          </a:p>
        </p:txBody>
      </p:sp>
    </p:spTree>
    <p:extLst>
      <p:ext uri="{BB962C8B-B14F-4D97-AF65-F5344CB8AC3E}">
        <p14:creationId xmlns:p14="http://schemas.microsoft.com/office/powerpoint/2010/main" val="24095559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56886-E336-A9F9-03D1-B2568F02E8F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461C5ED-9CB1-74A7-3E44-2007E5CC2E2C}"/>
              </a:ext>
            </a:extLst>
          </p:cNvPr>
          <p:cNvSpPr/>
          <p:nvPr/>
        </p:nvSpPr>
        <p:spPr>
          <a:xfrm>
            <a:off x="0" y="-62250"/>
            <a:ext cx="18288000" cy="1600799"/>
          </a:xfrm>
          <a:custGeom>
            <a:avLst/>
            <a:gdLst/>
            <a:ahLst/>
            <a:cxnLst/>
            <a:rect l="l" t="t" r="r" b="b"/>
            <a:pathLst>
              <a:path w="18288000" h="2359531">
                <a:moveTo>
                  <a:pt x="0" y="0"/>
                </a:moveTo>
                <a:lnTo>
                  <a:pt x="18288000" y="0"/>
                </a:lnTo>
                <a:lnTo>
                  <a:pt x="18288000" y="2359532"/>
                </a:lnTo>
                <a:lnTo>
                  <a:pt x="0" y="2359532"/>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US"/>
          </a:p>
        </p:txBody>
      </p:sp>
      <p:sp>
        <p:nvSpPr>
          <p:cNvPr id="6" name="TextBox 6">
            <a:extLst>
              <a:ext uri="{FF2B5EF4-FFF2-40B4-BE49-F238E27FC236}">
                <a16:creationId xmlns:a16="http://schemas.microsoft.com/office/drawing/2014/main" id="{F51EF44C-ECEE-477A-0587-0DC91761609D}"/>
              </a:ext>
            </a:extLst>
          </p:cNvPr>
          <p:cNvSpPr txBox="1"/>
          <p:nvPr/>
        </p:nvSpPr>
        <p:spPr>
          <a:xfrm>
            <a:off x="1112520" y="319087"/>
            <a:ext cx="16230600" cy="962624"/>
          </a:xfrm>
          <a:prstGeom prst="rect">
            <a:avLst/>
          </a:prstGeom>
        </p:spPr>
        <p:txBody>
          <a:bodyPr lIns="0" tIns="0" rIns="0" bIns="0" rtlCol="0" anchor="t">
            <a:spAutoFit/>
          </a:bodyPr>
          <a:lstStyle/>
          <a:p>
            <a:pPr algn="l">
              <a:lnSpc>
                <a:spcPts val="7479"/>
              </a:lnSpc>
            </a:pPr>
            <a:r>
              <a:rPr lang="en-US" sz="6799" b="1">
                <a:solidFill>
                  <a:srgbClr val="FFFFFF"/>
                </a:solidFill>
                <a:latin typeface="Lato 3"/>
                <a:ea typeface="Lato 3"/>
                <a:cs typeface="Lato 3"/>
                <a:sym typeface="Lato 3"/>
              </a:rPr>
              <a:t>Q&amp;A</a:t>
            </a:r>
          </a:p>
        </p:txBody>
      </p:sp>
      <p:sp>
        <p:nvSpPr>
          <p:cNvPr id="5" name="Content Placeholder 4">
            <a:extLst>
              <a:ext uri="{FF2B5EF4-FFF2-40B4-BE49-F238E27FC236}">
                <a16:creationId xmlns:a16="http://schemas.microsoft.com/office/drawing/2014/main" id="{F2A7CF76-5267-6AB4-0CBC-D2EB8CCAC5D5}"/>
              </a:ext>
            </a:extLst>
          </p:cNvPr>
          <p:cNvSpPr txBox="1">
            <a:spLocks/>
          </p:cNvSpPr>
          <p:nvPr/>
        </p:nvSpPr>
        <p:spPr>
          <a:xfrm>
            <a:off x="1087641" y="1980335"/>
            <a:ext cx="16112718" cy="6771390"/>
          </a:xfrm>
          <a:prstGeom prst="rect">
            <a:avLst/>
          </a:prstGeom>
        </p:spPr>
        <p:txBody>
          <a:bodyPr/>
          <a:lstStyle>
            <a:lvl1pPr marL="0" indent="0" algn="l" rtl="0" eaLnBrk="1" fontAlgn="base" hangingPunct="1">
              <a:spcBef>
                <a:spcPts val="2400"/>
              </a:spcBef>
              <a:spcAft>
                <a:spcPct val="0"/>
              </a:spcAft>
              <a:defRPr sz="3200">
                <a:solidFill>
                  <a:schemeClr val="tx2"/>
                </a:solidFill>
                <a:latin typeface="Calibri" panose="020F0502020204030204" pitchFamily="34" charset="0"/>
                <a:ea typeface="MS PGothic" pitchFamily="34" charset="-128"/>
                <a:cs typeface="Calibri" panose="020F0502020204030204" pitchFamily="34" charset="0"/>
              </a:defRPr>
            </a:lvl1pPr>
            <a:lvl2pPr marL="1005815" indent="-457188" algn="l" rtl="0" eaLnBrk="1" fontAlgn="base" hangingPunct="1">
              <a:spcBef>
                <a:spcPts val="1200"/>
              </a:spcBef>
              <a:spcAft>
                <a:spcPct val="0"/>
              </a:spcAft>
              <a:buClr>
                <a:schemeClr val="accent1"/>
              </a:buClr>
              <a:buFont typeface="Arial" panose="020B0604020202020204" pitchFamily="34" charset="0"/>
              <a:buChar char="•"/>
              <a:defRPr sz="2801">
                <a:solidFill>
                  <a:schemeClr val="tx2"/>
                </a:solidFill>
                <a:latin typeface="Calibri" panose="020F0502020204030204" pitchFamily="34" charset="0"/>
                <a:ea typeface="MS PGothic" pitchFamily="34" charset="-128"/>
                <a:cs typeface="Calibri" panose="020F0502020204030204" pitchFamily="34" charset="0"/>
              </a:defRPr>
            </a:lvl2pPr>
            <a:lvl3pPr marL="1828755" indent="-457188" algn="l" rtl="0" eaLnBrk="1" fontAlgn="base" hangingPunct="1">
              <a:spcBef>
                <a:spcPts val="1200"/>
              </a:spcBef>
              <a:spcAft>
                <a:spcPct val="0"/>
              </a:spcAft>
              <a:buClr>
                <a:schemeClr val="accent2"/>
              </a:buClr>
              <a:buFont typeface="Apple Symbols" panose="02000000000000000000" pitchFamily="2" charset="-79"/>
              <a:buChar char="⎻"/>
              <a:defRPr sz="2400">
                <a:solidFill>
                  <a:schemeClr val="tx2"/>
                </a:solidFill>
                <a:latin typeface="Calibri" panose="020F0502020204030204" pitchFamily="34" charset="0"/>
                <a:ea typeface="MS PGothic" pitchFamily="34" charset="-128"/>
                <a:cs typeface="Calibri" panose="020F0502020204030204" pitchFamily="34" charset="0"/>
              </a:defRPr>
            </a:lvl3pPr>
            <a:lvl4pPr marL="2651694" indent="-457188" algn="l" rtl="0" eaLnBrk="1" fontAlgn="base" hangingPunct="1">
              <a:spcBef>
                <a:spcPts val="1200"/>
              </a:spcBef>
              <a:spcAft>
                <a:spcPct val="0"/>
              </a:spcAft>
              <a:buClr>
                <a:schemeClr val="accent1"/>
              </a:buClr>
              <a:buFont typeface="Arial" panose="020B0604020202020204" pitchFamily="34" charset="0"/>
              <a:buChar char="•"/>
              <a:defRPr sz="2201" baseline="0">
                <a:solidFill>
                  <a:schemeClr val="tx2"/>
                </a:solidFill>
                <a:latin typeface="Calibri" panose="020F0502020204030204" pitchFamily="34" charset="0"/>
                <a:ea typeface="MS PGothic" pitchFamily="34" charset="-128"/>
                <a:cs typeface="Calibri" panose="020F0502020204030204" pitchFamily="34" charset="0"/>
              </a:defRPr>
            </a:lvl4pPr>
            <a:lvl5pPr marL="3360336" marR="0" indent="-342891" algn="l" defTabSz="1828755" rtl="0" eaLnBrk="1" fontAlgn="base" latinLnBrk="0" hangingPunct="1">
              <a:lnSpc>
                <a:spcPct val="100000"/>
              </a:lnSpc>
              <a:spcBef>
                <a:spcPts val="1200"/>
              </a:spcBef>
              <a:spcAft>
                <a:spcPct val="0"/>
              </a:spcAft>
              <a:buClr>
                <a:schemeClr val="accent2"/>
              </a:buClr>
              <a:buSzTx/>
              <a:buFont typeface="Apple Symbols" panose="02000000000000000000" pitchFamily="2" charset="-79"/>
              <a:buChar char="⎻"/>
              <a:tabLst/>
              <a:defRPr sz="2000" b="0" baseline="0">
                <a:solidFill>
                  <a:schemeClr val="tx2"/>
                </a:solidFill>
                <a:latin typeface="Calibri" panose="020F0502020204030204" pitchFamily="34" charset="0"/>
                <a:ea typeface="MS PGothic" pitchFamily="34" charset="-128"/>
                <a:cs typeface="Calibri" panose="020F0502020204030204" pitchFamily="34" charset="0"/>
              </a:defRPr>
            </a:lvl5pPr>
            <a:lvl6pPr marL="5029074" indent="-457188" algn="l" rtl="0" eaLnBrk="1" fontAlgn="base" hangingPunct="1">
              <a:spcBef>
                <a:spcPct val="20000"/>
              </a:spcBef>
              <a:spcAft>
                <a:spcPct val="0"/>
              </a:spcAft>
              <a:buChar char="»"/>
              <a:defRPr sz="3200" b="1">
                <a:solidFill>
                  <a:srgbClr val="727274"/>
                </a:solidFill>
                <a:latin typeface="+mn-lt"/>
                <a:ea typeface="+mn-ea"/>
              </a:defRPr>
            </a:lvl6pPr>
            <a:lvl7pPr marL="5943452" indent="-457188" algn="l" rtl="0" eaLnBrk="1" fontAlgn="base" hangingPunct="1">
              <a:spcBef>
                <a:spcPct val="20000"/>
              </a:spcBef>
              <a:spcAft>
                <a:spcPct val="0"/>
              </a:spcAft>
              <a:buChar char="»"/>
              <a:defRPr sz="2599" b="1">
                <a:solidFill>
                  <a:srgbClr val="727274"/>
                </a:solidFill>
                <a:latin typeface="+mn-lt"/>
                <a:ea typeface="+mn-ea"/>
              </a:defRPr>
            </a:lvl7pPr>
            <a:lvl8pPr marL="6857829" indent="-457188" algn="l" rtl="0" eaLnBrk="1" fontAlgn="base" hangingPunct="1">
              <a:spcBef>
                <a:spcPct val="20000"/>
              </a:spcBef>
              <a:spcAft>
                <a:spcPct val="0"/>
              </a:spcAft>
              <a:buChar char="»"/>
              <a:defRPr sz="3200" b="1">
                <a:solidFill>
                  <a:srgbClr val="727274"/>
                </a:solidFill>
                <a:latin typeface="+mn-lt"/>
                <a:ea typeface="+mn-ea"/>
              </a:defRPr>
            </a:lvl8pPr>
            <a:lvl9pPr marL="7772205" indent="-457188" algn="l" rtl="0" eaLnBrk="1" fontAlgn="base" hangingPunct="1">
              <a:spcBef>
                <a:spcPct val="20000"/>
              </a:spcBef>
              <a:spcAft>
                <a:spcPct val="0"/>
              </a:spcAft>
              <a:buChar char="»"/>
              <a:defRPr sz="3000" b="1">
                <a:solidFill>
                  <a:srgbClr val="727274"/>
                </a:solidFill>
                <a:latin typeface="+mn-lt"/>
                <a:ea typeface="+mn-ea"/>
              </a:defRPr>
            </a:lvl9pPr>
          </a:lstStyle>
          <a:p>
            <a:r>
              <a:rPr lang="en-US" sz="3000" kern="0"/>
              <a:t>Participants will be able to ask questions during the presentation. Please select the Q&amp;A icon at the bottom of your screen:</a:t>
            </a:r>
          </a:p>
          <a:p>
            <a:endParaRPr lang="en-US" sz="3000" kern="0"/>
          </a:p>
          <a:p>
            <a:pPr lvl="1"/>
            <a:r>
              <a:rPr lang="en-US" sz="2100" kern="0"/>
              <a:t>Once the icon has been selected a Q&amp;A box will appear for you to type your questions.</a:t>
            </a:r>
          </a:p>
          <a:p>
            <a:pPr lvl="1"/>
            <a:r>
              <a:rPr lang="en-US" sz="2100" kern="0"/>
              <a:t>All participants will be able to view the questions and answers during the duration of the webinar.</a:t>
            </a:r>
          </a:p>
          <a:p>
            <a:pPr lvl="2"/>
            <a:r>
              <a:rPr lang="en-US" sz="2100" kern="0"/>
              <a:t>You will be receiving responses in real time from a member of our team.</a:t>
            </a:r>
          </a:p>
          <a:p>
            <a:pPr lvl="2"/>
            <a:r>
              <a:rPr lang="en-US" sz="2100" kern="0"/>
              <a:t>We will include a transcript of the Q&amp;A on the Leapfrog website here: </a:t>
            </a:r>
            <a:r>
              <a:rPr lang="en-US" sz="2100" kern="0">
                <a:hlinkClick r:id="rId3"/>
              </a:rPr>
              <a:t>https://www.leapfroggroup.org/survey-materials/town-hall-calls</a:t>
            </a:r>
            <a:endParaRPr lang="en-US" sz="2100" kern="0"/>
          </a:p>
          <a:p>
            <a:pPr lvl="2"/>
            <a:r>
              <a:rPr lang="en-US" sz="2100" kern="0"/>
              <a:t>Some questions may be answered live – please pay close attention.</a:t>
            </a:r>
            <a:endParaRPr lang="en-US" sz="2100" kern="0">
              <a:solidFill>
                <a:srgbClr val="FF0000"/>
              </a:solidFill>
            </a:endParaRPr>
          </a:p>
          <a:p>
            <a:pPr indent="-457188"/>
            <a:r>
              <a:rPr lang="en-US" sz="3000" kern="0"/>
              <a:t>Following the presentation we will have a live Q&amp;A session. Please use the Raise Hand icon at the bottom of your screen: </a:t>
            </a:r>
          </a:p>
          <a:p>
            <a:pPr marL="548627" lvl="1" indent="0">
              <a:buFont typeface="Arial" panose="020B0604020202020204" pitchFamily="34" charset="0"/>
              <a:buNone/>
            </a:pPr>
            <a:endParaRPr lang="en-US" sz="2100" kern="0"/>
          </a:p>
          <a:p>
            <a:pPr lvl="1"/>
            <a:r>
              <a:rPr lang="en-US" sz="2100" kern="0"/>
              <a:t>Once the icon has been selected you will be placed in the queue. When it is your turn to ask your question, you will receive a prompt from the host asking you to unmute yourself.</a:t>
            </a:r>
            <a:endParaRPr lang="en-US" sz="2700" kern="0"/>
          </a:p>
          <a:p>
            <a:pPr>
              <a:spcBef>
                <a:spcPts val="0"/>
              </a:spcBef>
            </a:pPr>
            <a:endParaRPr lang="en-US" kern="0"/>
          </a:p>
          <a:p>
            <a:endParaRPr lang="en-US" kern="0"/>
          </a:p>
          <a:p>
            <a:pPr marL="1371566" lvl="2" indent="0">
              <a:buFont typeface="Apple Symbols" panose="02000000000000000000" pitchFamily="2" charset="-79"/>
              <a:buNone/>
            </a:pPr>
            <a:endParaRPr lang="en-US" kern="0"/>
          </a:p>
        </p:txBody>
      </p:sp>
      <p:pic>
        <p:nvPicPr>
          <p:cNvPr id="20" name="Picture 19">
            <a:extLst>
              <a:ext uri="{FF2B5EF4-FFF2-40B4-BE49-F238E27FC236}">
                <a16:creationId xmlns:a16="http://schemas.microsoft.com/office/drawing/2014/main" id="{473898C1-BD27-CCBB-5D7D-565EE9350AA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276044" y="2415650"/>
            <a:ext cx="6258426" cy="1443518"/>
          </a:xfrm>
          <a:prstGeom prst="rect">
            <a:avLst/>
          </a:prstGeom>
        </p:spPr>
      </p:pic>
      <p:pic>
        <p:nvPicPr>
          <p:cNvPr id="11" name="Picture 10">
            <a:extLst>
              <a:ext uri="{FF2B5EF4-FFF2-40B4-BE49-F238E27FC236}">
                <a16:creationId xmlns:a16="http://schemas.microsoft.com/office/drawing/2014/main" id="{AC4FB392-20BF-F7EF-AB7B-6130B32F0B3D}"/>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475793" y="7187702"/>
            <a:ext cx="4243995" cy="978108"/>
          </a:xfrm>
          <a:prstGeom prst="rect">
            <a:avLst/>
          </a:prstGeom>
        </p:spPr>
      </p:pic>
      <p:sp>
        <p:nvSpPr>
          <p:cNvPr id="3" name="Footer Placeholder 2">
            <a:extLst>
              <a:ext uri="{FF2B5EF4-FFF2-40B4-BE49-F238E27FC236}">
                <a16:creationId xmlns:a16="http://schemas.microsoft.com/office/drawing/2014/main" id="{15E84E70-5202-9BB2-4F1D-DDBEB301AC12}"/>
              </a:ext>
            </a:extLst>
          </p:cNvPr>
          <p:cNvSpPr>
            <a:spLocks noGrp="1"/>
          </p:cNvSpPr>
          <p:nvPr>
            <p:ph type="ftr" sz="quarter" idx="3"/>
          </p:nvPr>
        </p:nvSpPr>
        <p:spPr/>
        <p:txBody>
          <a:bodyPr/>
          <a:lstStyle/>
          <a:p>
            <a:r>
              <a:rPr lang="en-US"/>
              <a:t>© The Leapfrog Group 2026 - unauthorized reproduction of materials is prohibited</a:t>
            </a:r>
          </a:p>
        </p:txBody>
      </p:sp>
      <p:sp>
        <p:nvSpPr>
          <p:cNvPr id="4" name="Slide Number Placeholder 3">
            <a:extLst>
              <a:ext uri="{FF2B5EF4-FFF2-40B4-BE49-F238E27FC236}">
                <a16:creationId xmlns:a16="http://schemas.microsoft.com/office/drawing/2014/main" id="{FC7CEB2C-AF8E-4E4A-86F1-565EB900424D}"/>
              </a:ext>
            </a:extLst>
          </p:cNvPr>
          <p:cNvSpPr>
            <a:spLocks noGrp="1"/>
          </p:cNvSpPr>
          <p:nvPr>
            <p:ph type="sldNum" sz="quarter" idx="4"/>
          </p:nvPr>
        </p:nvSpPr>
        <p:spPr/>
        <p:txBody>
          <a:bodyPr/>
          <a:lstStyle/>
          <a:p>
            <a:fld id="{42C32FFB-F9AE-46F0-A233-A2E628258990}" type="slidenum">
              <a:rPr lang="en-US" smtClean="0"/>
              <a:pPr/>
              <a:t>32</a:t>
            </a:fld>
            <a:endParaRPr lang="en-US" sz="2000"/>
          </a:p>
        </p:txBody>
      </p:sp>
    </p:spTree>
    <p:extLst>
      <p:ext uri="{BB962C8B-B14F-4D97-AF65-F5344CB8AC3E}">
        <p14:creationId xmlns:p14="http://schemas.microsoft.com/office/powerpoint/2010/main" val="3521914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17305-FE18-335E-7222-934F46B58B6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228FEDB-548F-1DF4-D8D5-061B8367CD7A}"/>
              </a:ext>
            </a:extLst>
          </p:cNvPr>
          <p:cNvSpPr/>
          <p:nvPr/>
        </p:nvSpPr>
        <p:spPr>
          <a:xfrm>
            <a:off x="0" y="-62250"/>
            <a:ext cx="18288000" cy="1600799"/>
          </a:xfrm>
          <a:custGeom>
            <a:avLst/>
            <a:gdLst/>
            <a:ahLst/>
            <a:cxnLst/>
            <a:rect l="l" t="t" r="r" b="b"/>
            <a:pathLst>
              <a:path w="18288000" h="2359531">
                <a:moveTo>
                  <a:pt x="0" y="0"/>
                </a:moveTo>
                <a:lnTo>
                  <a:pt x="18288000" y="0"/>
                </a:lnTo>
                <a:lnTo>
                  <a:pt x="18288000" y="2359532"/>
                </a:lnTo>
                <a:lnTo>
                  <a:pt x="0" y="2359532"/>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US"/>
          </a:p>
        </p:txBody>
      </p:sp>
      <p:sp>
        <p:nvSpPr>
          <p:cNvPr id="6" name="TextBox 6">
            <a:extLst>
              <a:ext uri="{FF2B5EF4-FFF2-40B4-BE49-F238E27FC236}">
                <a16:creationId xmlns:a16="http://schemas.microsoft.com/office/drawing/2014/main" id="{10C18CB8-97B6-D9A2-6DA7-0C7DE29F1185}"/>
              </a:ext>
            </a:extLst>
          </p:cNvPr>
          <p:cNvSpPr txBox="1"/>
          <p:nvPr/>
        </p:nvSpPr>
        <p:spPr>
          <a:xfrm>
            <a:off x="1112520" y="319087"/>
            <a:ext cx="16230600" cy="962624"/>
          </a:xfrm>
          <a:prstGeom prst="rect">
            <a:avLst/>
          </a:prstGeom>
        </p:spPr>
        <p:txBody>
          <a:bodyPr lIns="0" tIns="0" rIns="0" bIns="0" rtlCol="0" anchor="t">
            <a:spAutoFit/>
          </a:bodyPr>
          <a:lstStyle/>
          <a:p>
            <a:pPr algn="l">
              <a:lnSpc>
                <a:spcPts val="7479"/>
              </a:lnSpc>
            </a:pPr>
            <a:r>
              <a:rPr lang="en-US" sz="6799" b="1">
                <a:solidFill>
                  <a:srgbClr val="FFFFFF"/>
                </a:solidFill>
                <a:latin typeface="Lato 3"/>
                <a:ea typeface="Lato 3"/>
                <a:cs typeface="Lato 3"/>
                <a:sym typeface="Lato 3"/>
              </a:rPr>
              <a:t>Today’s Speakers</a:t>
            </a:r>
          </a:p>
        </p:txBody>
      </p:sp>
      <p:sp>
        <p:nvSpPr>
          <p:cNvPr id="4" name="TextBox 3">
            <a:extLst>
              <a:ext uri="{FF2B5EF4-FFF2-40B4-BE49-F238E27FC236}">
                <a16:creationId xmlns:a16="http://schemas.microsoft.com/office/drawing/2014/main" id="{6DBA02C7-C72E-47CC-CA76-2957DC37CF74}"/>
              </a:ext>
            </a:extLst>
          </p:cNvPr>
          <p:cNvSpPr txBox="1"/>
          <p:nvPr/>
        </p:nvSpPr>
        <p:spPr>
          <a:xfrm>
            <a:off x="7481505" y="6152184"/>
            <a:ext cx="3852692" cy="2677656"/>
          </a:xfrm>
          <a:prstGeom prst="rect">
            <a:avLst/>
          </a:prstGeom>
          <a:noFill/>
        </p:spPr>
        <p:txBody>
          <a:bodyPr wrap="square">
            <a:spAutoFit/>
          </a:bodyPr>
          <a:lstStyle/>
          <a:p>
            <a:pPr defTabSz="1371600"/>
            <a:r>
              <a:rPr lang="en-US" sz="2400" b="1" dirty="0">
                <a:solidFill>
                  <a:srgbClr val="444444"/>
                </a:solidFill>
                <a:latin typeface="Calibri"/>
              </a:rPr>
              <a:t>Clifford Ko, MD, MS, MSHS, FACS, FASCRS</a:t>
            </a:r>
            <a:endParaRPr lang="de-DE" sz="2400" b="1" dirty="0">
              <a:solidFill>
                <a:srgbClr val="444444"/>
              </a:solidFill>
              <a:latin typeface="Calibri"/>
            </a:endParaRPr>
          </a:p>
          <a:p>
            <a:pPr defTabSz="1371600"/>
            <a:r>
              <a:rPr lang="de-DE" sz="2400" dirty="0">
                <a:solidFill>
                  <a:srgbClr val="444444"/>
                </a:solidFill>
                <a:latin typeface="Calibri"/>
              </a:rPr>
              <a:t>Senior Vice President, Division of Research and Optimal Patient Care,</a:t>
            </a:r>
          </a:p>
          <a:p>
            <a:pPr defTabSz="1371600"/>
            <a:r>
              <a:rPr lang="de-DE" sz="2400" dirty="0">
                <a:solidFill>
                  <a:srgbClr val="444444"/>
                </a:solidFill>
                <a:latin typeface="Calibri"/>
              </a:rPr>
              <a:t>American College of Surgeons</a:t>
            </a:r>
            <a:endParaRPr lang="en-US" sz="2400" dirty="0">
              <a:solidFill>
                <a:srgbClr val="444444"/>
              </a:solidFill>
              <a:latin typeface="Calibri"/>
            </a:endParaRPr>
          </a:p>
        </p:txBody>
      </p:sp>
      <p:sp>
        <p:nvSpPr>
          <p:cNvPr id="9" name="TextBox 8">
            <a:extLst>
              <a:ext uri="{FF2B5EF4-FFF2-40B4-BE49-F238E27FC236}">
                <a16:creationId xmlns:a16="http://schemas.microsoft.com/office/drawing/2014/main" id="{AA4970C9-7900-8CF0-5E3F-D7A189EB9CF4}"/>
              </a:ext>
            </a:extLst>
          </p:cNvPr>
          <p:cNvSpPr txBox="1"/>
          <p:nvPr/>
        </p:nvSpPr>
        <p:spPr>
          <a:xfrm>
            <a:off x="2590800" y="6152185"/>
            <a:ext cx="4347903" cy="1661993"/>
          </a:xfrm>
          <a:prstGeom prst="rect">
            <a:avLst/>
          </a:prstGeom>
          <a:noFill/>
        </p:spPr>
        <p:txBody>
          <a:bodyPr wrap="square">
            <a:spAutoFit/>
          </a:bodyPr>
          <a:lstStyle/>
          <a:p>
            <a:pPr defTabSz="1371600"/>
            <a:r>
              <a:rPr lang="en-US" sz="2400" b="1">
                <a:solidFill>
                  <a:srgbClr val="444444"/>
                </a:solidFill>
                <a:latin typeface="Calibri"/>
              </a:rPr>
              <a:t>Leah Binder, MA, MGA</a:t>
            </a:r>
          </a:p>
          <a:p>
            <a:pPr defTabSz="1371600"/>
            <a:r>
              <a:rPr lang="en-US" sz="2400">
                <a:solidFill>
                  <a:srgbClr val="444444"/>
                </a:solidFill>
                <a:latin typeface="Calibri"/>
              </a:rPr>
              <a:t>President and CEO,</a:t>
            </a:r>
          </a:p>
          <a:p>
            <a:pPr defTabSz="1371600"/>
            <a:r>
              <a:rPr lang="en-US" sz="2400">
                <a:solidFill>
                  <a:srgbClr val="444444"/>
                </a:solidFill>
                <a:latin typeface="Calibri"/>
              </a:rPr>
              <a:t>The Leapfrog Group </a:t>
            </a:r>
          </a:p>
          <a:p>
            <a:pPr defTabSz="1371600"/>
            <a:endParaRPr lang="en-US" sz="3000">
              <a:solidFill>
                <a:srgbClr val="444444"/>
              </a:solidFill>
              <a:latin typeface="Calibri"/>
            </a:endParaRPr>
          </a:p>
        </p:txBody>
      </p:sp>
      <p:sp>
        <p:nvSpPr>
          <p:cNvPr id="12" name="TextBox 11">
            <a:extLst>
              <a:ext uri="{FF2B5EF4-FFF2-40B4-BE49-F238E27FC236}">
                <a16:creationId xmlns:a16="http://schemas.microsoft.com/office/drawing/2014/main" id="{D08355D7-85CD-11AE-93A9-DEB50A0F8155}"/>
              </a:ext>
            </a:extLst>
          </p:cNvPr>
          <p:cNvSpPr txBox="1"/>
          <p:nvPr/>
        </p:nvSpPr>
        <p:spPr>
          <a:xfrm>
            <a:off x="12347422" y="6100785"/>
            <a:ext cx="3977409" cy="2031325"/>
          </a:xfrm>
          <a:prstGeom prst="rect">
            <a:avLst/>
          </a:prstGeom>
          <a:noFill/>
        </p:spPr>
        <p:txBody>
          <a:bodyPr wrap="square">
            <a:spAutoFit/>
          </a:bodyPr>
          <a:lstStyle/>
          <a:p>
            <a:pPr defTabSz="1371600"/>
            <a:r>
              <a:rPr lang="en-US" sz="2400" b="1" dirty="0">
                <a:solidFill>
                  <a:srgbClr val="444444"/>
                </a:solidFill>
                <a:latin typeface="Calibri"/>
              </a:rPr>
              <a:t>Missy Danforth</a:t>
            </a:r>
          </a:p>
          <a:p>
            <a:pPr defTabSz="1371600"/>
            <a:r>
              <a:rPr lang="en-US" sz="2400" dirty="0">
                <a:solidFill>
                  <a:srgbClr val="444444"/>
                </a:solidFill>
                <a:latin typeface="Calibri"/>
              </a:rPr>
              <a:t>Senior Vice President of Health Care Ratings,</a:t>
            </a:r>
          </a:p>
          <a:p>
            <a:pPr defTabSz="1371600"/>
            <a:r>
              <a:rPr lang="en-US" sz="2400" dirty="0">
                <a:solidFill>
                  <a:srgbClr val="444444"/>
                </a:solidFill>
                <a:latin typeface="Calibri"/>
              </a:rPr>
              <a:t>The Leapfrog Group </a:t>
            </a:r>
          </a:p>
          <a:p>
            <a:pPr defTabSz="1371600"/>
            <a:endParaRPr lang="en-US" sz="3000" dirty="0">
              <a:solidFill>
                <a:srgbClr val="444444"/>
              </a:solidFill>
              <a:latin typeface="Calibri"/>
            </a:endParaRPr>
          </a:p>
        </p:txBody>
      </p:sp>
      <p:pic>
        <p:nvPicPr>
          <p:cNvPr id="14" name="Picture 13">
            <a:extLst>
              <a:ext uri="{FF2B5EF4-FFF2-40B4-BE49-F238E27FC236}">
                <a16:creationId xmlns:a16="http://schemas.microsoft.com/office/drawing/2014/main" id="{8E56A941-D749-33B1-FB47-A32A160AF0DE}"/>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17201" y="2219291"/>
            <a:ext cx="2619475" cy="3492633"/>
          </a:xfrm>
          <a:prstGeom prst="rect">
            <a:avLst/>
          </a:prstGeom>
        </p:spPr>
      </p:pic>
      <p:pic>
        <p:nvPicPr>
          <p:cNvPr id="18" name="Picture 17" descr="Automating the Leapfrog Hospital Survey with Vastian">
            <a:extLst>
              <a:ext uri="{FF2B5EF4-FFF2-40B4-BE49-F238E27FC236}">
                <a16:creationId xmlns:a16="http://schemas.microsoft.com/office/drawing/2014/main" id="{77C79BD7-EF28-CD10-0D18-9156B62BC12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49234" y="2247223"/>
            <a:ext cx="2621565" cy="3490378"/>
          </a:xfrm>
          <a:prstGeom prst="rect">
            <a:avLst/>
          </a:prstGeom>
        </p:spPr>
      </p:pic>
      <p:sp>
        <p:nvSpPr>
          <p:cNvPr id="3" name="Footer Placeholder 2">
            <a:extLst>
              <a:ext uri="{FF2B5EF4-FFF2-40B4-BE49-F238E27FC236}">
                <a16:creationId xmlns:a16="http://schemas.microsoft.com/office/drawing/2014/main" id="{EF95A740-559D-0D86-87AB-78A313B1DEB5}"/>
              </a:ext>
            </a:extLst>
          </p:cNvPr>
          <p:cNvSpPr>
            <a:spLocks noGrp="1"/>
          </p:cNvSpPr>
          <p:nvPr>
            <p:ph type="ftr" sz="quarter" idx="3"/>
          </p:nvPr>
        </p:nvSpPr>
        <p:spPr/>
        <p:txBody>
          <a:bodyPr/>
          <a:lstStyle/>
          <a:p>
            <a:r>
              <a:rPr lang="en-US"/>
              <a:t>© The Leapfrog Group 2026 - unauthorized reproduction of materials is prohibited</a:t>
            </a:r>
          </a:p>
        </p:txBody>
      </p:sp>
      <p:sp>
        <p:nvSpPr>
          <p:cNvPr id="5" name="Slide Number Placeholder 4">
            <a:extLst>
              <a:ext uri="{FF2B5EF4-FFF2-40B4-BE49-F238E27FC236}">
                <a16:creationId xmlns:a16="http://schemas.microsoft.com/office/drawing/2014/main" id="{EF29DD93-3F43-3D2D-B329-6662D2DC5909}"/>
              </a:ext>
            </a:extLst>
          </p:cNvPr>
          <p:cNvSpPr>
            <a:spLocks noGrp="1"/>
          </p:cNvSpPr>
          <p:nvPr>
            <p:ph type="sldNum" sz="quarter" idx="4"/>
          </p:nvPr>
        </p:nvSpPr>
        <p:spPr/>
        <p:txBody>
          <a:bodyPr/>
          <a:lstStyle/>
          <a:p>
            <a:fld id="{42C32FFB-F9AE-46F0-A233-A2E628258990}" type="slidenum">
              <a:rPr lang="en-US" smtClean="0"/>
              <a:pPr/>
              <a:t>4</a:t>
            </a:fld>
            <a:endParaRPr lang="en-US" sz="2000"/>
          </a:p>
        </p:txBody>
      </p:sp>
      <p:pic>
        <p:nvPicPr>
          <p:cNvPr id="7" name="Picture 6">
            <a:extLst>
              <a:ext uri="{FF2B5EF4-FFF2-40B4-BE49-F238E27FC236}">
                <a16:creationId xmlns:a16="http://schemas.microsoft.com/office/drawing/2014/main" id="{38C6789B-85F8-519E-BC26-0BBF7E04346A}"/>
              </a:ext>
            </a:extLst>
          </p:cNvPr>
          <p:cNvPicPr>
            <a:picLocks noChangeAspect="1"/>
          </p:cNvPicPr>
          <p:nvPr/>
        </p:nvPicPr>
        <p:blipFill>
          <a:blip r:embed="rId5"/>
          <a:stretch>
            <a:fillRect/>
          </a:stretch>
        </p:blipFill>
        <p:spPr>
          <a:xfrm>
            <a:off x="7839807" y="2242039"/>
            <a:ext cx="2623040" cy="3502269"/>
          </a:xfrm>
          <a:prstGeom prst="rect">
            <a:avLst/>
          </a:prstGeom>
        </p:spPr>
      </p:pic>
    </p:spTree>
    <p:extLst>
      <p:ext uri="{BB962C8B-B14F-4D97-AF65-F5344CB8AC3E}">
        <p14:creationId xmlns:p14="http://schemas.microsoft.com/office/powerpoint/2010/main" val="350960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12"/>
            <a:ext cx="18288000" cy="2597282"/>
          </a:xfrm>
          <a:custGeom>
            <a:avLst/>
            <a:gdLst/>
            <a:ahLst/>
            <a:cxnLst/>
            <a:rect l="l" t="t" r="r" b="b"/>
            <a:pathLst>
              <a:path w="18288000" h="2597282">
                <a:moveTo>
                  <a:pt x="0" y="0"/>
                </a:moveTo>
                <a:lnTo>
                  <a:pt x="18288000" y="0"/>
                </a:lnTo>
                <a:lnTo>
                  <a:pt x="18288000" y="2597281"/>
                </a:lnTo>
                <a:lnTo>
                  <a:pt x="0" y="2597281"/>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US"/>
          </a:p>
        </p:txBody>
      </p:sp>
      <p:sp>
        <p:nvSpPr>
          <p:cNvPr id="5" name="TextBox 5"/>
          <p:cNvSpPr txBox="1"/>
          <p:nvPr/>
        </p:nvSpPr>
        <p:spPr>
          <a:xfrm>
            <a:off x="1028700" y="828047"/>
            <a:ext cx="16230600" cy="951838"/>
          </a:xfrm>
          <a:prstGeom prst="rect">
            <a:avLst/>
          </a:prstGeom>
        </p:spPr>
        <p:txBody>
          <a:bodyPr lIns="0" tIns="0" rIns="0" bIns="0" rtlCol="0" anchor="t">
            <a:spAutoFit/>
          </a:bodyPr>
          <a:lstStyle/>
          <a:p>
            <a:pPr algn="ctr">
              <a:lnSpc>
                <a:spcPts val="7369"/>
              </a:lnSpc>
            </a:pPr>
            <a:r>
              <a:rPr lang="en-US" sz="6699" b="1">
                <a:solidFill>
                  <a:srgbClr val="FFFFFF"/>
                </a:solidFill>
                <a:latin typeface="Lato 3"/>
                <a:ea typeface="Lato 3"/>
                <a:cs typeface="Lato 3"/>
                <a:sym typeface="Lato 3"/>
              </a:rPr>
              <a:t>Today’s Conversation &amp; Key Questions</a:t>
            </a:r>
          </a:p>
        </p:txBody>
      </p:sp>
      <p:sp>
        <p:nvSpPr>
          <p:cNvPr id="10" name="Content Placeholder 3">
            <a:extLst>
              <a:ext uri="{FF2B5EF4-FFF2-40B4-BE49-F238E27FC236}">
                <a16:creationId xmlns:a16="http://schemas.microsoft.com/office/drawing/2014/main" id="{B7EFA673-777F-4696-E889-247C1AAD7CD6}"/>
              </a:ext>
            </a:extLst>
          </p:cNvPr>
          <p:cNvSpPr txBox="1">
            <a:spLocks/>
          </p:cNvSpPr>
          <p:nvPr/>
        </p:nvSpPr>
        <p:spPr>
          <a:xfrm>
            <a:off x="1957235" y="2886158"/>
            <a:ext cx="14373530" cy="5783410"/>
          </a:xfrm>
          <a:prstGeom prst="rect">
            <a:avLst/>
          </a:prstGeom>
        </p:spPr>
        <p:txBody>
          <a:bodyPr lIns="137160" tIns="68580" rIns="137160" bIns="68580" anchor="t">
            <a:normAutofit fontScale="70000" lnSpcReduction="20000"/>
          </a:bodyPr>
          <a:lstStyle>
            <a:lvl1pPr marL="0" indent="0" algn="l" rtl="0" eaLnBrk="1" fontAlgn="base" hangingPunct="1">
              <a:spcBef>
                <a:spcPts val="1600"/>
              </a:spcBef>
              <a:spcAft>
                <a:spcPct val="0"/>
              </a:spcAft>
              <a:defRPr sz="2133">
                <a:solidFill>
                  <a:schemeClr val="tx2"/>
                </a:solidFill>
                <a:latin typeface="Calibri" panose="020F0502020204030204" pitchFamily="34" charset="0"/>
                <a:ea typeface="MS PGothic" pitchFamily="34" charset="-128"/>
                <a:cs typeface="Calibri" panose="020F0502020204030204" pitchFamily="34" charset="0"/>
              </a:defRPr>
            </a:lvl1pPr>
            <a:lvl2pPr marL="670543" indent="-304792" algn="l" rtl="0" eaLnBrk="1" fontAlgn="base" hangingPunct="1">
              <a:spcBef>
                <a:spcPts val="800"/>
              </a:spcBef>
              <a:spcAft>
                <a:spcPct val="0"/>
              </a:spcAft>
              <a:buClr>
                <a:schemeClr val="accent1"/>
              </a:buClr>
              <a:buFont typeface="Arial" panose="020B0604020202020204" pitchFamily="34" charset="0"/>
              <a:buChar char="•"/>
              <a:defRPr sz="1867">
                <a:solidFill>
                  <a:schemeClr val="tx2"/>
                </a:solidFill>
                <a:latin typeface="Calibri" panose="020F0502020204030204" pitchFamily="34" charset="0"/>
                <a:ea typeface="MS PGothic" pitchFamily="34" charset="-128"/>
                <a:cs typeface="Calibri" panose="020F0502020204030204" pitchFamily="34" charset="0"/>
              </a:defRPr>
            </a:lvl2pPr>
            <a:lvl3pPr marL="1219170" indent="-304792" algn="l" rtl="0" eaLnBrk="1" fontAlgn="base" hangingPunct="1">
              <a:spcBef>
                <a:spcPts val="800"/>
              </a:spcBef>
              <a:spcAft>
                <a:spcPct val="0"/>
              </a:spcAft>
              <a:buClr>
                <a:schemeClr val="accent2"/>
              </a:buClr>
              <a:buFont typeface="Apple Symbols" panose="02000000000000000000" pitchFamily="2" charset="-79"/>
              <a:buChar char="⎻"/>
              <a:defRPr sz="1600">
                <a:solidFill>
                  <a:schemeClr val="tx2"/>
                </a:solidFill>
                <a:latin typeface="Calibri" panose="020F0502020204030204" pitchFamily="34" charset="0"/>
                <a:ea typeface="MS PGothic" pitchFamily="34" charset="-128"/>
                <a:cs typeface="Calibri" panose="020F0502020204030204" pitchFamily="34" charset="0"/>
              </a:defRPr>
            </a:lvl3pPr>
            <a:lvl4pPr marL="1767796" indent="-304792" algn="l" rtl="0" eaLnBrk="1" fontAlgn="base" hangingPunct="1">
              <a:spcBef>
                <a:spcPts val="800"/>
              </a:spcBef>
              <a:spcAft>
                <a:spcPct val="0"/>
              </a:spcAft>
              <a:buClr>
                <a:schemeClr val="accent1"/>
              </a:buClr>
              <a:buFont typeface="Arial" panose="020B0604020202020204" pitchFamily="34" charset="0"/>
              <a:buChar char="•"/>
              <a:defRPr sz="1467" baseline="0">
                <a:solidFill>
                  <a:schemeClr val="tx2"/>
                </a:solidFill>
                <a:latin typeface="Calibri" panose="020F0502020204030204" pitchFamily="34" charset="0"/>
                <a:ea typeface="MS PGothic" pitchFamily="34" charset="-128"/>
                <a:cs typeface="Calibri" panose="020F0502020204030204" pitchFamily="34" charset="0"/>
              </a:defRPr>
            </a:lvl4pPr>
            <a:lvl5pPr marL="2240224" marR="0" indent="-228594" algn="l" defTabSz="1219170" rtl="0" eaLnBrk="1" fontAlgn="base" latinLnBrk="0" hangingPunct="1">
              <a:lnSpc>
                <a:spcPct val="100000"/>
              </a:lnSpc>
              <a:spcBef>
                <a:spcPts val="800"/>
              </a:spcBef>
              <a:spcAft>
                <a:spcPct val="0"/>
              </a:spcAft>
              <a:buClr>
                <a:schemeClr val="accent2"/>
              </a:buClr>
              <a:buSzTx/>
              <a:buFont typeface="Apple Symbols" panose="02000000000000000000" pitchFamily="2" charset="-79"/>
              <a:buChar char="⎻"/>
              <a:tabLst/>
              <a:defRPr sz="1333" b="0" baseline="0">
                <a:solidFill>
                  <a:schemeClr val="tx2"/>
                </a:solidFill>
                <a:latin typeface="Calibri" panose="020F0502020204030204" pitchFamily="34" charset="0"/>
                <a:ea typeface="MS PGothic" pitchFamily="34" charset="-128"/>
                <a:cs typeface="Calibri" panose="020F0502020204030204" pitchFamily="34" charset="0"/>
              </a:defRPr>
            </a:lvl5pPr>
            <a:lvl6pPr marL="3352716" indent="-304792" algn="l" rtl="0" eaLnBrk="1" fontAlgn="base" hangingPunct="1">
              <a:spcBef>
                <a:spcPct val="20000"/>
              </a:spcBef>
              <a:spcAft>
                <a:spcPct val="0"/>
              </a:spcAft>
              <a:buChar char="»"/>
              <a:defRPr sz="2133" b="1">
                <a:solidFill>
                  <a:srgbClr val="727274"/>
                </a:solidFill>
                <a:latin typeface="+mn-lt"/>
                <a:ea typeface="+mn-ea"/>
              </a:defRPr>
            </a:lvl6pPr>
            <a:lvl7pPr marL="3962301" indent="-304792" algn="l" rtl="0" eaLnBrk="1" fontAlgn="base" hangingPunct="1">
              <a:spcBef>
                <a:spcPct val="20000"/>
              </a:spcBef>
              <a:spcAft>
                <a:spcPct val="0"/>
              </a:spcAft>
              <a:buChar char="»"/>
              <a:defRPr sz="1733" b="1">
                <a:solidFill>
                  <a:srgbClr val="727274"/>
                </a:solidFill>
                <a:latin typeface="+mn-lt"/>
                <a:ea typeface="+mn-ea"/>
              </a:defRPr>
            </a:lvl7pPr>
            <a:lvl8pPr marL="4571886" indent="-304792" algn="l" rtl="0" eaLnBrk="1" fontAlgn="base" hangingPunct="1">
              <a:spcBef>
                <a:spcPct val="20000"/>
              </a:spcBef>
              <a:spcAft>
                <a:spcPct val="0"/>
              </a:spcAft>
              <a:buChar char="»"/>
              <a:defRPr sz="2133" b="1">
                <a:solidFill>
                  <a:srgbClr val="727274"/>
                </a:solidFill>
                <a:latin typeface="+mn-lt"/>
                <a:ea typeface="+mn-ea"/>
              </a:defRPr>
            </a:lvl8pPr>
            <a:lvl9pPr marL="5181470" indent="-304792" algn="l" rtl="0" eaLnBrk="1" fontAlgn="base" hangingPunct="1">
              <a:spcBef>
                <a:spcPct val="20000"/>
              </a:spcBef>
              <a:spcAft>
                <a:spcPct val="0"/>
              </a:spcAft>
              <a:buChar char="»"/>
              <a:defRPr sz="2000" b="1">
                <a:solidFill>
                  <a:srgbClr val="727274"/>
                </a:solidFill>
                <a:latin typeface="+mn-lt"/>
                <a:ea typeface="+mn-ea"/>
              </a:defRPr>
            </a:lvl9pPr>
          </a:lstStyle>
          <a:p>
            <a:pPr marL="685800" indent="-685800" defTabSz="1371600">
              <a:spcBef>
                <a:spcPts val="2400"/>
              </a:spcBef>
              <a:buFont typeface="Arial" panose="020B0604020202020204" pitchFamily="34" charset="0"/>
              <a:buChar char="•"/>
            </a:pPr>
            <a:r>
              <a:rPr lang="en-US" sz="3975" kern="0">
                <a:solidFill>
                  <a:srgbClr val="414041"/>
                </a:solidFill>
                <a:latin typeface="Calibri"/>
                <a:ea typeface="MS PGothic"/>
                <a:cs typeface="Calibri"/>
              </a:rPr>
              <a:t>Why is improving surgical care for older adults important to Leapfrog and ACS?</a:t>
            </a:r>
          </a:p>
          <a:p>
            <a:pPr marL="685800" indent="-685800" defTabSz="1371600">
              <a:spcBef>
                <a:spcPts val="2400"/>
              </a:spcBef>
              <a:buFont typeface="Arial" panose="020B0604020202020204" pitchFamily="34" charset="0"/>
              <a:buChar char="•"/>
            </a:pPr>
            <a:r>
              <a:rPr lang="en-US" sz="3975" kern="0">
                <a:solidFill>
                  <a:srgbClr val="414041"/>
                </a:solidFill>
                <a:latin typeface="Calibri"/>
                <a:ea typeface="MS PGothic"/>
                <a:cs typeface="Calibri"/>
              </a:rPr>
              <a:t>Leapfrog Recognized Leader Program Overview</a:t>
            </a:r>
          </a:p>
          <a:p>
            <a:pPr marL="685800" indent="-685800" defTabSz="1371600">
              <a:spcBef>
                <a:spcPts val="2400"/>
              </a:spcBef>
              <a:buFont typeface="Arial,Sans-Serif" panose="020B0604020202020204" pitchFamily="34" charset="0"/>
              <a:buChar char="•"/>
            </a:pPr>
            <a:r>
              <a:rPr lang="en-US" sz="4000" kern="0">
                <a:solidFill>
                  <a:srgbClr val="414041"/>
                </a:solidFill>
                <a:latin typeface="Calibri"/>
                <a:ea typeface="Calibri"/>
                <a:cs typeface="Calibri"/>
              </a:rPr>
              <a:t>How do you get started? </a:t>
            </a:r>
          </a:p>
          <a:p>
            <a:pPr marL="1356343" lvl="1" indent="-685800" defTabSz="1371600">
              <a:spcBef>
                <a:spcPts val="2400"/>
              </a:spcBef>
              <a:buFont typeface="Arial,Sans-Serif" panose="020B0604020202020204" pitchFamily="34" charset="0"/>
              <a:buChar char="•"/>
            </a:pPr>
            <a:r>
              <a:rPr lang="en-US" sz="3443" kern="0">
                <a:solidFill>
                  <a:srgbClr val="414041"/>
                </a:solidFill>
                <a:latin typeface="Calibri"/>
                <a:ea typeface="MS PGothic"/>
                <a:cs typeface="Calibri"/>
              </a:rPr>
              <a:t>Eligibility</a:t>
            </a:r>
          </a:p>
          <a:p>
            <a:pPr marL="1356343" lvl="1" indent="-685800" defTabSz="1371600">
              <a:spcBef>
                <a:spcPts val="2400"/>
              </a:spcBef>
              <a:buFont typeface="Arial,Sans-Serif" panose="020B0604020202020204" pitchFamily="34" charset="0"/>
              <a:buChar char="•"/>
            </a:pPr>
            <a:r>
              <a:rPr lang="en-US" sz="3709" kern="0">
                <a:solidFill>
                  <a:srgbClr val="414041"/>
                </a:solidFill>
                <a:latin typeface="Calibri"/>
                <a:ea typeface="MS PGothic"/>
                <a:cs typeface="Calibri"/>
              </a:rPr>
              <a:t>Timeline</a:t>
            </a:r>
          </a:p>
          <a:p>
            <a:pPr marL="1356343" lvl="1" indent="-685800" defTabSz="1371600">
              <a:spcBef>
                <a:spcPts val="2400"/>
              </a:spcBef>
              <a:buFont typeface="Arial,Sans-Serif" panose="020B0604020202020204" pitchFamily="34" charset="0"/>
              <a:buChar char="•"/>
            </a:pPr>
            <a:r>
              <a:rPr lang="en-US" sz="3709" kern="0">
                <a:solidFill>
                  <a:srgbClr val="414041"/>
                </a:solidFill>
                <a:latin typeface="Calibri"/>
                <a:ea typeface="MS PGothic"/>
                <a:cs typeface="Calibri"/>
              </a:rPr>
              <a:t>Key requirements for recognition</a:t>
            </a:r>
          </a:p>
          <a:p>
            <a:pPr marL="1356343" lvl="1" indent="-685800" defTabSz="1371600">
              <a:spcBef>
                <a:spcPts val="2400"/>
              </a:spcBef>
              <a:buFont typeface="Arial,Sans-Serif" panose="020B0604020202020204" pitchFamily="34" charset="0"/>
              <a:buChar char="•"/>
            </a:pPr>
            <a:r>
              <a:rPr lang="en-US" sz="3709" kern="0">
                <a:solidFill>
                  <a:srgbClr val="414041"/>
                </a:solidFill>
                <a:latin typeface="Calibri"/>
                <a:ea typeface="MS PGothic"/>
                <a:cs typeface="Calibri"/>
              </a:rPr>
              <a:t>Application process</a:t>
            </a:r>
            <a:endParaRPr lang="en-US" sz="3709">
              <a:solidFill>
                <a:srgbClr val="414041"/>
              </a:solidFill>
              <a:latin typeface="Calibri"/>
              <a:ea typeface="MS PGothic"/>
              <a:cs typeface="Calibri"/>
            </a:endParaRPr>
          </a:p>
          <a:p>
            <a:pPr marL="685800" indent="-685800" defTabSz="1371600">
              <a:spcBef>
                <a:spcPts val="2400"/>
              </a:spcBef>
              <a:buFont typeface="Arial" panose="020B0604020202020204" pitchFamily="34" charset="0"/>
              <a:buChar char="•"/>
            </a:pPr>
            <a:r>
              <a:rPr lang="en-US" sz="3975" kern="0">
                <a:solidFill>
                  <a:srgbClr val="414041"/>
                </a:solidFill>
                <a:latin typeface="Calibri"/>
                <a:ea typeface="MS PGothic"/>
                <a:cs typeface="Calibri"/>
              </a:rPr>
              <a:t>Introduction to ACS </a:t>
            </a:r>
          </a:p>
          <a:p>
            <a:pPr marL="685800" indent="-685800" defTabSz="1371600">
              <a:spcBef>
                <a:spcPts val="2400"/>
              </a:spcBef>
              <a:buFont typeface="Arial" panose="020B0604020202020204" pitchFamily="34" charset="0"/>
              <a:buChar char="•"/>
            </a:pPr>
            <a:r>
              <a:rPr lang="en-US" sz="3975" kern="0">
                <a:solidFill>
                  <a:srgbClr val="414041"/>
                </a:solidFill>
                <a:latin typeface="Calibri"/>
                <a:ea typeface="MS PGothic"/>
                <a:cs typeface="Calibri"/>
              </a:rPr>
              <a:t>GSV Application Process</a:t>
            </a:r>
          </a:p>
          <a:p>
            <a:pPr marL="685800" indent="-685800" defTabSz="1371600">
              <a:spcBef>
                <a:spcPts val="2400"/>
              </a:spcBef>
              <a:buFont typeface="Arial" panose="020B0604020202020204" pitchFamily="34" charset="0"/>
              <a:buChar char="•"/>
            </a:pPr>
            <a:endParaRPr lang="en-US" sz="3975" kern="0">
              <a:solidFill>
                <a:srgbClr val="414041"/>
              </a:solidFill>
            </a:endParaRPr>
          </a:p>
        </p:txBody>
      </p:sp>
      <p:sp>
        <p:nvSpPr>
          <p:cNvPr id="3" name="Footer Placeholder 2">
            <a:extLst>
              <a:ext uri="{FF2B5EF4-FFF2-40B4-BE49-F238E27FC236}">
                <a16:creationId xmlns:a16="http://schemas.microsoft.com/office/drawing/2014/main" id="{3AACB5B2-2F36-D266-B8CF-EE0532E883D6}"/>
              </a:ext>
            </a:extLst>
          </p:cNvPr>
          <p:cNvSpPr>
            <a:spLocks noGrp="1"/>
          </p:cNvSpPr>
          <p:nvPr>
            <p:ph type="ftr" sz="quarter" idx="3"/>
          </p:nvPr>
        </p:nvSpPr>
        <p:spPr/>
        <p:txBody>
          <a:bodyPr/>
          <a:lstStyle/>
          <a:p>
            <a:r>
              <a:rPr lang="en-US"/>
              <a:t>© The Leapfrog Group 2026 - unauthorized reproduction of materials is prohibited</a:t>
            </a:r>
          </a:p>
        </p:txBody>
      </p:sp>
      <p:sp>
        <p:nvSpPr>
          <p:cNvPr id="4" name="Slide Number Placeholder 3">
            <a:extLst>
              <a:ext uri="{FF2B5EF4-FFF2-40B4-BE49-F238E27FC236}">
                <a16:creationId xmlns:a16="http://schemas.microsoft.com/office/drawing/2014/main" id="{673D7ACE-32B0-B09E-2435-61AD3283ACA3}"/>
              </a:ext>
            </a:extLst>
          </p:cNvPr>
          <p:cNvSpPr>
            <a:spLocks noGrp="1"/>
          </p:cNvSpPr>
          <p:nvPr>
            <p:ph type="sldNum" sz="quarter" idx="4"/>
          </p:nvPr>
        </p:nvSpPr>
        <p:spPr/>
        <p:txBody>
          <a:bodyPr/>
          <a:lstStyle/>
          <a:p>
            <a:fld id="{42C32FFB-F9AE-46F0-A233-A2E628258990}" type="slidenum">
              <a:rPr lang="en-US" smtClean="0"/>
              <a:pPr/>
              <a:t>5</a:t>
            </a:fld>
            <a:endParaRPr lang="en-US" sz="2000"/>
          </a:p>
        </p:txBody>
      </p:sp>
    </p:spTree>
    <p:extLst>
      <p:ext uri="{BB962C8B-B14F-4D97-AF65-F5344CB8AC3E}">
        <p14:creationId xmlns:p14="http://schemas.microsoft.com/office/powerpoint/2010/main" val="268361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95184-744F-8E4C-3DBC-15CED0ECBE9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A3F4456-ABDF-A962-3DF2-892A35C292D4}"/>
              </a:ext>
            </a:extLst>
          </p:cNvPr>
          <p:cNvSpPr/>
          <p:nvPr/>
        </p:nvSpPr>
        <p:spPr>
          <a:xfrm>
            <a:off x="0" y="-28013"/>
            <a:ext cx="18288000" cy="1872579"/>
          </a:xfrm>
          <a:custGeom>
            <a:avLst/>
            <a:gdLst/>
            <a:ahLst/>
            <a:cxnLst/>
            <a:rect l="l" t="t" r="r" b="b"/>
            <a:pathLst>
              <a:path w="18288000" h="2597282">
                <a:moveTo>
                  <a:pt x="0" y="0"/>
                </a:moveTo>
                <a:lnTo>
                  <a:pt x="18288000" y="0"/>
                </a:lnTo>
                <a:lnTo>
                  <a:pt x="18288000" y="2597281"/>
                </a:lnTo>
                <a:lnTo>
                  <a:pt x="0" y="2597281"/>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US"/>
          </a:p>
        </p:txBody>
      </p:sp>
      <p:sp>
        <p:nvSpPr>
          <p:cNvPr id="5" name="TextBox 5">
            <a:extLst>
              <a:ext uri="{FF2B5EF4-FFF2-40B4-BE49-F238E27FC236}">
                <a16:creationId xmlns:a16="http://schemas.microsoft.com/office/drawing/2014/main" id="{5778FC5A-0DFD-5B0A-BA1F-E10119DD9E2C}"/>
              </a:ext>
            </a:extLst>
          </p:cNvPr>
          <p:cNvSpPr txBox="1"/>
          <p:nvPr/>
        </p:nvSpPr>
        <p:spPr>
          <a:xfrm>
            <a:off x="749273" y="-1991"/>
            <a:ext cx="10058600" cy="1846261"/>
          </a:xfrm>
          <a:prstGeom prst="rect">
            <a:avLst/>
          </a:prstGeom>
        </p:spPr>
        <p:txBody>
          <a:bodyPr wrap="square" lIns="0" tIns="0" rIns="0" bIns="0" rtlCol="0" anchor="t">
            <a:spAutoFit/>
          </a:bodyPr>
          <a:lstStyle/>
          <a:p>
            <a:pPr>
              <a:lnSpc>
                <a:spcPts val="7369"/>
              </a:lnSpc>
            </a:pPr>
            <a:r>
              <a:rPr lang="en-US" sz="5400" b="1">
                <a:solidFill>
                  <a:srgbClr val="FFFFFF"/>
                </a:solidFill>
                <a:latin typeface="Lato 3"/>
                <a:ea typeface="Lato 3"/>
                <a:cs typeface="Lato 3"/>
                <a:sym typeface="Lato 3"/>
              </a:rPr>
              <a:t>Surgical Care for Older Adults: A Patient Safety Priority</a:t>
            </a:r>
          </a:p>
        </p:txBody>
      </p:sp>
      <p:sp>
        <p:nvSpPr>
          <p:cNvPr id="7" name="Content Placeholder 3">
            <a:extLst>
              <a:ext uri="{FF2B5EF4-FFF2-40B4-BE49-F238E27FC236}">
                <a16:creationId xmlns:a16="http://schemas.microsoft.com/office/drawing/2014/main" id="{9DF7F11C-1443-B708-5FA0-90FB5739A7E2}"/>
              </a:ext>
            </a:extLst>
          </p:cNvPr>
          <p:cNvSpPr txBox="1">
            <a:spLocks/>
          </p:cNvSpPr>
          <p:nvPr/>
        </p:nvSpPr>
        <p:spPr>
          <a:xfrm>
            <a:off x="-2245502" y="1373659"/>
            <a:ext cx="16521409" cy="3938412"/>
          </a:xfrm>
          <a:prstGeom prst="rect">
            <a:avLst/>
          </a:prstGeom>
        </p:spPr>
        <p:txBody>
          <a:bodyPr lIns="137160" tIns="68580" rIns="137160" bIns="68580" anchor="t">
            <a:noAutofit/>
          </a:bodyPr>
          <a:lstStyle>
            <a:lvl1pPr marL="0" indent="0" algn="l" rtl="0" eaLnBrk="1" fontAlgn="base" hangingPunct="1">
              <a:spcBef>
                <a:spcPts val="1600"/>
              </a:spcBef>
              <a:spcAft>
                <a:spcPct val="0"/>
              </a:spcAft>
              <a:defRPr sz="2133">
                <a:solidFill>
                  <a:schemeClr val="tx2"/>
                </a:solidFill>
                <a:latin typeface="Calibri" panose="020F0502020204030204" pitchFamily="34" charset="0"/>
                <a:ea typeface="MS PGothic" pitchFamily="34" charset="-128"/>
                <a:cs typeface="Calibri" panose="020F0502020204030204" pitchFamily="34" charset="0"/>
              </a:defRPr>
            </a:lvl1pPr>
            <a:lvl2pPr marL="670543" indent="-304792" algn="l" rtl="0" eaLnBrk="1" fontAlgn="base" hangingPunct="1">
              <a:spcBef>
                <a:spcPts val="800"/>
              </a:spcBef>
              <a:spcAft>
                <a:spcPct val="0"/>
              </a:spcAft>
              <a:buClr>
                <a:schemeClr val="accent1"/>
              </a:buClr>
              <a:buFont typeface="Arial" panose="020B0604020202020204" pitchFamily="34" charset="0"/>
              <a:buChar char="•"/>
              <a:defRPr sz="1867">
                <a:solidFill>
                  <a:schemeClr val="tx2"/>
                </a:solidFill>
                <a:latin typeface="Calibri" panose="020F0502020204030204" pitchFamily="34" charset="0"/>
                <a:ea typeface="MS PGothic" pitchFamily="34" charset="-128"/>
                <a:cs typeface="Calibri" panose="020F0502020204030204" pitchFamily="34" charset="0"/>
              </a:defRPr>
            </a:lvl2pPr>
            <a:lvl3pPr marL="1219170" indent="-304792" algn="l" rtl="0" eaLnBrk="1" fontAlgn="base" hangingPunct="1">
              <a:spcBef>
                <a:spcPts val="800"/>
              </a:spcBef>
              <a:spcAft>
                <a:spcPct val="0"/>
              </a:spcAft>
              <a:buClr>
                <a:schemeClr val="accent2"/>
              </a:buClr>
              <a:buFont typeface="Apple Symbols" panose="02000000000000000000" pitchFamily="2" charset="-79"/>
              <a:buChar char="⎻"/>
              <a:defRPr sz="1600">
                <a:solidFill>
                  <a:schemeClr val="tx2"/>
                </a:solidFill>
                <a:latin typeface="Calibri" panose="020F0502020204030204" pitchFamily="34" charset="0"/>
                <a:ea typeface="MS PGothic" pitchFamily="34" charset="-128"/>
                <a:cs typeface="Calibri" panose="020F0502020204030204" pitchFamily="34" charset="0"/>
              </a:defRPr>
            </a:lvl3pPr>
            <a:lvl4pPr marL="1767796" indent="-304792" algn="l" rtl="0" eaLnBrk="1" fontAlgn="base" hangingPunct="1">
              <a:spcBef>
                <a:spcPts val="800"/>
              </a:spcBef>
              <a:spcAft>
                <a:spcPct val="0"/>
              </a:spcAft>
              <a:buClr>
                <a:schemeClr val="accent1"/>
              </a:buClr>
              <a:buFont typeface="Arial" panose="020B0604020202020204" pitchFamily="34" charset="0"/>
              <a:buChar char="•"/>
              <a:defRPr sz="1467" baseline="0">
                <a:solidFill>
                  <a:schemeClr val="tx2"/>
                </a:solidFill>
                <a:latin typeface="Calibri" panose="020F0502020204030204" pitchFamily="34" charset="0"/>
                <a:ea typeface="MS PGothic" pitchFamily="34" charset="-128"/>
                <a:cs typeface="Calibri" panose="020F0502020204030204" pitchFamily="34" charset="0"/>
              </a:defRPr>
            </a:lvl4pPr>
            <a:lvl5pPr marL="2240224" marR="0" indent="-228594" algn="l" defTabSz="1219170" rtl="0" eaLnBrk="1" fontAlgn="base" latinLnBrk="0" hangingPunct="1">
              <a:lnSpc>
                <a:spcPct val="100000"/>
              </a:lnSpc>
              <a:spcBef>
                <a:spcPts val="800"/>
              </a:spcBef>
              <a:spcAft>
                <a:spcPct val="0"/>
              </a:spcAft>
              <a:buClr>
                <a:schemeClr val="accent2"/>
              </a:buClr>
              <a:buSzTx/>
              <a:buFont typeface="Apple Symbols" panose="02000000000000000000" pitchFamily="2" charset="-79"/>
              <a:buChar char="⎻"/>
              <a:tabLst/>
              <a:defRPr sz="1333" b="0" baseline="0">
                <a:solidFill>
                  <a:schemeClr val="tx2"/>
                </a:solidFill>
                <a:latin typeface="Calibri" panose="020F0502020204030204" pitchFamily="34" charset="0"/>
                <a:ea typeface="MS PGothic" pitchFamily="34" charset="-128"/>
                <a:cs typeface="Calibri" panose="020F0502020204030204" pitchFamily="34" charset="0"/>
              </a:defRPr>
            </a:lvl5pPr>
            <a:lvl6pPr marL="3352716" indent="-304792" algn="l" rtl="0" eaLnBrk="1" fontAlgn="base" hangingPunct="1">
              <a:spcBef>
                <a:spcPct val="20000"/>
              </a:spcBef>
              <a:spcAft>
                <a:spcPct val="0"/>
              </a:spcAft>
              <a:buChar char="»"/>
              <a:defRPr sz="2133" b="1">
                <a:solidFill>
                  <a:srgbClr val="727274"/>
                </a:solidFill>
                <a:latin typeface="+mn-lt"/>
                <a:ea typeface="+mn-ea"/>
              </a:defRPr>
            </a:lvl6pPr>
            <a:lvl7pPr marL="3962301" indent="-304792" algn="l" rtl="0" eaLnBrk="1" fontAlgn="base" hangingPunct="1">
              <a:spcBef>
                <a:spcPct val="20000"/>
              </a:spcBef>
              <a:spcAft>
                <a:spcPct val="0"/>
              </a:spcAft>
              <a:buChar char="»"/>
              <a:defRPr sz="1733" b="1">
                <a:solidFill>
                  <a:srgbClr val="727274"/>
                </a:solidFill>
                <a:latin typeface="+mn-lt"/>
                <a:ea typeface="+mn-ea"/>
              </a:defRPr>
            </a:lvl7pPr>
            <a:lvl8pPr marL="4571886" indent="-304792" algn="l" rtl="0" eaLnBrk="1" fontAlgn="base" hangingPunct="1">
              <a:spcBef>
                <a:spcPct val="20000"/>
              </a:spcBef>
              <a:spcAft>
                <a:spcPct val="0"/>
              </a:spcAft>
              <a:buChar char="»"/>
              <a:defRPr sz="2133" b="1">
                <a:solidFill>
                  <a:srgbClr val="727274"/>
                </a:solidFill>
                <a:latin typeface="+mn-lt"/>
                <a:ea typeface="+mn-ea"/>
              </a:defRPr>
            </a:lvl8pPr>
            <a:lvl9pPr marL="5181470" indent="-304792" algn="l" rtl="0" eaLnBrk="1" fontAlgn="base" hangingPunct="1">
              <a:spcBef>
                <a:spcPct val="20000"/>
              </a:spcBef>
              <a:spcAft>
                <a:spcPct val="0"/>
              </a:spcAft>
              <a:buChar char="»"/>
              <a:defRPr sz="2000" b="1">
                <a:solidFill>
                  <a:srgbClr val="727274"/>
                </a:solidFill>
                <a:latin typeface="+mn-lt"/>
                <a:ea typeface="+mn-ea"/>
              </a:defRPr>
            </a:lvl9pPr>
          </a:lstStyle>
          <a:p>
            <a:pPr marL="685800" indent="-685800" defTabSz="1371600">
              <a:spcBef>
                <a:spcPts val="2400"/>
              </a:spcBef>
              <a:buFont typeface="Arial" panose="020B0604020202020204" pitchFamily="34" charset="0"/>
              <a:buChar char="•"/>
            </a:pPr>
            <a:endParaRPr lang="en-US" sz="1800" kern="0">
              <a:solidFill>
                <a:srgbClr val="414041"/>
              </a:solidFill>
              <a:latin typeface="Calibri"/>
              <a:ea typeface="MS PGothic"/>
              <a:cs typeface="Calibri"/>
            </a:endParaRPr>
          </a:p>
        </p:txBody>
      </p:sp>
      <p:sp>
        <p:nvSpPr>
          <p:cNvPr id="4" name="Content Placeholder 3">
            <a:extLst>
              <a:ext uri="{FF2B5EF4-FFF2-40B4-BE49-F238E27FC236}">
                <a16:creationId xmlns:a16="http://schemas.microsoft.com/office/drawing/2014/main" id="{9398F5A4-94C6-9020-C555-3B2013CDDFE1}"/>
              </a:ext>
            </a:extLst>
          </p:cNvPr>
          <p:cNvSpPr>
            <a:spLocks noGrp="1"/>
          </p:cNvSpPr>
          <p:nvPr>
            <p:ph idx="1"/>
          </p:nvPr>
        </p:nvSpPr>
        <p:spPr/>
        <p:txBody>
          <a:bodyPr/>
          <a:lstStyle/>
          <a:p>
            <a:pPr marL="0" lvl="1">
              <a:buClr>
                <a:schemeClr val="tx1"/>
              </a:buClr>
              <a:buSzPct val="100000"/>
            </a:pPr>
            <a:r>
              <a:rPr lang="en-US" sz="1800" b="1"/>
              <a:t>The population in the United States is expanding and aging</a:t>
            </a:r>
          </a:p>
          <a:p>
            <a:pPr lvl="1" indent="-457200">
              <a:buSzPct val="100000"/>
            </a:pPr>
            <a:r>
              <a:rPr lang="en-US" sz="1800" b="1">
                <a:solidFill>
                  <a:srgbClr val="C00000"/>
                </a:solidFill>
              </a:rPr>
              <a:t>In 2024, 61.2 million people (18%)</a:t>
            </a:r>
            <a:r>
              <a:rPr lang="en-US" sz="1800" b="1"/>
              <a:t> </a:t>
            </a:r>
            <a:r>
              <a:rPr lang="en-US" sz="1800"/>
              <a:t>were age 65 or older </a:t>
            </a:r>
          </a:p>
          <a:p>
            <a:pPr lvl="1" indent="-457200">
              <a:buSzPct val="100000"/>
            </a:pPr>
            <a:r>
              <a:rPr lang="en-US" sz="1800"/>
              <a:t>By 2030, that number is projected to reach </a:t>
            </a:r>
            <a:r>
              <a:rPr lang="en-US" sz="1800" b="1">
                <a:solidFill>
                  <a:schemeClr val="accent6"/>
                </a:solidFill>
              </a:rPr>
              <a:t>72.1 million</a:t>
            </a:r>
            <a:endParaRPr lang="en-US" sz="1800"/>
          </a:p>
          <a:p>
            <a:pPr marL="457200" indent="-457200">
              <a:buSzPct val="100000"/>
              <a:buFont typeface="Arial" panose="020B0604020202020204" pitchFamily="34" charset="0"/>
              <a:buChar char="•"/>
            </a:pPr>
            <a:r>
              <a:rPr lang="en-US" sz="1800" b="1"/>
              <a:t>Major surgery is common among older Americans</a:t>
            </a:r>
          </a:p>
          <a:p>
            <a:pPr lvl="1" indent="-457200">
              <a:buSzPct val="100000"/>
            </a:pPr>
            <a:r>
              <a:rPr lang="en-US" sz="1800"/>
              <a:t>Adults aged 65+ account for </a:t>
            </a:r>
            <a:r>
              <a:rPr lang="en-US" sz="1800" b="1">
                <a:solidFill>
                  <a:schemeClr val="accent6"/>
                </a:solidFill>
              </a:rPr>
              <a:t>40% of all inpatient surgeries </a:t>
            </a:r>
            <a:r>
              <a:rPr lang="en-US" sz="1800"/>
              <a:t>in the US</a:t>
            </a:r>
          </a:p>
          <a:p>
            <a:pPr lvl="1" indent="-457200">
              <a:buSzPct val="100000"/>
            </a:pPr>
            <a:r>
              <a:rPr lang="en-US" sz="1800"/>
              <a:t>There is a </a:t>
            </a:r>
            <a:r>
              <a:rPr lang="en-US" sz="1800" b="1">
                <a:solidFill>
                  <a:schemeClr val="accent6"/>
                </a:solidFill>
              </a:rPr>
              <a:t>3x </a:t>
            </a:r>
            <a:r>
              <a:rPr lang="en-US" sz="1800"/>
              <a:t>higher risk of </a:t>
            </a:r>
            <a:r>
              <a:rPr lang="en-US" sz="1800" b="1">
                <a:solidFill>
                  <a:schemeClr val="accent6"/>
                </a:solidFill>
              </a:rPr>
              <a:t>serious complications </a:t>
            </a:r>
            <a:r>
              <a:rPr lang="en-US" sz="1800"/>
              <a:t>after surgery </a:t>
            </a:r>
          </a:p>
          <a:p>
            <a:pPr marL="285750" indent="-285750">
              <a:buSzPct val="100000"/>
              <a:buFont typeface="Arial" panose="020B0604020202020204" pitchFamily="34" charset="0"/>
              <a:buChar char="•"/>
            </a:pPr>
            <a:r>
              <a:rPr lang="en-US" sz="1800" b="1"/>
              <a:t>Older adults have worse outcomes</a:t>
            </a:r>
          </a:p>
          <a:p>
            <a:pPr marL="914400" lvl="1" indent="-457200">
              <a:buSzPct val="100000"/>
            </a:pPr>
            <a:r>
              <a:rPr lang="en-US" sz="1800" b="1">
                <a:solidFill>
                  <a:srgbClr val="C00000"/>
                </a:solidFill>
              </a:rPr>
              <a:t>1 in 4 older surgical patients </a:t>
            </a:r>
            <a:r>
              <a:rPr lang="en-US" sz="1800"/>
              <a:t>experience functional decline </a:t>
            </a:r>
          </a:p>
          <a:p>
            <a:pPr marL="914400" lvl="1" indent="-457200">
              <a:buSzPct val="100000"/>
            </a:pPr>
            <a:r>
              <a:rPr lang="en-US" sz="1800"/>
              <a:t>There is a </a:t>
            </a:r>
            <a:r>
              <a:rPr lang="en-US" sz="1800" b="1">
                <a:solidFill>
                  <a:srgbClr val="C00000"/>
                </a:solidFill>
              </a:rPr>
              <a:t>2.3x</a:t>
            </a:r>
            <a:r>
              <a:rPr lang="en-US" sz="1800"/>
              <a:t> higher in-hospital mortality compared to younger adults </a:t>
            </a:r>
          </a:p>
          <a:p>
            <a:pPr marL="914400" lvl="1" indent="-457200">
              <a:buSzPct val="100000"/>
            </a:pPr>
            <a:r>
              <a:rPr lang="en-US" sz="1800">
                <a:solidFill>
                  <a:srgbClr val="414041"/>
                </a:solidFill>
                <a:latin typeface="Calibri"/>
                <a:ea typeface="MS PGothic"/>
                <a:cs typeface="Calibri"/>
              </a:rPr>
              <a:t>A patient’s frailty—how strong, resilient, and independent they are—plays a big role in surgical risks, sometimes even more than age alone: </a:t>
            </a:r>
          </a:p>
          <a:p>
            <a:pPr marL="1355725" lvl="1" indent="-685800" defTabSz="1371600">
              <a:spcBef>
                <a:spcPts val="2400"/>
              </a:spcBef>
              <a:buClr>
                <a:srgbClr val="76BC20"/>
              </a:buClr>
              <a:buFont typeface="Courier New" panose="02070309020205020404" pitchFamily="49" charset="0"/>
              <a:buChar char="o"/>
            </a:pPr>
            <a:r>
              <a:rPr lang="en-US" sz="1800">
                <a:solidFill>
                  <a:srgbClr val="414041"/>
                </a:solidFill>
                <a:latin typeface="Calibri"/>
                <a:ea typeface="MS PGothic"/>
                <a:cs typeface="Calibri"/>
              </a:rPr>
              <a:t>Strong and not frail: About </a:t>
            </a:r>
            <a:r>
              <a:rPr lang="en-US" sz="1800" b="1">
                <a:solidFill>
                  <a:srgbClr val="C00000"/>
                </a:solidFill>
              </a:rPr>
              <a:t>1 in 5 patients </a:t>
            </a:r>
            <a:r>
              <a:rPr lang="en-US" sz="1800">
                <a:solidFill>
                  <a:srgbClr val="414041"/>
                </a:solidFill>
                <a:latin typeface="Calibri"/>
                <a:ea typeface="MS PGothic"/>
                <a:cs typeface="Calibri"/>
              </a:rPr>
              <a:t>(about 20%) had complications after major surgery. </a:t>
            </a:r>
          </a:p>
          <a:p>
            <a:pPr marL="1355725" lvl="1" indent="-685800" defTabSz="1371600">
              <a:spcBef>
                <a:spcPts val="2400"/>
              </a:spcBef>
              <a:buClr>
                <a:srgbClr val="76BC20"/>
              </a:buClr>
              <a:buFont typeface="Courier New" panose="02070309020205020404" pitchFamily="49" charset="0"/>
              <a:buChar char="o"/>
            </a:pPr>
            <a:r>
              <a:rPr lang="en-US" sz="1800">
                <a:solidFill>
                  <a:srgbClr val="414041"/>
                </a:solidFill>
                <a:latin typeface="Calibri"/>
                <a:ea typeface="MS PGothic"/>
                <a:cs typeface="Calibri"/>
              </a:rPr>
              <a:t>Somewhat frail: About </a:t>
            </a:r>
            <a:r>
              <a:rPr lang="en-US" sz="1800" b="1">
                <a:solidFill>
                  <a:srgbClr val="C00000"/>
                </a:solidFill>
              </a:rPr>
              <a:t>1 in 3 patients </a:t>
            </a:r>
            <a:r>
              <a:rPr lang="en-US" sz="1800">
                <a:solidFill>
                  <a:srgbClr val="414041"/>
                </a:solidFill>
                <a:latin typeface="Calibri"/>
                <a:ea typeface="MS PGothic"/>
                <a:cs typeface="Calibri"/>
              </a:rPr>
              <a:t>(about 34%) had complications. </a:t>
            </a:r>
          </a:p>
          <a:p>
            <a:pPr marL="1355725" lvl="1" indent="-685800" defTabSz="1371600">
              <a:spcBef>
                <a:spcPts val="2400"/>
              </a:spcBef>
              <a:buClr>
                <a:srgbClr val="76BC20"/>
              </a:buClr>
              <a:buFont typeface="Courier New" panose="02070309020205020404" pitchFamily="49" charset="0"/>
              <a:buChar char="o"/>
            </a:pPr>
            <a:r>
              <a:rPr lang="en-US" sz="1800">
                <a:solidFill>
                  <a:srgbClr val="414041"/>
                </a:solidFill>
                <a:latin typeface="Calibri"/>
                <a:ea typeface="MS PGothic"/>
                <a:cs typeface="Calibri"/>
              </a:rPr>
              <a:t>Frail: Nearly </a:t>
            </a:r>
            <a:r>
              <a:rPr lang="en-US" sz="1800" b="1">
                <a:solidFill>
                  <a:srgbClr val="C00000"/>
                </a:solidFill>
              </a:rPr>
              <a:t>1 in 2 patients </a:t>
            </a:r>
            <a:r>
              <a:rPr lang="en-US" sz="1800">
                <a:solidFill>
                  <a:srgbClr val="414041"/>
                </a:solidFill>
                <a:latin typeface="Calibri"/>
                <a:ea typeface="MS PGothic"/>
                <a:cs typeface="Calibri"/>
              </a:rPr>
              <a:t>(about 44%) had complications.</a:t>
            </a:r>
            <a:endParaRPr lang="en-US"/>
          </a:p>
        </p:txBody>
      </p:sp>
      <p:sp>
        <p:nvSpPr>
          <p:cNvPr id="8" name="Content Placeholder 7">
            <a:extLst>
              <a:ext uri="{FF2B5EF4-FFF2-40B4-BE49-F238E27FC236}">
                <a16:creationId xmlns:a16="http://schemas.microsoft.com/office/drawing/2014/main" id="{927D0D81-60D4-BA8F-D006-18DFF07A2086}"/>
              </a:ext>
            </a:extLst>
          </p:cNvPr>
          <p:cNvSpPr>
            <a:spLocks noGrp="1"/>
          </p:cNvSpPr>
          <p:nvPr>
            <p:ph sz="quarter" idx="10"/>
          </p:nvPr>
        </p:nvSpPr>
        <p:spPr/>
        <p:txBody>
          <a:bodyPr/>
          <a:lstStyle/>
          <a:p>
            <a:pPr marL="285750" indent="-285750">
              <a:buFont typeface="Arial" panose="020B0604020202020204" pitchFamily="34" charset="0"/>
              <a:buChar char="•"/>
            </a:pPr>
            <a:r>
              <a:rPr lang="en-US" sz="1800">
                <a:solidFill>
                  <a:srgbClr val="414041"/>
                </a:solidFill>
              </a:rPr>
              <a:t>When hospitals improve surgery in this population, they’ll improve surgery for all populations  </a:t>
            </a:r>
            <a:endParaRPr lang="en-US"/>
          </a:p>
          <a:p>
            <a:pPr marL="285750" indent="-285750" defTabSz="1371600">
              <a:buFont typeface="Arial" panose="020B0604020202020204" pitchFamily="34" charset="0"/>
              <a:buChar char="•"/>
            </a:pPr>
            <a:r>
              <a:rPr lang="en-US" sz="1800">
                <a:solidFill>
                  <a:srgbClr val="414041"/>
                </a:solidFill>
              </a:rPr>
              <a:t>Many employers have retirees they are responsible for, so this is an extremely high priority for them as well </a:t>
            </a:r>
          </a:p>
          <a:p>
            <a:pPr marL="285750" indent="-285750" defTabSz="1371600">
              <a:buFont typeface="Arial" panose="020B0604020202020204" pitchFamily="34" charset="0"/>
              <a:buChar char="•"/>
            </a:pPr>
            <a:r>
              <a:rPr lang="en-US" sz="1800">
                <a:latin typeface="Calibri"/>
                <a:ea typeface="MS PGothic"/>
                <a:cs typeface="Calibri"/>
              </a:rPr>
              <a:t>Leapfrog is committed to helping patients and family caregivers identify hospitals that offer safe, highest quality care. Providing national recognition to hospitals that have implemented robust surgical programs focused on the particular risks of older adults, and that have met Leapfrog’s national standards for patient safety and quality, is an important first step.</a:t>
            </a:r>
            <a:endParaRPr lang="en-US">
              <a:solidFill>
                <a:srgbClr val="414041"/>
              </a:solidFill>
              <a:latin typeface="Calibri"/>
              <a:ea typeface="MS PGothic"/>
              <a:cs typeface="Calibri"/>
            </a:endParaRPr>
          </a:p>
          <a:p>
            <a:endParaRPr lang="en-US"/>
          </a:p>
        </p:txBody>
      </p:sp>
      <p:sp>
        <p:nvSpPr>
          <p:cNvPr id="3" name="Footer Placeholder 2">
            <a:extLst>
              <a:ext uri="{FF2B5EF4-FFF2-40B4-BE49-F238E27FC236}">
                <a16:creationId xmlns:a16="http://schemas.microsoft.com/office/drawing/2014/main" id="{00A1BF19-EC2A-3DB2-34F3-D2379C076011}"/>
              </a:ext>
            </a:extLst>
          </p:cNvPr>
          <p:cNvSpPr>
            <a:spLocks noGrp="1"/>
          </p:cNvSpPr>
          <p:nvPr>
            <p:ph type="ftr" sz="quarter" idx="3"/>
          </p:nvPr>
        </p:nvSpPr>
        <p:spPr/>
        <p:txBody>
          <a:bodyPr/>
          <a:lstStyle/>
          <a:p>
            <a:r>
              <a:rPr lang="en-US"/>
              <a:t>© The Leapfrog Group 2026 - unauthorized reproduction of materials is prohibited</a:t>
            </a:r>
          </a:p>
        </p:txBody>
      </p:sp>
      <p:sp>
        <p:nvSpPr>
          <p:cNvPr id="9" name="Slide Number Placeholder 8">
            <a:extLst>
              <a:ext uri="{FF2B5EF4-FFF2-40B4-BE49-F238E27FC236}">
                <a16:creationId xmlns:a16="http://schemas.microsoft.com/office/drawing/2014/main" id="{9C74AAB5-88EF-1860-7D99-E479F956B39E}"/>
              </a:ext>
            </a:extLst>
          </p:cNvPr>
          <p:cNvSpPr>
            <a:spLocks noGrp="1"/>
          </p:cNvSpPr>
          <p:nvPr>
            <p:ph type="sldNum" sz="quarter" idx="4"/>
          </p:nvPr>
        </p:nvSpPr>
        <p:spPr/>
        <p:txBody>
          <a:bodyPr/>
          <a:lstStyle/>
          <a:p>
            <a:fld id="{42C32FFB-F9AE-46F0-A233-A2E628258990}" type="slidenum">
              <a:rPr lang="en-US" smtClean="0"/>
              <a:pPr/>
              <a:t>6</a:t>
            </a:fld>
            <a:endParaRPr lang="en-US" sz="2000"/>
          </a:p>
        </p:txBody>
      </p:sp>
    </p:spTree>
    <p:extLst>
      <p:ext uri="{BB962C8B-B14F-4D97-AF65-F5344CB8AC3E}">
        <p14:creationId xmlns:p14="http://schemas.microsoft.com/office/powerpoint/2010/main" val="70424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33E23-3D62-E2FD-394A-BDAF7F6DFA2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14ADEA7-099F-5830-5CCD-B793469F4C6A}"/>
              </a:ext>
            </a:extLst>
          </p:cNvPr>
          <p:cNvSpPr/>
          <p:nvPr/>
        </p:nvSpPr>
        <p:spPr>
          <a:xfrm>
            <a:off x="0" y="4184"/>
            <a:ext cx="18288000" cy="2063270"/>
          </a:xfrm>
          <a:custGeom>
            <a:avLst/>
            <a:gdLst/>
            <a:ahLst/>
            <a:cxnLst/>
            <a:rect l="l" t="t" r="r" b="b"/>
            <a:pathLst>
              <a:path w="18288000" h="2597282">
                <a:moveTo>
                  <a:pt x="0" y="0"/>
                </a:moveTo>
                <a:lnTo>
                  <a:pt x="18288000" y="0"/>
                </a:lnTo>
                <a:lnTo>
                  <a:pt x="18288000" y="2597281"/>
                </a:lnTo>
                <a:lnTo>
                  <a:pt x="0" y="2597281"/>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US"/>
          </a:p>
        </p:txBody>
      </p:sp>
      <p:sp>
        <p:nvSpPr>
          <p:cNvPr id="5" name="TextBox 5">
            <a:extLst>
              <a:ext uri="{FF2B5EF4-FFF2-40B4-BE49-F238E27FC236}">
                <a16:creationId xmlns:a16="http://schemas.microsoft.com/office/drawing/2014/main" id="{541EA93E-1929-1841-7B63-6500C1B3F6EA}"/>
              </a:ext>
            </a:extLst>
          </p:cNvPr>
          <p:cNvSpPr txBox="1"/>
          <p:nvPr/>
        </p:nvSpPr>
        <p:spPr>
          <a:xfrm>
            <a:off x="623822" y="653143"/>
            <a:ext cx="17251135" cy="889154"/>
          </a:xfrm>
          <a:prstGeom prst="rect">
            <a:avLst/>
          </a:prstGeom>
        </p:spPr>
        <p:txBody>
          <a:bodyPr wrap="square" lIns="0" tIns="0" rIns="0" bIns="0" rtlCol="0" anchor="t">
            <a:spAutoFit/>
          </a:bodyPr>
          <a:lstStyle/>
          <a:p>
            <a:pPr>
              <a:lnSpc>
                <a:spcPts val="7369"/>
              </a:lnSpc>
            </a:pPr>
            <a:r>
              <a:rPr lang="en-US" sz="5400" b="1">
                <a:solidFill>
                  <a:srgbClr val="FFFFFF"/>
                </a:solidFill>
                <a:latin typeface="Lato 3"/>
                <a:cs typeface="Lato 3"/>
                <a:sym typeface="Lato 3"/>
              </a:rPr>
              <a:t>Leapfrog's Recognized Leader Programs</a:t>
            </a:r>
            <a:endParaRPr lang="en-US"/>
          </a:p>
        </p:txBody>
      </p:sp>
      <p:sp>
        <p:nvSpPr>
          <p:cNvPr id="3" name="TextBox 2">
            <a:extLst>
              <a:ext uri="{FF2B5EF4-FFF2-40B4-BE49-F238E27FC236}">
                <a16:creationId xmlns:a16="http://schemas.microsoft.com/office/drawing/2014/main" id="{CB4716BB-527F-84F6-E315-873A1342D8AA}"/>
              </a:ext>
            </a:extLst>
          </p:cNvPr>
          <p:cNvSpPr txBox="1"/>
          <p:nvPr/>
        </p:nvSpPr>
        <p:spPr>
          <a:xfrm>
            <a:off x="840034" y="3074382"/>
            <a:ext cx="8309557"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b="1">
                <a:ea typeface="+mn-lt"/>
                <a:cs typeface="+mn-lt"/>
              </a:rPr>
              <a:t>Measure performance, recognize excellence, and address evolving areas of high-risk patient care, particularly in hospital settings.</a:t>
            </a:r>
            <a:endParaRPr lang="en-US"/>
          </a:p>
          <a:p>
            <a:endParaRPr lang="en-US" sz="2400" b="1">
              <a:ea typeface="+mn-lt"/>
              <a:cs typeface="+mn-lt"/>
            </a:endParaRPr>
          </a:p>
          <a:p>
            <a:pPr marL="342900" indent="-342900">
              <a:buFont typeface="Arial"/>
              <a:buChar char="•"/>
            </a:pPr>
            <a:r>
              <a:rPr lang="en-US" sz="2400" b="1">
                <a:ea typeface="+mn-lt"/>
                <a:cs typeface="+mn-lt"/>
              </a:rPr>
              <a:t>Recognize hospitals leading the way in specialized care – inpatients with diabetes, and surgical care for older adults</a:t>
            </a:r>
            <a:r>
              <a:rPr lang="en-US" sz="2400">
                <a:ea typeface="+mn-lt"/>
                <a:cs typeface="+mn-lt"/>
              </a:rPr>
              <a:t>. </a:t>
            </a:r>
          </a:p>
          <a:p>
            <a:endParaRPr lang="en-US" sz="2400">
              <a:ea typeface="Calibri"/>
              <a:cs typeface="Calibri"/>
            </a:endParaRPr>
          </a:p>
          <a:p>
            <a:r>
              <a:rPr lang="en-US" sz="2400">
                <a:ea typeface="+mn-lt"/>
                <a:cs typeface="+mn-lt"/>
              </a:rPr>
              <a:t>These distinctions help patients, caregivers, employers and purchasers identify hospitals that have demonstrated excellence in specialized areas of care through evidence-based standards and transparent performance.</a:t>
            </a:r>
            <a:endParaRPr lang="en-US">
              <a:ea typeface="Calibri"/>
              <a:cs typeface="Calibri"/>
            </a:endParaRPr>
          </a:p>
        </p:txBody>
      </p:sp>
      <p:pic>
        <p:nvPicPr>
          <p:cNvPr id="4" name="Picture 3">
            <a:extLst>
              <a:ext uri="{FF2B5EF4-FFF2-40B4-BE49-F238E27FC236}">
                <a16:creationId xmlns:a16="http://schemas.microsoft.com/office/drawing/2014/main" id="{E665E7ED-C5B9-2150-2D34-407FE60CCF8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961004" y="3058732"/>
            <a:ext cx="7526092" cy="5022761"/>
          </a:xfrm>
          <a:prstGeom prst="rect">
            <a:avLst/>
          </a:prstGeom>
        </p:spPr>
      </p:pic>
      <p:sp>
        <p:nvSpPr>
          <p:cNvPr id="7" name="Footer Placeholder 6">
            <a:extLst>
              <a:ext uri="{FF2B5EF4-FFF2-40B4-BE49-F238E27FC236}">
                <a16:creationId xmlns:a16="http://schemas.microsoft.com/office/drawing/2014/main" id="{DD3DA072-CBE5-4C48-43C2-413394382F31}"/>
              </a:ext>
            </a:extLst>
          </p:cNvPr>
          <p:cNvSpPr>
            <a:spLocks noGrp="1"/>
          </p:cNvSpPr>
          <p:nvPr>
            <p:ph type="ftr" sz="quarter" idx="3"/>
          </p:nvPr>
        </p:nvSpPr>
        <p:spPr/>
        <p:txBody>
          <a:bodyPr/>
          <a:lstStyle/>
          <a:p>
            <a:r>
              <a:rPr lang="en-US"/>
              <a:t>© The Leapfrog Group 2026 - unauthorized reproduction of materials is prohibited</a:t>
            </a:r>
          </a:p>
        </p:txBody>
      </p:sp>
      <p:sp>
        <p:nvSpPr>
          <p:cNvPr id="8" name="Slide Number Placeholder 7">
            <a:extLst>
              <a:ext uri="{FF2B5EF4-FFF2-40B4-BE49-F238E27FC236}">
                <a16:creationId xmlns:a16="http://schemas.microsoft.com/office/drawing/2014/main" id="{5C2CC9DB-74A8-6E53-8C57-87837776EBE6}"/>
              </a:ext>
            </a:extLst>
          </p:cNvPr>
          <p:cNvSpPr>
            <a:spLocks noGrp="1"/>
          </p:cNvSpPr>
          <p:nvPr>
            <p:ph type="sldNum" sz="quarter" idx="4"/>
          </p:nvPr>
        </p:nvSpPr>
        <p:spPr/>
        <p:txBody>
          <a:bodyPr/>
          <a:lstStyle/>
          <a:p>
            <a:fld id="{42C32FFB-F9AE-46F0-A233-A2E628258990}" type="slidenum">
              <a:rPr lang="en-US" smtClean="0"/>
              <a:pPr/>
              <a:t>7</a:t>
            </a:fld>
            <a:endParaRPr lang="en-US" sz="2000"/>
          </a:p>
        </p:txBody>
      </p:sp>
    </p:spTree>
    <p:extLst>
      <p:ext uri="{BB962C8B-B14F-4D97-AF65-F5344CB8AC3E}">
        <p14:creationId xmlns:p14="http://schemas.microsoft.com/office/powerpoint/2010/main" val="3583009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C94F7-8AD3-F1D4-532A-3B151FF9B91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7F638B6-3BD9-AF95-2856-8BF2A38A5035}"/>
              </a:ext>
            </a:extLst>
          </p:cNvPr>
          <p:cNvSpPr/>
          <p:nvPr/>
        </p:nvSpPr>
        <p:spPr>
          <a:xfrm>
            <a:off x="0" y="-28012"/>
            <a:ext cx="18288000" cy="2420692"/>
          </a:xfrm>
          <a:custGeom>
            <a:avLst/>
            <a:gdLst/>
            <a:ahLst/>
            <a:cxnLst/>
            <a:rect l="l" t="t" r="r" b="b"/>
            <a:pathLst>
              <a:path w="18288000" h="2597282">
                <a:moveTo>
                  <a:pt x="0" y="0"/>
                </a:moveTo>
                <a:lnTo>
                  <a:pt x="18288000" y="0"/>
                </a:lnTo>
                <a:lnTo>
                  <a:pt x="18288000" y="2597281"/>
                </a:lnTo>
                <a:lnTo>
                  <a:pt x="0" y="2597281"/>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US"/>
          </a:p>
        </p:txBody>
      </p:sp>
      <p:sp>
        <p:nvSpPr>
          <p:cNvPr id="5" name="TextBox 5">
            <a:extLst>
              <a:ext uri="{FF2B5EF4-FFF2-40B4-BE49-F238E27FC236}">
                <a16:creationId xmlns:a16="http://schemas.microsoft.com/office/drawing/2014/main" id="{1FBD6F3D-4B73-9C9F-354B-988C690E4952}"/>
              </a:ext>
            </a:extLst>
          </p:cNvPr>
          <p:cNvSpPr txBox="1"/>
          <p:nvPr/>
        </p:nvSpPr>
        <p:spPr>
          <a:xfrm>
            <a:off x="754380" y="321651"/>
            <a:ext cx="16230600" cy="1897955"/>
          </a:xfrm>
          <a:prstGeom prst="rect">
            <a:avLst/>
          </a:prstGeom>
        </p:spPr>
        <p:txBody>
          <a:bodyPr lIns="0" tIns="0" rIns="0" bIns="0" rtlCol="0" anchor="t">
            <a:spAutoFit/>
          </a:bodyPr>
          <a:lstStyle/>
          <a:p>
            <a:pPr>
              <a:lnSpc>
                <a:spcPts val="7369"/>
              </a:lnSpc>
            </a:pPr>
            <a:r>
              <a:rPr lang="en-US" sz="6699" b="1">
                <a:solidFill>
                  <a:srgbClr val="FFFFFF"/>
                </a:solidFill>
                <a:latin typeface="Lato 3"/>
                <a:ea typeface="Lato 3"/>
                <a:cs typeface="Lato 3"/>
                <a:sym typeface="Lato 3"/>
              </a:rPr>
              <a:t>Leapfrog and ACS Partnership to Recognize Leaders in Geriatric Surgery </a:t>
            </a:r>
          </a:p>
        </p:txBody>
      </p:sp>
      <p:sp>
        <p:nvSpPr>
          <p:cNvPr id="4" name="Content Placeholder 3">
            <a:extLst>
              <a:ext uri="{FF2B5EF4-FFF2-40B4-BE49-F238E27FC236}">
                <a16:creationId xmlns:a16="http://schemas.microsoft.com/office/drawing/2014/main" id="{F3D90EF2-C379-01ED-9702-53E32B78D924}"/>
              </a:ext>
            </a:extLst>
          </p:cNvPr>
          <p:cNvSpPr txBox="1">
            <a:spLocks/>
          </p:cNvSpPr>
          <p:nvPr/>
        </p:nvSpPr>
        <p:spPr>
          <a:xfrm>
            <a:off x="1231316" y="2557814"/>
            <a:ext cx="9116644" cy="6771392"/>
          </a:xfrm>
          <a:prstGeom prst="rect">
            <a:avLst/>
          </a:prstGeom>
        </p:spPr>
        <p:txBody>
          <a:bodyPr lIns="137160" tIns="68580" rIns="137160" bIns="68580" anchor="t">
            <a:normAutofit/>
          </a:bodyPr>
          <a:lstStyle>
            <a:lvl1pPr marL="0" indent="0" algn="l" rtl="0" eaLnBrk="1" fontAlgn="base" hangingPunct="1">
              <a:spcBef>
                <a:spcPts val="1600"/>
              </a:spcBef>
              <a:spcAft>
                <a:spcPct val="0"/>
              </a:spcAft>
              <a:defRPr sz="2133">
                <a:solidFill>
                  <a:schemeClr val="tx2"/>
                </a:solidFill>
                <a:latin typeface="Calibri" panose="020F0502020204030204" pitchFamily="34" charset="0"/>
                <a:ea typeface="MS PGothic" pitchFamily="34" charset="-128"/>
                <a:cs typeface="Calibri" panose="020F0502020204030204" pitchFamily="34" charset="0"/>
              </a:defRPr>
            </a:lvl1pPr>
            <a:lvl2pPr marL="670543" indent="-304792" algn="l" rtl="0" eaLnBrk="1" fontAlgn="base" hangingPunct="1">
              <a:spcBef>
                <a:spcPts val="800"/>
              </a:spcBef>
              <a:spcAft>
                <a:spcPct val="0"/>
              </a:spcAft>
              <a:buClr>
                <a:schemeClr val="accent1"/>
              </a:buClr>
              <a:buFont typeface="Arial" panose="020B0604020202020204" pitchFamily="34" charset="0"/>
              <a:buChar char="•"/>
              <a:defRPr sz="1867">
                <a:solidFill>
                  <a:schemeClr val="tx2"/>
                </a:solidFill>
                <a:latin typeface="Calibri" panose="020F0502020204030204" pitchFamily="34" charset="0"/>
                <a:ea typeface="MS PGothic" pitchFamily="34" charset="-128"/>
                <a:cs typeface="Calibri" panose="020F0502020204030204" pitchFamily="34" charset="0"/>
              </a:defRPr>
            </a:lvl2pPr>
            <a:lvl3pPr marL="1219170" indent="-304792" algn="l" rtl="0" eaLnBrk="1" fontAlgn="base" hangingPunct="1">
              <a:spcBef>
                <a:spcPts val="800"/>
              </a:spcBef>
              <a:spcAft>
                <a:spcPct val="0"/>
              </a:spcAft>
              <a:buClr>
                <a:schemeClr val="accent2"/>
              </a:buClr>
              <a:buFont typeface="Apple Symbols" panose="02000000000000000000" pitchFamily="2" charset="-79"/>
              <a:buChar char="⎻"/>
              <a:defRPr sz="1600">
                <a:solidFill>
                  <a:schemeClr val="tx2"/>
                </a:solidFill>
                <a:latin typeface="Calibri" panose="020F0502020204030204" pitchFamily="34" charset="0"/>
                <a:ea typeface="MS PGothic" pitchFamily="34" charset="-128"/>
                <a:cs typeface="Calibri" panose="020F0502020204030204" pitchFamily="34" charset="0"/>
              </a:defRPr>
            </a:lvl3pPr>
            <a:lvl4pPr marL="1767796" indent="-304792" algn="l" rtl="0" eaLnBrk="1" fontAlgn="base" hangingPunct="1">
              <a:spcBef>
                <a:spcPts val="800"/>
              </a:spcBef>
              <a:spcAft>
                <a:spcPct val="0"/>
              </a:spcAft>
              <a:buClr>
                <a:schemeClr val="accent1"/>
              </a:buClr>
              <a:buFont typeface="Arial" panose="020B0604020202020204" pitchFamily="34" charset="0"/>
              <a:buChar char="•"/>
              <a:defRPr sz="1467" baseline="0">
                <a:solidFill>
                  <a:schemeClr val="tx2"/>
                </a:solidFill>
                <a:latin typeface="Calibri" panose="020F0502020204030204" pitchFamily="34" charset="0"/>
                <a:ea typeface="MS PGothic" pitchFamily="34" charset="-128"/>
                <a:cs typeface="Calibri" panose="020F0502020204030204" pitchFamily="34" charset="0"/>
              </a:defRPr>
            </a:lvl4pPr>
            <a:lvl5pPr marL="2240224" marR="0" indent="-228594" algn="l" defTabSz="1219170" rtl="0" eaLnBrk="1" fontAlgn="base" latinLnBrk="0" hangingPunct="1">
              <a:lnSpc>
                <a:spcPct val="100000"/>
              </a:lnSpc>
              <a:spcBef>
                <a:spcPts val="800"/>
              </a:spcBef>
              <a:spcAft>
                <a:spcPct val="0"/>
              </a:spcAft>
              <a:buClr>
                <a:schemeClr val="accent2"/>
              </a:buClr>
              <a:buSzTx/>
              <a:buFont typeface="Apple Symbols" panose="02000000000000000000" pitchFamily="2" charset="-79"/>
              <a:buChar char="⎻"/>
              <a:tabLst/>
              <a:defRPr sz="1333" b="0" baseline="0">
                <a:solidFill>
                  <a:schemeClr val="tx2"/>
                </a:solidFill>
                <a:latin typeface="Calibri" panose="020F0502020204030204" pitchFamily="34" charset="0"/>
                <a:ea typeface="MS PGothic" pitchFamily="34" charset="-128"/>
                <a:cs typeface="Calibri" panose="020F0502020204030204" pitchFamily="34" charset="0"/>
              </a:defRPr>
            </a:lvl5pPr>
            <a:lvl6pPr marL="3352716" indent="-304792" algn="l" rtl="0" eaLnBrk="1" fontAlgn="base" hangingPunct="1">
              <a:spcBef>
                <a:spcPct val="20000"/>
              </a:spcBef>
              <a:spcAft>
                <a:spcPct val="0"/>
              </a:spcAft>
              <a:buChar char="»"/>
              <a:defRPr sz="2133" b="1">
                <a:solidFill>
                  <a:srgbClr val="727274"/>
                </a:solidFill>
                <a:latin typeface="+mn-lt"/>
                <a:ea typeface="+mn-ea"/>
              </a:defRPr>
            </a:lvl6pPr>
            <a:lvl7pPr marL="3962301" indent="-304792" algn="l" rtl="0" eaLnBrk="1" fontAlgn="base" hangingPunct="1">
              <a:spcBef>
                <a:spcPct val="20000"/>
              </a:spcBef>
              <a:spcAft>
                <a:spcPct val="0"/>
              </a:spcAft>
              <a:buChar char="»"/>
              <a:defRPr sz="1733" b="1">
                <a:solidFill>
                  <a:srgbClr val="727274"/>
                </a:solidFill>
                <a:latin typeface="+mn-lt"/>
                <a:ea typeface="+mn-ea"/>
              </a:defRPr>
            </a:lvl7pPr>
            <a:lvl8pPr marL="4571886" indent="-304792" algn="l" rtl="0" eaLnBrk="1" fontAlgn="base" hangingPunct="1">
              <a:spcBef>
                <a:spcPct val="20000"/>
              </a:spcBef>
              <a:spcAft>
                <a:spcPct val="0"/>
              </a:spcAft>
              <a:buChar char="»"/>
              <a:defRPr sz="2133" b="1">
                <a:solidFill>
                  <a:srgbClr val="727274"/>
                </a:solidFill>
                <a:latin typeface="+mn-lt"/>
                <a:ea typeface="+mn-ea"/>
              </a:defRPr>
            </a:lvl8pPr>
            <a:lvl9pPr marL="5181470" indent="-304792" algn="l" rtl="0" eaLnBrk="1" fontAlgn="base" hangingPunct="1">
              <a:spcBef>
                <a:spcPct val="20000"/>
              </a:spcBef>
              <a:spcAft>
                <a:spcPct val="0"/>
              </a:spcAft>
              <a:buChar char="»"/>
              <a:defRPr sz="2000" b="1">
                <a:solidFill>
                  <a:srgbClr val="727274"/>
                </a:solidFill>
                <a:latin typeface="+mn-lt"/>
                <a:ea typeface="+mn-ea"/>
              </a:defRPr>
            </a:lvl9pPr>
          </a:lstStyle>
          <a:p>
            <a:pPr defTabSz="1219170">
              <a:buClr>
                <a:srgbClr val="76BC20"/>
              </a:buClr>
            </a:pPr>
            <a:r>
              <a:rPr lang="en-US" sz="3600" kern="0">
                <a:solidFill>
                  <a:srgbClr val="414041"/>
                </a:solidFill>
                <a:latin typeface="Calibri"/>
                <a:ea typeface="MS PGothic"/>
                <a:cs typeface="Calibri"/>
              </a:rPr>
              <a:t>A new program to </a:t>
            </a:r>
            <a:r>
              <a:rPr lang="en-US" sz="3600" b="1" kern="0">
                <a:solidFill>
                  <a:srgbClr val="414041"/>
                </a:solidFill>
                <a:latin typeface="Calibri"/>
                <a:ea typeface="MS PGothic"/>
                <a:cs typeface="Calibri"/>
              </a:rPr>
              <a:t>recognize hospitals</a:t>
            </a:r>
            <a:r>
              <a:rPr lang="en-US" sz="3600" kern="0">
                <a:solidFill>
                  <a:srgbClr val="414041"/>
                </a:solidFill>
                <a:latin typeface="Calibri"/>
                <a:ea typeface="MS PGothic"/>
                <a:cs typeface="Calibri"/>
              </a:rPr>
              <a:t> that demonstrate excellence in </a:t>
            </a:r>
            <a:r>
              <a:rPr lang="en-US" sz="3600" b="1" kern="0">
                <a:solidFill>
                  <a:srgbClr val="414041"/>
                </a:solidFill>
                <a:latin typeface="Calibri"/>
                <a:ea typeface="MS PGothic"/>
                <a:cs typeface="Calibri"/>
              </a:rPr>
              <a:t>providing safe, high-quality, patient-centered surgical care for older adults</a:t>
            </a:r>
            <a:r>
              <a:rPr lang="en-US" sz="3600" kern="0">
                <a:solidFill>
                  <a:srgbClr val="414041"/>
                </a:solidFill>
                <a:latin typeface="Calibri"/>
                <a:ea typeface="MS PGothic"/>
                <a:cs typeface="Calibri"/>
              </a:rPr>
              <a:t>. To qualify:</a:t>
            </a:r>
          </a:p>
          <a:p>
            <a:pPr marL="1127125" lvl="1" indent="-457200" defTabSz="1219170">
              <a:buClr>
                <a:srgbClr val="76BC20"/>
              </a:buClr>
              <a:buFont typeface="Wingdings" panose="05000000000000000000" pitchFamily="2" charset="2"/>
              <a:buChar char="Ø"/>
            </a:pPr>
            <a:r>
              <a:rPr lang="en-US" sz="3234" kern="0">
                <a:solidFill>
                  <a:srgbClr val="414041"/>
                </a:solidFill>
              </a:rPr>
              <a:t>Participate in the ACS Geriatric Surgery Verification (GSV) Program </a:t>
            </a:r>
          </a:p>
          <a:p>
            <a:pPr marL="1127125" lvl="1" indent="-457200" defTabSz="1219170">
              <a:buClr>
                <a:srgbClr val="76BC20"/>
              </a:buClr>
              <a:buFont typeface="Wingdings" panose="05000000000000000000" pitchFamily="2" charset="2"/>
              <a:buChar char="Ø"/>
            </a:pPr>
            <a:r>
              <a:rPr lang="en-US" sz="3234" kern="0">
                <a:solidFill>
                  <a:srgbClr val="414041"/>
                </a:solidFill>
              </a:rPr>
              <a:t>Achieve Leapfrog’s patient safety standards, which we’ll be evaluating through the Leapfrog Hospital Safety Grade and Leapfrog Hospital Survey </a:t>
            </a:r>
          </a:p>
          <a:p>
            <a:pPr defTabSz="1219170">
              <a:buClr>
                <a:srgbClr val="76BC20"/>
              </a:buClr>
            </a:pPr>
            <a:endParaRPr lang="en-US" sz="3500" i="1" kern="0">
              <a:solidFill>
                <a:srgbClr val="414041"/>
              </a:solidFill>
            </a:endParaRPr>
          </a:p>
          <a:p>
            <a:pPr marL="685800" indent="-685800" defTabSz="1371600">
              <a:spcBef>
                <a:spcPts val="2400"/>
              </a:spcBef>
              <a:buFont typeface="Arial" panose="020B0604020202020204" pitchFamily="34" charset="0"/>
              <a:buChar char="•"/>
            </a:pPr>
            <a:endParaRPr lang="en-US" sz="3975" kern="0">
              <a:solidFill>
                <a:srgbClr val="414041"/>
              </a:solidFill>
              <a:latin typeface="Calibri"/>
              <a:ea typeface="MS PGothic"/>
              <a:cs typeface="Calibri"/>
            </a:endParaRPr>
          </a:p>
          <a:p>
            <a:pPr marL="685800" indent="-685800" defTabSz="1371600">
              <a:spcBef>
                <a:spcPts val="2400"/>
              </a:spcBef>
              <a:buFont typeface="Arial" panose="020B0604020202020204" pitchFamily="34" charset="0"/>
              <a:buChar char="•"/>
            </a:pPr>
            <a:endParaRPr lang="en-US" sz="3975">
              <a:solidFill>
                <a:srgbClr val="414041"/>
              </a:solidFill>
              <a:latin typeface="Calibri"/>
              <a:ea typeface="MS PGothic"/>
              <a:cs typeface="Calibri"/>
            </a:endParaRPr>
          </a:p>
          <a:p>
            <a:pPr marL="685800" indent="-685800" defTabSz="1371600">
              <a:spcBef>
                <a:spcPts val="2400"/>
              </a:spcBef>
              <a:buFont typeface="Arial" panose="020B0604020202020204" pitchFamily="34" charset="0"/>
              <a:buChar char="•"/>
            </a:pPr>
            <a:endParaRPr lang="en-US" sz="3975" kern="0">
              <a:solidFill>
                <a:srgbClr val="414041"/>
              </a:solidFill>
            </a:endParaRPr>
          </a:p>
        </p:txBody>
      </p:sp>
      <p:pic>
        <p:nvPicPr>
          <p:cNvPr id="8" name="Picture 7">
            <a:extLst>
              <a:ext uri="{FF2B5EF4-FFF2-40B4-BE49-F238E27FC236}">
                <a16:creationId xmlns:a16="http://schemas.microsoft.com/office/drawing/2014/main" id="{C7996641-AF2D-9E49-F677-1D822ACAA001}"/>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338560" y="2522427"/>
            <a:ext cx="6025781" cy="6025781"/>
          </a:xfrm>
          <a:prstGeom prst="rect">
            <a:avLst/>
          </a:prstGeom>
        </p:spPr>
      </p:pic>
      <p:sp>
        <p:nvSpPr>
          <p:cNvPr id="3" name="Footer Placeholder 2">
            <a:extLst>
              <a:ext uri="{FF2B5EF4-FFF2-40B4-BE49-F238E27FC236}">
                <a16:creationId xmlns:a16="http://schemas.microsoft.com/office/drawing/2014/main" id="{C8F70DE9-A321-1891-A41B-BED1A07DF6B2}"/>
              </a:ext>
            </a:extLst>
          </p:cNvPr>
          <p:cNvSpPr>
            <a:spLocks noGrp="1"/>
          </p:cNvSpPr>
          <p:nvPr>
            <p:ph type="ftr" sz="quarter" idx="3"/>
          </p:nvPr>
        </p:nvSpPr>
        <p:spPr/>
        <p:txBody>
          <a:bodyPr/>
          <a:lstStyle/>
          <a:p>
            <a:r>
              <a:rPr lang="en-US"/>
              <a:t>© The Leapfrog Group 2026 - unauthorized reproduction of materials is prohibited</a:t>
            </a:r>
          </a:p>
        </p:txBody>
      </p:sp>
      <p:sp>
        <p:nvSpPr>
          <p:cNvPr id="7" name="Slide Number Placeholder 6">
            <a:extLst>
              <a:ext uri="{FF2B5EF4-FFF2-40B4-BE49-F238E27FC236}">
                <a16:creationId xmlns:a16="http://schemas.microsoft.com/office/drawing/2014/main" id="{056FAA07-D98D-1600-D4A7-29089912AF01}"/>
              </a:ext>
            </a:extLst>
          </p:cNvPr>
          <p:cNvSpPr>
            <a:spLocks noGrp="1"/>
          </p:cNvSpPr>
          <p:nvPr>
            <p:ph type="sldNum" sz="quarter" idx="4"/>
          </p:nvPr>
        </p:nvSpPr>
        <p:spPr/>
        <p:txBody>
          <a:bodyPr/>
          <a:lstStyle/>
          <a:p>
            <a:fld id="{42C32FFB-F9AE-46F0-A233-A2E628258990}" type="slidenum">
              <a:rPr lang="en-US" smtClean="0"/>
              <a:pPr/>
              <a:t>8</a:t>
            </a:fld>
            <a:endParaRPr lang="en-US" sz="2000"/>
          </a:p>
        </p:txBody>
      </p:sp>
    </p:spTree>
    <p:extLst>
      <p:ext uri="{BB962C8B-B14F-4D97-AF65-F5344CB8AC3E}">
        <p14:creationId xmlns:p14="http://schemas.microsoft.com/office/powerpoint/2010/main" val="2745841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 y="-402274"/>
            <a:ext cx="19781085" cy="10689274"/>
          </a:xfrm>
          <a:custGeom>
            <a:avLst/>
            <a:gdLst/>
            <a:ahLst/>
            <a:cxnLst/>
            <a:rect l="l" t="t" r="r" b="b"/>
            <a:pathLst>
              <a:path w="19974496" h="10689274">
                <a:moveTo>
                  <a:pt x="0" y="0"/>
                </a:moveTo>
                <a:lnTo>
                  <a:pt x="19974495" y="0"/>
                </a:lnTo>
                <a:lnTo>
                  <a:pt x="19974495" y="10689274"/>
                </a:lnTo>
                <a:lnTo>
                  <a:pt x="0" y="10689274"/>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5" name="TextBox 5"/>
          <p:cNvSpPr txBox="1"/>
          <p:nvPr/>
        </p:nvSpPr>
        <p:spPr>
          <a:xfrm>
            <a:off x="9442013" y="1225699"/>
            <a:ext cx="8542103" cy="4354847"/>
          </a:xfrm>
          <a:prstGeom prst="rect">
            <a:avLst/>
          </a:prstGeom>
        </p:spPr>
        <p:txBody>
          <a:bodyPr wrap="square" lIns="0" tIns="0" rIns="0" bIns="0" rtlCol="0" anchor="t">
            <a:spAutoFit/>
          </a:bodyPr>
          <a:lstStyle/>
          <a:p>
            <a:pPr marL="0" marR="0" lvl="0" indent="0" algn="l" defTabSz="914400" rtl="0" eaLnBrk="1" fontAlgn="auto" latinLnBrk="0" hangingPunct="1">
              <a:lnSpc>
                <a:spcPts val="11723"/>
              </a:lnSpc>
              <a:spcBef>
                <a:spcPts val="0"/>
              </a:spcBef>
              <a:spcAft>
                <a:spcPts val="0"/>
              </a:spcAft>
              <a:buClrTx/>
              <a:buSzTx/>
              <a:buFontTx/>
              <a:buNone/>
              <a:tabLst/>
              <a:defRPr/>
            </a:pPr>
            <a:r>
              <a:rPr kumimoji="0" lang="en-US" sz="8374" b="0" i="0" u="none" strike="noStrike" kern="1200" cap="none" spc="0" normalizeH="0" baseline="0" noProof="0">
                <a:ln>
                  <a:noFill/>
                </a:ln>
                <a:solidFill>
                  <a:srgbClr val="FFFFFF"/>
                </a:solidFill>
                <a:effectLst/>
                <a:uLnTx/>
                <a:uFillTx/>
                <a:latin typeface="Lato 1"/>
                <a:ea typeface="Lato 1"/>
                <a:cs typeface="Lato 1"/>
                <a:sym typeface="Lato 1"/>
              </a:rPr>
              <a:t>Eligibility, Requirements, and Participation</a:t>
            </a:r>
          </a:p>
        </p:txBody>
      </p:sp>
      <p:sp>
        <p:nvSpPr>
          <p:cNvPr id="6" name="Freeform 6"/>
          <p:cNvSpPr/>
          <p:nvPr/>
        </p:nvSpPr>
        <p:spPr>
          <a:xfrm>
            <a:off x="12345324" y="8702557"/>
            <a:ext cx="3240646" cy="1259801"/>
          </a:xfrm>
          <a:custGeom>
            <a:avLst/>
            <a:gdLst/>
            <a:ahLst/>
            <a:cxnLst/>
            <a:rect l="l" t="t" r="r" b="b"/>
            <a:pathLst>
              <a:path w="3240646" h="1259801">
                <a:moveTo>
                  <a:pt x="0" y="0"/>
                </a:moveTo>
                <a:lnTo>
                  <a:pt x="3240646" y="0"/>
                </a:lnTo>
                <a:lnTo>
                  <a:pt x="3240646" y="1259801"/>
                </a:lnTo>
                <a:lnTo>
                  <a:pt x="0" y="1259801"/>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8" name="TextBox 7">
            <a:extLst>
              <a:ext uri="{FF2B5EF4-FFF2-40B4-BE49-F238E27FC236}">
                <a16:creationId xmlns:a16="http://schemas.microsoft.com/office/drawing/2014/main" id="{2358D2E7-0CD3-649E-236B-E18BA3F1617F}"/>
              </a:ext>
            </a:extLst>
          </p:cNvPr>
          <p:cNvSpPr txBox="1"/>
          <p:nvPr/>
        </p:nvSpPr>
        <p:spPr>
          <a:xfrm>
            <a:off x="9442013" y="6110500"/>
            <a:ext cx="7776313"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FF"/>
                </a:solidFill>
                <a:effectLst/>
                <a:uLnTx/>
                <a:uFillTx/>
                <a:latin typeface="Calibri"/>
                <a:ea typeface="+mn-ea"/>
                <a:cs typeface="+mn-cs"/>
              </a:rPr>
              <a:t>Missy Danforth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FFFF"/>
                </a:solidFill>
                <a:effectLst/>
                <a:uLnTx/>
                <a:uFillTx/>
                <a:latin typeface="Calibri"/>
                <a:ea typeface="+mn-ea"/>
                <a:cs typeface="+mn-cs"/>
              </a:rPr>
              <a:t>Senior Vice President of Health Care Ratings,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FFFF"/>
                </a:solidFill>
                <a:effectLst/>
                <a:uLnTx/>
                <a:uFillTx/>
                <a:latin typeface="Calibri"/>
                <a:ea typeface="+mn-ea"/>
                <a:cs typeface="+mn-cs"/>
              </a:rPr>
              <a:t>The Leapfrog Group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FFFFFF"/>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56EF4B24-01C9-49B8-E0B0-C5418B8E9C63}"/>
              </a:ext>
            </a:extLst>
          </p:cNvPr>
          <p:cNvPicPr>
            <a:picLocks noChangeAspect="1"/>
          </p:cNvPicPr>
          <p:nvPr/>
        </p:nvPicPr>
        <p:blipFill>
          <a:blip r:embed="rId4"/>
          <a:stretch>
            <a:fillRect/>
          </a:stretch>
        </p:blipFill>
        <p:spPr>
          <a:xfrm>
            <a:off x="1562100" y="520522"/>
            <a:ext cx="5600700" cy="8401050"/>
          </a:xfrm>
          <a:prstGeom prst="rect">
            <a:avLst/>
          </a:prstGeom>
        </p:spPr>
      </p:pic>
      <p:pic>
        <p:nvPicPr>
          <p:cNvPr id="14" name="Picture 13">
            <a:extLst>
              <a:ext uri="{FF2B5EF4-FFF2-40B4-BE49-F238E27FC236}">
                <a16:creationId xmlns:a16="http://schemas.microsoft.com/office/drawing/2014/main" id="{6361C326-A189-AD59-AB6D-F9B1A5B6272A}"/>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706741" y="8811421"/>
            <a:ext cx="3910880" cy="1160371"/>
          </a:xfrm>
          <a:prstGeom prst="rect">
            <a:avLst/>
          </a:prstGeom>
        </p:spPr>
      </p:pic>
      <p:sp>
        <p:nvSpPr>
          <p:cNvPr id="16" name="Slide Number Placeholder 15">
            <a:extLst>
              <a:ext uri="{FF2B5EF4-FFF2-40B4-BE49-F238E27FC236}">
                <a16:creationId xmlns:a16="http://schemas.microsoft.com/office/drawing/2014/main" id="{F8B43FFE-7621-4A66-719D-64615238D4FE}"/>
              </a:ext>
            </a:extLst>
          </p:cNvPr>
          <p:cNvSpPr>
            <a:spLocks noGrp="1"/>
          </p:cNvSpPr>
          <p:nvPr>
            <p:ph type="sldNum" sz="quarter" idx="4"/>
          </p:nvPr>
        </p:nvSpPr>
        <p:spPr/>
        <p:txBody>
          <a:bodyPr/>
          <a:lstStyle/>
          <a:p>
            <a:fld id="{42C32FFB-F9AE-46F0-A233-A2E628258990}" type="slidenum">
              <a:rPr lang="en-US" smtClean="0"/>
              <a:pPr/>
              <a:t>9</a:t>
            </a:fld>
            <a:endParaRPr lang="en-US" sz="2000"/>
          </a:p>
        </p:txBody>
      </p:sp>
    </p:spTree>
    <p:extLst>
      <p:ext uri="{BB962C8B-B14F-4D97-AF65-F5344CB8AC3E}">
        <p14:creationId xmlns:p14="http://schemas.microsoft.com/office/powerpoint/2010/main" val="1465849400"/>
      </p:ext>
    </p:extLst>
  </p:cSld>
  <p:clrMapOvr>
    <a:masterClrMapping/>
  </p:clrMapOvr>
</p:sld>
</file>

<file path=ppt/theme/theme1.xml><?xml version="1.0" encoding="utf-8"?>
<a:theme xmlns:a="http://schemas.openxmlformats.org/drawingml/2006/main" name="Leapfrog Group Master">
  <a:themeElements>
    <a:clrScheme name="Leapfrog Group 1">
      <a:dk1>
        <a:srgbClr val="000000"/>
      </a:dk1>
      <a:lt1>
        <a:srgbClr val="FFFFFF"/>
      </a:lt1>
      <a:dk2>
        <a:srgbClr val="414041"/>
      </a:dk2>
      <a:lt2>
        <a:srgbClr val="EEECE1"/>
      </a:lt2>
      <a:accent1>
        <a:srgbClr val="76BC20"/>
      </a:accent1>
      <a:accent2>
        <a:srgbClr val="898A8D"/>
      </a:accent2>
      <a:accent3>
        <a:srgbClr val="022F69"/>
      </a:accent3>
      <a:accent4>
        <a:srgbClr val="2C78B5"/>
      </a:accent4>
      <a:accent5>
        <a:srgbClr val="EF7048"/>
      </a:accent5>
      <a:accent6>
        <a:srgbClr val="C12B2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a:noFill/>
        </a:ln>
        <a:effectLst/>
        <a:scene3d>
          <a:camera prst="orthographicFront">
            <a:rot lat="0" lon="0" rev="0"/>
          </a:camera>
          <a:lightRig rig="threePt" dir="t">
            <a:rot lat="0" lon="0" rev="1200000"/>
          </a:lightRig>
        </a:scene3d>
        <a:sp3d/>
      </a:spPr>
      <a:bodyPr lIns="91440" tIns="91440" bIns="91440" rtlCol="0" anchor="t"/>
      <a:lstStyle>
        <a:defPPr algn="ctr">
          <a:defRPr sz="1200" dirty="0" smtClean="0">
            <a:solidFill>
              <a:srgbClr val="FFFFFF"/>
            </a:solidFill>
            <a:latin typeface="Calibri Light"/>
            <a:cs typeface="Calibri Light"/>
          </a:defRPr>
        </a:defPPr>
      </a:lstStyle>
      <a:style>
        <a:lnRef idx="0">
          <a:schemeClr val="lt1">
            <a:hueOff val="0"/>
            <a:satOff val="0"/>
            <a:lumOff val="0"/>
            <a:alphaOff val="0"/>
          </a:schemeClr>
        </a:lnRef>
        <a:fillRef idx="3">
          <a:scrgbClr r="0" g="0" b="0"/>
        </a:fillRef>
        <a:effectRef idx="3">
          <a:scrgbClr r="0" g="0" b="0"/>
        </a:effectRef>
        <a:fontRef idx="minor">
          <a:schemeClr val="lt1"/>
        </a:fontRef>
      </a: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FBFE9F8E814B9458E004ABC1F0CC3C9" ma:contentTypeVersion="22" ma:contentTypeDescription="Create a new document." ma:contentTypeScope="" ma:versionID="a1a6b1d0b0dd08227890fcf48dd18375">
  <xsd:schema xmlns:xsd="http://www.w3.org/2001/XMLSchema" xmlns:xs="http://www.w3.org/2001/XMLSchema" xmlns:p="http://schemas.microsoft.com/office/2006/metadata/properties" xmlns:ns2="2647b5e8-e984-43ae-bdd2-00b2faccf1d1" xmlns:ns3="c3ea5a7f-0794-451b-8053-72eb42be1c2d" targetNamespace="http://schemas.microsoft.com/office/2006/metadata/properties" ma:root="true" ma:fieldsID="20547cb83fbbd2fe150d68d278e84695" ns2:_="" ns3:_="">
    <xsd:import namespace="2647b5e8-e984-43ae-bdd2-00b2faccf1d1"/>
    <xsd:import namespace="c3ea5a7f-0794-451b-8053-72eb42be1c2d"/>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Date" minOccurs="0"/>
                <xsd:element ref="ns2:TaxCatchAll" minOccurs="0"/>
                <xsd:element ref="ns3:MediaServiceOCR" minOccurs="0"/>
                <xsd:element ref="ns3:MediaServiceGenerationTime" minOccurs="0"/>
                <xsd:element ref="ns3:MediaServiceEventHashCode" minOccurs="0"/>
                <xsd:element ref="ns3:lcf76f155ced4ddcb4097134ff3c332f" minOccurs="0"/>
                <xsd:element ref="ns3:MediaServiceDateTaken" minOccurs="0"/>
                <xsd:element ref="ns3:MediaLengthInSeconds" minOccurs="0"/>
                <xsd:element ref="ns3:MediaServiceLocation" minOccurs="0"/>
                <xsd:element ref="ns2:SharedWithUsers" minOccurs="0"/>
                <xsd:element ref="ns2:SharedWithDetails" minOccurs="0"/>
                <xsd:element ref="ns3:MediaServiceObjectDetectorVersions" minOccurs="0"/>
                <xsd:element ref="ns3:MediaServiceSearchProperties" minOccurs="0"/>
                <xsd:element ref="ns3:Memo"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47b5e8-e984-43ae-bdd2-00b2faccf1d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4" nillable="true" ma:displayName="Taxonomy Catch All Column" ma:hidden="true" ma:list="{2799136a-fe62-4499-90af-c73bc3fef729}" ma:internalName="TaxCatchAll" ma:showField="CatchAllData" ma:web="2647b5e8-e984-43ae-bdd2-00b2faccf1d1">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3ea5a7f-0794-451b-8053-72eb42be1c2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Date" ma:index="13" nillable="true" ma:displayName="Date" ma:format="DateOnly" ma:internalName="Date">
      <xsd:simpleType>
        <xsd:restriction base="dms:DateTime"/>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317e3171-58b2-4d53-84aa-4c22be8b0971"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description="" ma:indexed="true"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mo" ma:index="27" nillable="true" ma:displayName="Memo" ma:format="Dropdown" ma:internalName="Memo">
      <xsd:simpleType>
        <xsd:restriction base="dms:Text">
          <xsd:maxLength value="255"/>
        </xsd:restriction>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647b5e8-e984-43ae-bdd2-00b2faccf1d1" xsi:nil="true"/>
    <Memo xmlns="c3ea5a7f-0794-451b-8053-72eb42be1c2d" xsi:nil="true"/>
    <Date xmlns="c3ea5a7f-0794-451b-8053-72eb42be1c2d" xsi:nil="true"/>
    <lcf76f155ced4ddcb4097134ff3c332f xmlns="c3ea5a7f-0794-451b-8053-72eb42be1c2d">
      <Terms xmlns="http://schemas.microsoft.com/office/infopath/2007/PartnerControls"/>
    </lcf76f155ced4ddcb4097134ff3c332f>
    <_dlc_DocId xmlns="2647b5e8-e984-43ae-bdd2-00b2faccf1d1">YU52FPMFMMT7-1977900663-375485</_dlc_DocId>
    <_dlc_DocIdUrl xmlns="2647b5e8-e984-43ae-bdd2-00b2faccf1d1">
      <Url>https://leapfroggroup2.sharepoint.com/sites/TheLeapfrogGroup/_layouts/15/DocIdRedir.aspx?ID=YU52FPMFMMT7-1977900663-375485</Url>
      <Description>YU52FPMFMMT7-1977900663-375485</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3F6DFC27-5551-4CF3-9FDB-3BBD758C1233}">
  <ds:schemaRefs>
    <ds:schemaRef ds:uri="2647b5e8-e984-43ae-bdd2-00b2faccf1d1"/>
    <ds:schemaRef ds:uri="c3ea5a7f-0794-451b-8053-72eb42be1c2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0DCE61D-AC4E-498D-AD38-2BEAC1AD8850}">
  <ds:schemaRefs>
    <ds:schemaRef ds:uri="http://schemas.microsoft.com/sharepoint/v3/contenttype/forms"/>
  </ds:schemaRefs>
</ds:datastoreItem>
</file>

<file path=customXml/itemProps3.xml><?xml version="1.0" encoding="utf-8"?>
<ds:datastoreItem xmlns:ds="http://schemas.openxmlformats.org/officeDocument/2006/customXml" ds:itemID="{DC58F9FB-378D-4BE2-9A4B-119F98C3B108}">
  <ds:schemaRefs>
    <ds:schemaRef ds:uri="c3ea5a7f-0794-451b-8053-72eb42be1c2d"/>
    <ds:schemaRef ds:uri="http://purl.org/dc/terms/"/>
    <ds:schemaRef ds:uri="http://purl.org/dc/elements/1.1/"/>
    <ds:schemaRef ds:uri="http://schemas.microsoft.com/office/2006/metadata/properties"/>
    <ds:schemaRef ds:uri="2647b5e8-e984-43ae-bdd2-00b2faccf1d1"/>
    <ds:schemaRef ds:uri="http://schemas.microsoft.com/office/infopath/2007/PartnerControls"/>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customXml/itemProps4.xml><?xml version="1.0" encoding="utf-8"?>
<ds:datastoreItem xmlns:ds="http://schemas.openxmlformats.org/officeDocument/2006/customXml" ds:itemID="{0C5E3455-75C8-4F72-A051-F00DB10DAD58}">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POTX File</Template>
  <TotalTime>7</TotalTime>
  <Words>4053</Words>
  <Application>Microsoft Office PowerPoint</Application>
  <PresentationFormat>Custom</PresentationFormat>
  <Paragraphs>428</Paragraphs>
  <Slides>32</Slides>
  <Notes>23</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32</vt:i4>
      </vt:variant>
    </vt:vector>
  </HeadingPairs>
  <TitlesOfParts>
    <vt:vector size="49" baseType="lpstr">
      <vt:lpstr>Aptos</vt:lpstr>
      <vt:lpstr>Lato 1</vt:lpstr>
      <vt:lpstr>Wingdings</vt:lpstr>
      <vt:lpstr>Calibri Light</vt:lpstr>
      <vt:lpstr>Arial</vt:lpstr>
      <vt:lpstr>Calibri</vt:lpstr>
      <vt:lpstr>Segoe UI Semibold</vt:lpstr>
      <vt:lpstr>Avenir Italics</vt:lpstr>
      <vt:lpstr>Courier New</vt:lpstr>
      <vt:lpstr>Apple Symbols</vt:lpstr>
      <vt:lpstr>Segoe UI</vt:lpstr>
      <vt:lpstr>Arial,Sans-Serif</vt:lpstr>
      <vt:lpstr>Garamond</vt:lpstr>
      <vt:lpstr>Century Gothic</vt:lpstr>
      <vt:lpstr>Open Sans</vt:lpstr>
      <vt:lpstr>Lato 3</vt:lpstr>
      <vt:lpstr>Leapfrog Group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Geriatric Surgery Verification (GSV)</vt:lpstr>
      <vt:lpstr>GSV Program Goals</vt:lpstr>
      <vt:lpstr>PowerPoint Presentation</vt:lpstr>
      <vt:lpstr>How Do Hospitals Qualify for the GSV Program?</vt:lpstr>
      <vt:lpstr>The Case for GSV: Better Outcomes, Lower Costs</vt:lpstr>
      <vt:lpstr>PowerPoint Presentation</vt:lpstr>
      <vt:lpstr>PowerPoint Presentation</vt:lpstr>
      <vt:lpstr>PowerPoint Presentation</vt:lpstr>
      <vt:lpstr>Hospital Benefits of GSV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Leah Kaufman</dc:creator>
  <cp:lastModifiedBy>Leah Kaufman</cp:lastModifiedBy>
  <cp:revision>1</cp:revision>
  <dcterms:created xsi:type="dcterms:W3CDTF">2026-08-04T13:56:17Z</dcterms:created>
  <dcterms:modified xsi:type="dcterms:W3CDTF">2026-08-13T18:09:06Z</dcterms:modified>
  <dc:identifier>DAHATiN9zvA</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0x0101009FBFE9F8E814B9458E004ABC1F0CC3C9</vt:lpwstr>
  </property>
  <property fmtid="{D5CDD505-2E9C-101B-9397-08002B2CF9AE}" pid="3" name="MediaServiceImageTags">
    <vt:lpwstr/>
  </property>
  <property fmtid="{D5CDD505-2E9C-101B-9397-08002B2CF9AE}" pid="4" name="_dlc_DocIdItemGuid">
    <vt:lpwstr>72c774ca-b815-4c7f-896f-12eeace08331</vt:lpwstr>
  </property>
</Properties>
</file>