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2.xml" ContentType="application/vnd.openxmlformats-officedocument.presentationml.slideLayout+xml"/>
  <Override PartName="/ppt/notesSlides/notesSlide11.xml" ContentType="application/vnd.openxmlformats-officedocument.presentationml.notesSlide+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gdj3yOdumXvrzKkjwzrtxjOwCfj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7"/>
  </p:normalViewPr>
  <p:slideViewPr>
    <p:cSldViewPr snapToGrid="0">
      <p:cViewPr varScale="1">
        <p:scale>
          <a:sx n="108" d="100"/>
          <a:sy n="108" d="100"/>
        </p:scale>
        <p:origin x="17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4.xml"/><Relationship Id="rId5" Type="http://schemas.openxmlformats.org/officeDocument/2006/relationships/slide" Target="slides/slide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ab5dd44cfe_0_2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ab5dd44cf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2700" lvl="0" indent="0" algn="l" rtl="0">
              <a:lnSpc>
                <a:spcPct val="102000"/>
              </a:lnSpc>
              <a:spcBef>
                <a:spcPts val="0"/>
              </a:spcBef>
              <a:spcAft>
                <a:spcPts val="0"/>
              </a:spcAft>
              <a:buClr>
                <a:schemeClr val="dk1"/>
              </a:buClr>
              <a:buSzPts val="1100"/>
              <a:buFont typeface="Arial"/>
              <a:buNone/>
            </a:pPr>
            <a:r>
              <a:rPr lang="en-US" sz="1200">
                <a:solidFill>
                  <a:schemeClr val="dk1"/>
                </a:solidFill>
                <a:latin typeface="Courier New"/>
                <a:ea typeface="Courier New"/>
                <a:cs typeface="Courier New"/>
                <a:sym typeface="Courier New"/>
              </a:rPr>
              <a:t>o  </a:t>
            </a:r>
            <a:r>
              <a:rPr lang="en-US" sz="1200">
                <a:solidFill>
                  <a:schemeClr val="dk1"/>
                </a:solidFill>
                <a:latin typeface="Calibri"/>
                <a:ea typeface="Calibri"/>
                <a:cs typeface="Calibri"/>
                <a:sym typeface="Calibri"/>
              </a:rPr>
              <a:t>We just finished watching the introductory video which described all of the pieces of the Toolkit, and now we are moving on to Part Two of Section 1, to do a deeper dive into these materials and learn about what we’ll be doing as we work through the sections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   As we will at the end of each portion of information within a section, let’s take a minute to review everything we’ve just covered and shared.</a:t>
            </a:r>
            <a:endParaRPr sz="1200">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   We started with examining all of the materials and activities in the Toolkit. We just learned about the expectations and needs for our involvement. And we began with a clear explanation of the goals of the Toolkit.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   Is there anything else anyone wants to ask or say before we close?</a:t>
            </a:r>
            <a:endParaRPr sz="1200">
              <a:solidFill>
                <a:schemeClr val="dk1"/>
              </a:solidFill>
              <a:latin typeface="Calibri"/>
              <a:ea typeface="Calibri"/>
              <a:cs typeface="Calibri"/>
              <a:sym typeface="Calibri"/>
            </a:endParaRPr>
          </a:p>
          <a:p>
            <a:pPr marL="0" lvl="0" indent="0" algn="l" rtl="0">
              <a:lnSpc>
                <a:spcPct val="100000"/>
              </a:lnSpc>
              <a:spcBef>
                <a:spcPts val="600"/>
              </a:spcBef>
              <a:spcAft>
                <a:spcPts val="0"/>
              </a:spcAft>
              <a:buClr>
                <a:srgbClr val="4472C4"/>
              </a:buClr>
              <a:buSzPts val="12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600"/>
              </a:spcBef>
              <a:spcAft>
                <a:spcPts val="0"/>
              </a:spcAft>
              <a:buClr>
                <a:srgbClr val="4472C4"/>
              </a:buClr>
              <a:buSzPts val="12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   Thank you so much for your time and participation—this was a great and productive session! The next section will be Section 2, the Introduction to Patient and Family Engagement.</a:t>
            </a:r>
            <a:endParaRPr sz="1200">
              <a:solidFill>
                <a:schemeClr val="dk1"/>
              </a:solidFill>
              <a:latin typeface="Calibri"/>
              <a:ea typeface="Calibri"/>
              <a:cs typeface="Calibri"/>
              <a:sym typeface="Calibri"/>
            </a:endParaRPr>
          </a:p>
          <a:p>
            <a:pPr marL="0" lvl="0" indent="0" algn="l" rtl="0">
              <a:lnSpc>
                <a:spcPct val="100000"/>
              </a:lnSpc>
              <a:spcBef>
                <a:spcPts val="600"/>
              </a:spcBef>
              <a:spcAft>
                <a:spcPts val="0"/>
              </a:spcAft>
              <a:buClr>
                <a:srgbClr val="4472C4"/>
              </a:buClr>
              <a:buSzPts val="1200"/>
              <a:buFont typeface="Arial"/>
              <a:buNone/>
            </a:pPr>
            <a:endParaRPr>
              <a:solidFill>
                <a:schemeClr val="dk1"/>
              </a:solidFill>
              <a:latin typeface="Calibri"/>
              <a:ea typeface="Calibri"/>
              <a:cs typeface="Calibri"/>
              <a:sym typeface="Calibri"/>
            </a:endParaRPr>
          </a:p>
          <a:p>
            <a:pPr marL="0" lvl="0" indent="0" algn="l" rtl="0">
              <a:lnSpc>
                <a:spcPct val="100000"/>
              </a:lnSpc>
              <a:spcBef>
                <a:spcPts val="60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o   It might be helpful to think about the content in terms of what the goals are for the various components.</a:t>
            </a:r>
            <a:endParaRPr sz="1200">
              <a:solidFill>
                <a:schemeClr val="dk1"/>
              </a:solidFill>
              <a:latin typeface="Calibri"/>
              <a:ea typeface="Calibri"/>
              <a:cs typeface="Calibri"/>
              <a:sym typeface="Calibri"/>
            </a:endParaRPr>
          </a:p>
          <a:p>
            <a:pPr marL="91440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o   As you know, the Six Sections cover content, exercises, and templates.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o   The supplemental materials provide examples of PFAC efforts in diagnostic quality, and resources on diagnostic quality and safety, and patient and family engagement.</a:t>
            </a:r>
            <a:endParaRPr sz="120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r>
              <a:rPr lang="en-US" sz="1200">
                <a:solidFill>
                  <a:schemeClr val="dk1"/>
                </a:solidFill>
                <a:latin typeface="Calibri"/>
                <a:ea typeface="Calibri"/>
                <a:cs typeface="Calibri"/>
                <a:sym typeface="Calibri"/>
              </a:rPr>
              <a:t>o   But all of this information is provided so that PFACs—all of us here—can learn about diagnostic quality, practice and sharpen our skills, and ultimately identify a project or opportunity to shape diagnostic quality here at our hospital. Ultimately, the purpose of this toolkit is to leverage patient experience with the health care system to help hospitals reduce errors in diagnosis.</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   On the screen are the six sections, and each one has specific goals and activities.  First is this introductory section which we are currently working through, so we will start our review with section 2, Introduction to Patient and Family Engagement.</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Font typeface="Arial"/>
              <a:buNone/>
            </a:pPr>
            <a:r>
              <a:rPr lang="en-US">
                <a:solidFill>
                  <a:schemeClr val="dk1"/>
                </a:solidFill>
                <a:latin typeface="Courier New"/>
                <a:ea typeface="Courier New"/>
                <a:cs typeface="Courier New"/>
                <a:sym typeface="Courier New"/>
              </a:rPr>
              <a:t>o</a:t>
            </a:r>
            <a:r>
              <a:rPr lang="en-US" sz="700">
                <a:solidFill>
                  <a:schemeClr val="dk1"/>
                </a:solidFill>
                <a:latin typeface="Times New Roman"/>
                <a:ea typeface="Times New Roman"/>
                <a:cs typeface="Times New Roman"/>
                <a:sym typeface="Times New Roman"/>
              </a:rPr>
              <a:t>   </a:t>
            </a:r>
            <a:r>
              <a:rPr lang="en-US" sz="1200">
                <a:solidFill>
                  <a:schemeClr val="dk1"/>
                </a:solidFill>
                <a:latin typeface="Calibri"/>
                <a:ea typeface="Calibri"/>
                <a:cs typeface="Calibri"/>
                <a:sym typeface="Calibri"/>
              </a:rPr>
              <a:t>Section 2 has two parts—each in a slide deck.</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Font typeface="Arial"/>
              <a:buNone/>
            </a:pPr>
            <a:r>
              <a:rPr lang="en-US" sz="1200">
                <a:solidFill>
                  <a:schemeClr val="dk1"/>
                </a:solidFill>
                <a:latin typeface="Calibri"/>
                <a:ea typeface="Calibri"/>
                <a:cs typeface="Calibri"/>
                <a:sym typeface="Calibri"/>
              </a:rPr>
              <a:t>o   Part One, </a:t>
            </a:r>
            <a:r>
              <a:rPr lang="en-US" sz="1200" i="1">
                <a:solidFill>
                  <a:schemeClr val="dk1"/>
                </a:solidFill>
                <a:latin typeface="Calibri"/>
                <a:ea typeface="Calibri"/>
                <a:cs typeface="Calibri"/>
                <a:sym typeface="Calibri"/>
              </a:rPr>
              <a:t>What is it, how does it work, and why is it so important?</a:t>
            </a:r>
            <a:r>
              <a:rPr lang="en-US" sz="1200">
                <a:solidFill>
                  <a:schemeClr val="dk1"/>
                </a:solidFill>
                <a:latin typeface="Calibri"/>
                <a:ea typeface="Calibri"/>
                <a:cs typeface="Calibri"/>
                <a:sym typeface="Calibri"/>
              </a:rPr>
              <a:t>, explains what patient and family engagement is, how it works, and why it matters. There are several group discussions and opportunities to share your experiences with engagement.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marR="0" lvl="0" indent="0" algn="l" rtl="0">
              <a:lnSpc>
                <a:spcPct val="115000"/>
              </a:lnSpc>
              <a:spcBef>
                <a:spcPts val="0"/>
              </a:spcBef>
              <a:spcAft>
                <a:spcPts val="0"/>
              </a:spcAft>
              <a:buSzPts val="1100"/>
              <a:buFont typeface="Noto Sans Symbols"/>
              <a:buNone/>
            </a:pPr>
            <a:r>
              <a:rPr lang="en-US" sz="1200">
                <a:solidFill>
                  <a:schemeClr val="dk1"/>
                </a:solidFill>
                <a:latin typeface="Calibri"/>
                <a:ea typeface="Calibri"/>
                <a:cs typeface="Calibri"/>
                <a:sym typeface="Calibri"/>
              </a:rPr>
              <a:t>o  Part Two, </a:t>
            </a:r>
            <a:r>
              <a:rPr lang="en-US" sz="1200" i="1">
                <a:solidFill>
                  <a:schemeClr val="dk1"/>
                </a:solidFill>
                <a:latin typeface="Calibri"/>
                <a:ea typeface="Calibri"/>
                <a:cs typeface="Calibri"/>
                <a:sym typeface="Calibri"/>
              </a:rPr>
              <a:t>The Role of Patient and Family Advisory Councils</a:t>
            </a:r>
            <a:r>
              <a:rPr lang="en-US" sz="1200">
                <a:solidFill>
                  <a:schemeClr val="dk1"/>
                </a:solidFill>
                <a:latin typeface="Calibri"/>
                <a:ea typeface="Calibri"/>
                <a:cs typeface="Calibri"/>
                <a:sym typeface="Calibri"/>
              </a:rPr>
              <a:t>, explains the qualities of highly effective PFACs, provides examples of PFACs who are doing meaningful work in diagnostic quality, and will ask us to reflect on our work as a PFAC—thinking about our accomplishments as well as where we want to go from here.</a:t>
            </a:r>
            <a:endParaRPr sz="1200">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o</a:t>
            </a:r>
            <a:r>
              <a:rPr lang="en-US" sz="700">
                <a:solidFill>
                  <a:schemeClr val="dk1"/>
                </a:solidFill>
                <a:latin typeface="Times New Roman"/>
                <a:ea typeface="Times New Roman"/>
                <a:cs typeface="Times New Roman"/>
                <a:sym typeface="Times New Roman"/>
              </a:rPr>
              <a:t>   </a:t>
            </a:r>
            <a:r>
              <a:rPr lang="en-US" sz="1200">
                <a:solidFill>
                  <a:schemeClr val="dk1"/>
                </a:solidFill>
                <a:latin typeface="Calibri"/>
                <a:ea typeface="Calibri"/>
                <a:cs typeface="Calibri"/>
                <a:sym typeface="Calibri"/>
              </a:rPr>
              <a:t>Next is Section 3, </a:t>
            </a:r>
            <a:r>
              <a:rPr lang="en-US" sz="1200" i="1">
                <a:solidFill>
                  <a:schemeClr val="dk1"/>
                </a:solidFill>
                <a:latin typeface="Calibri"/>
                <a:ea typeface="Calibri"/>
                <a:cs typeface="Calibri"/>
                <a:sym typeface="Calibri"/>
              </a:rPr>
              <a:t>Understanding the Diagnostic Process and Diagnostic Safety </a:t>
            </a:r>
            <a:r>
              <a:rPr lang="en-US" sz="1200">
                <a:solidFill>
                  <a:schemeClr val="dk1"/>
                </a:solidFill>
                <a:latin typeface="Calibri"/>
                <a:ea typeface="Calibri"/>
                <a:cs typeface="Calibri"/>
                <a:sym typeface="Calibri"/>
              </a:rPr>
              <a:t>also has two parts—each with a slide deck.</a:t>
            </a:r>
            <a:endParaRPr sz="1200">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   Part One,  </a:t>
            </a:r>
            <a:r>
              <a:rPr lang="en-US" sz="1200" i="1">
                <a:solidFill>
                  <a:schemeClr val="dk1"/>
                </a:solidFill>
                <a:latin typeface="Calibri"/>
                <a:ea typeface="Calibri"/>
                <a:cs typeface="Calibri"/>
                <a:sym typeface="Calibri"/>
              </a:rPr>
              <a:t>Diagnosis and the Diagnostic Process</a:t>
            </a:r>
            <a:r>
              <a:rPr lang="en-US" sz="1200">
                <a:solidFill>
                  <a:schemeClr val="dk1"/>
                </a:solidFill>
                <a:latin typeface="Calibri"/>
                <a:ea typeface="Calibri"/>
                <a:cs typeface="Calibri"/>
                <a:sym typeface="Calibri"/>
              </a:rPr>
              <a:t>, covers the basics of diagnosis, and how to use the diagnostic process map (which you will learn about later). We will walk through, learn and discuss each step of the long and complicated process of diagnosis.  That deck ends with an explanation and discussion of some of the key “drivers” or factors that lead to diagnostic quality.</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   Part Two, </a:t>
            </a:r>
            <a:r>
              <a:rPr lang="en-US" sz="1200" i="1">
                <a:solidFill>
                  <a:schemeClr val="dk1"/>
                </a:solidFill>
                <a:latin typeface="Calibri"/>
                <a:ea typeface="Calibri"/>
                <a:cs typeface="Calibri"/>
                <a:sym typeface="Calibri"/>
              </a:rPr>
              <a:t>Introduction to Diagnostic Error</a:t>
            </a:r>
            <a:r>
              <a:rPr lang="en-US" sz="1200">
                <a:solidFill>
                  <a:schemeClr val="dk1"/>
                </a:solidFill>
                <a:latin typeface="Calibri"/>
                <a:ea typeface="Calibri"/>
                <a:cs typeface="Calibri"/>
                <a:sym typeface="Calibri"/>
              </a:rPr>
              <a:t>, covers the basics of diagnostic error including the definition, the prevalence of errors, common types of error, and real-life stories from families affected by—and harmed by—diagnostic error.</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   The deck ends with an example of a currently available tool to support patients and families in the diagnostic process—the Society to Improve Diagnosis in Medicine’s Patient Toolkit for Diagnosis.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   We’ve covered quite a bit of content so let’s pause for a minute to see if anyone has questions.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   </a:t>
            </a:r>
            <a:r>
              <a:rPr lang="en-US" sz="1200" u="sng">
                <a:solidFill>
                  <a:schemeClr val="dk1"/>
                </a:solidFill>
                <a:latin typeface="Calibri"/>
                <a:ea typeface="Calibri"/>
                <a:cs typeface="Calibri"/>
                <a:sym typeface="Calibri"/>
              </a:rPr>
              <a:t>Pause for 3-4 minutes to take any questions or comments, then move on to slide 6.</a:t>
            </a:r>
            <a:endParaRPr sz="1200" u="sng">
              <a:solidFill>
                <a:schemeClr val="dk1"/>
              </a:solidFill>
              <a:latin typeface="Calibri"/>
              <a:ea typeface="Calibri"/>
              <a:cs typeface="Calibri"/>
              <a:sym typeface="Calibri"/>
            </a:endParaRPr>
          </a:p>
          <a:p>
            <a:pPr marL="0" marR="0" lvl="0" indent="0" algn="l" rtl="0">
              <a:lnSpc>
                <a:spcPct val="115000"/>
              </a:lnSpc>
              <a:spcBef>
                <a:spcPts val="0"/>
              </a:spcBef>
              <a:spcAft>
                <a:spcPts val="0"/>
              </a:spcAft>
              <a:buSzPts val="1100"/>
              <a:buFont typeface="Noto Sans Symbols"/>
              <a:buNone/>
            </a:pPr>
            <a:endParaRPr sz="1800">
              <a:latin typeface="Calibri"/>
              <a:ea typeface="Calibri"/>
              <a:cs typeface="Calibri"/>
              <a:sym typeface="Calibri"/>
            </a:endParaRPr>
          </a:p>
          <a:p>
            <a:pPr marL="0" marR="0" lvl="0" indent="0" algn="l" rtl="0">
              <a:lnSpc>
                <a:spcPct val="115000"/>
              </a:lnSpc>
              <a:spcBef>
                <a:spcPts val="0"/>
              </a:spcBef>
              <a:spcAft>
                <a:spcPts val="0"/>
              </a:spcAft>
              <a:buSzPts val="1100"/>
              <a:buFont typeface="Noto Sans Symbols"/>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   Section 4, </a:t>
            </a:r>
            <a:r>
              <a:rPr lang="en-US" sz="1200" i="1">
                <a:solidFill>
                  <a:schemeClr val="dk1"/>
                </a:solidFill>
                <a:latin typeface="Calibri"/>
                <a:ea typeface="Calibri"/>
                <a:cs typeface="Calibri"/>
                <a:sym typeface="Calibri"/>
              </a:rPr>
              <a:t>Diagnosis and You</a:t>
            </a:r>
            <a:r>
              <a:rPr lang="en-US" sz="1200">
                <a:solidFill>
                  <a:schemeClr val="dk1"/>
                </a:solidFill>
                <a:latin typeface="Calibri"/>
                <a:ea typeface="Calibri"/>
                <a:cs typeface="Calibri"/>
                <a:sym typeface="Calibri"/>
              </a:rPr>
              <a:t>, has three component pieces.</a:t>
            </a:r>
            <a:endParaRPr sz="1200">
              <a:solidFill>
                <a:schemeClr val="dk1"/>
              </a:solidFill>
              <a:latin typeface="Calibri"/>
              <a:ea typeface="Calibri"/>
              <a:cs typeface="Calibri"/>
              <a:sym typeface="Calibri"/>
            </a:endParaRPr>
          </a:p>
          <a:p>
            <a:pPr marL="68580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Font typeface="Arial"/>
              <a:buNone/>
            </a:pPr>
            <a:r>
              <a:rPr lang="en-US" sz="1200">
                <a:solidFill>
                  <a:schemeClr val="dk1"/>
                </a:solidFill>
                <a:latin typeface="Calibri"/>
                <a:ea typeface="Calibri"/>
                <a:cs typeface="Calibri"/>
                <a:sym typeface="Calibri"/>
              </a:rPr>
              <a:t>o   Part One, </a:t>
            </a:r>
            <a:r>
              <a:rPr lang="en-US" sz="1200" i="1">
                <a:solidFill>
                  <a:schemeClr val="dk1"/>
                </a:solidFill>
                <a:latin typeface="Calibri"/>
                <a:ea typeface="Calibri"/>
                <a:cs typeface="Calibri"/>
                <a:sym typeface="Calibri"/>
              </a:rPr>
              <a:t>Learning from Diagnostic Experiences</a:t>
            </a:r>
            <a:r>
              <a:rPr lang="en-US" sz="1200">
                <a:solidFill>
                  <a:schemeClr val="dk1"/>
                </a:solidFill>
                <a:latin typeface="Calibri"/>
                <a:ea typeface="Calibri"/>
                <a:cs typeface="Calibri"/>
                <a:sym typeface="Calibri"/>
              </a:rPr>
              <a:t>, is a slide deck that talks about the practice of using stories of diagnostic error—or success--as learning or teaching opportunities, by working through a tool called the “What if?” Template.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Font typeface="Arial"/>
              <a:buNone/>
            </a:pPr>
            <a:r>
              <a:rPr lang="en-US" sz="1200">
                <a:solidFill>
                  <a:schemeClr val="dk1"/>
                </a:solidFill>
                <a:latin typeface="Calibri"/>
                <a:ea typeface="Calibri"/>
                <a:cs typeface="Calibri"/>
                <a:sym typeface="Calibri"/>
              </a:rPr>
              <a:t>o   Part Two, </a:t>
            </a:r>
            <a:r>
              <a:rPr lang="en-US" sz="1200" i="1">
                <a:solidFill>
                  <a:schemeClr val="dk1"/>
                </a:solidFill>
                <a:latin typeface="Calibri"/>
                <a:ea typeface="Calibri"/>
                <a:cs typeface="Calibri"/>
                <a:sym typeface="Calibri"/>
              </a:rPr>
              <a:t>Using the “What if?” Template</a:t>
            </a:r>
            <a:r>
              <a:rPr lang="en-US" sz="1200">
                <a:solidFill>
                  <a:schemeClr val="dk1"/>
                </a:solidFill>
                <a:latin typeface="Calibri"/>
                <a:ea typeface="Calibri"/>
                <a:cs typeface="Calibri"/>
                <a:sym typeface="Calibri"/>
              </a:rPr>
              <a:t>, is a brief video tutorial that describes how to use the What If? template.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   And finally, each of us will be guided through an exercise using the What If? template to describe one of our own diagnostic experiences, and identify opportunities for learning or improvement from that experience.</a:t>
            </a:r>
            <a:endParaRPr sz="1200">
              <a:solidFill>
                <a:schemeClr val="dk1"/>
              </a:solidFill>
              <a:latin typeface="Calibri"/>
              <a:ea typeface="Calibri"/>
              <a:cs typeface="Calibri"/>
              <a:sym typeface="Calibri"/>
            </a:endParaRPr>
          </a:p>
          <a:p>
            <a:pPr marL="0" marR="0" lvl="0" indent="0" algn="l" rtl="0">
              <a:lnSpc>
                <a:spcPct val="115000"/>
              </a:lnSpc>
              <a:spcBef>
                <a:spcPts val="0"/>
              </a:spcBef>
              <a:spcAft>
                <a:spcPts val="0"/>
              </a:spcAft>
              <a:buSzPts val="1100"/>
              <a:buFont typeface="Noto Sans Symbols"/>
              <a:buNone/>
            </a:pPr>
            <a:endParaRPr sz="180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   Section 5, </a:t>
            </a:r>
            <a:r>
              <a:rPr lang="en-US" sz="1200" i="1">
                <a:solidFill>
                  <a:schemeClr val="dk1"/>
                </a:solidFill>
                <a:latin typeface="Calibri"/>
                <a:ea typeface="Calibri"/>
                <a:cs typeface="Calibri"/>
                <a:sym typeface="Calibri"/>
              </a:rPr>
              <a:t>What could we do about diagnostic quality at our hospital?</a:t>
            </a:r>
            <a:r>
              <a:rPr lang="en-US" sz="1200">
                <a:solidFill>
                  <a:schemeClr val="dk1"/>
                </a:solidFill>
                <a:latin typeface="Calibri"/>
                <a:ea typeface="Calibri"/>
                <a:cs typeface="Calibri"/>
                <a:sym typeface="Calibri"/>
              </a:rPr>
              <a:t>, has three components; a slide deck, a letter template, and a meeting with hospital leadership.</a:t>
            </a:r>
            <a:endParaRPr sz="1200">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   However, there is only one “part” in this Section, which is a slide deck that focuses on the need for a strong relationship between the PFAC and hospital leadership. The deck also provides examples of what other PFACs have done to address diagnostic quality in their hospitals and provides ideas for how to identify projects in diagnostic quality for us to take on.</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   This section also includes a template to use for a letter (or email) to reach out to leadership and invite them to a meeting to discuss our interest in diagnostic quality; it also includes a template for a slide deck that we can use for a meeting with hospital leadership.</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marR="0" lvl="0" indent="0" algn="l" rtl="0">
              <a:lnSpc>
                <a:spcPct val="115000"/>
              </a:lnSpc>
              <a:spcBef>
                <a:spcPts val="0"/>
              </a:spcBef>
              <a:spcAft>
                <a:spcPts val="0"/>
              </a:spcAft>
              <a:buSzPts val="1100"/>
              <a:buFont typeface="Noto Sans Symbols"/>
              <a:buNone/>
            </a:pPr>
            <a:r>
              <a:rPr lang="en-US" sz="1200">
                <a:solidFill>
                  <a:schemeClr val="dk1"/>
                </a:solidFill>
                <a:latin typeface="Calibri"/>
                <a:ea typeface="Calibri"/>
                <a:cs typeface="Calibri"/>
                <a:sym typeface="Calibri"/>
              </a:rPr>
              <a:t>o Around the time when we cover Sections 5 and 6, we will have a meeting with hospital leadership and other relevant hospital team members, timing will be depending on availability. Talking with leadership will be an important part of planning and preparing to start a diagnostic quality project at our hospital.  </a:t>
            </a:r>
            <a:endParaRPr sz="1200">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   Finally Section 6, </a:t>
            </a:r>
            <a:r>
              <a:rPr lang="en-US" sz="1200" i="1">
                <a:solidFill>
                  <a:schemeClr val="dk1"/>
                </a:solidFill>
                <a:latin typeface="Calibri"/>
                <a:ea typeface="Calibri"/>
                <a:cs typeface="Calibri"/>
                <a:sym typeface="Calibri"/>
              </a:rPr>
              <a:t>Getting Practical</a:t>
            </a:r>
            <a:r>
              <a:rPr lang="en-US" sz="1200">
                <a:solidFill>
                  <a:schemeClr val="dk1"/>
                </a:solidFill>
                <a:latin typeface="Calibri"/>
                <a:ea typeface="Calibri"/>
                <a:cs typeface="Calibri"/>
                <a:sym typeface="Calibri"/>
              </a:rPr>
              <a:t>, is the last section and covers how to practically apply everything we have learned about.</a:t>
            </a:r>
            <a:endParaRPr sz="1200">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Font typeface="Arial"/>
              <a:buNone/>
            </a:pPr>
            <a:r>
              <a:rPr lang="en-US" sz="1200">
                <a:solidFill>
                  <a:schemeClr val="dk1"/>
                </a:solidFill>
                <a:latin typeface="Calibri"/>
                <a:ea typeface="Calibri"/>
                <a:cs typeface="Calibri"/>
                <a:sym typeface="Calibri"/>
              </a:rPr>
              <a:t>o   This section includes two parts—each with a slide deck, and three templates.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Font typeface="Arial"/>
              <a:buNone/>
            </a:pPr>
            <a:r>
              <a:rPr lang="en-US" sz="1200">
                <a:solidFill>
                  <a:schemeClr val="dk1"/>
                </a:solidFill>
                <a:latin typeface="Calibri"/>
                <a:ea typeface="Calibri"/>
                <a:cs typeface="Calibri"/>
                <a:sym typeface="Calibri"/>
              </a:rPr>
              <a:t>o   Part One, </a:t>
            </a:r>
            <a:r>
              <a:rPr lang="en-US" sz="1200" i="1">
                <a:solidFill>
                  <a:schemeClr val="dk1"/>
                </a:solidFill>
                <a:latin typeface="Calibri"/>
                <a:ea typeface="Calibri"/>
                <a:cs typeface="Calibri"/>
                <a:sym typeface="Calibri"/>
              </a:rPr>
              <a:t>How can our PFAC partner in diagnostic quality and safety activities?</a:t>
            </a:r>
            <a:r>
              <a:rPr lang="en-US" sz="1200">
                <a:solidFill>
                  <a:schemeClr val="dk1"/>
                </a:solidFill>
                <a:latin typeface="Calibri"/>
                <a:ea typeface="Calibri"/>
                <a:cs typeface="Calibri"/>
                <a:sym typeface="Calibri"/>
              </a:rPr>
              <a:t> provides a quick refresh of the “What if?” Template, and emphasizes the relevance of lived experience in diagnostic quality work. It also introduces the Patient Engagement Template, a tool to sketch out exactly how we would be involved in whatever diagnostic quality project we elect to take on.</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Font typeface="Arial"/>
              <a:buNone/>
            </a:pPr>
            <a:r>
              <a:rPr lang="en-US" sz="1200">
                <a:solidFill>
                  <a:schemeClr val="dk1"/>
                </a:solidFill>
                <a:latin typeface="Calibri"/>
                <a:ea typeface="Calibri"/>
                <a:cs typeface="Calibri"/>
                <a:sym typeface="Calibri"/>
              </a:rPr>
              <a:t>o   Part Two, </a:t>
            </a:r>
            <a:r>
              <a:rPr lang="en-US" sz="1200" i="1">
                <a:solidFill>
                  <a:schemeClr val="dk1"/>
                </a:solidFill>
                <a:latin typeface="Calibri"/>
                <a:ea typeface="Calibri"/>
                <a:cs typeface="Calibri"/>
                <a:sym typeface="Calibri"/>
              </a:rPr>
              <a:t>Finding our Project!</a:t>
            </a:r>
            <a:r>
              <a:rPr lang="en-US" sz="1200">
                <a:solidFill>
                  <a:schemeClr val="dk1"/>
                </a:solidFill>
                <a:latin typeface="Calibri"/>
                <a:ea typeface="Calibri"/>
                <a:cs typeface="Calibri"/>
                <a:sym typeface="Calibri"/>
              </a:rPr>
              <a:t>, includes a facilitated discussion and brainstorm about the ideas for diagnostic quality projects we want to consider; it then provides tools and guidance for prioritizing and narrowing down our list to a smaller group of project ideas that we can evaluate for strengths and weaknesses. Finally, we’ll narrow down to a single project idea and begin to develop a project plan using the tools provided.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   The templates from this section include the Patient Engagement Template, the Evaluating Impact and Difficulty matrix, </a:t>
            </a:r>
            <a:r>
              <a:rPr lang="en-US">
                <a:solidFill>
                  <a:schemeClr val="dk1"/>
                </a:solidFill>
                <a:latin typeface="Calibri"/>
                <a:ea typeface="Calibri"/>
                <a:cs typeface="Calibri"/>
                <a:sym typeface="Calibri"/>
              </a:rPr>
              <a:t>and an abbreviated Project Plan Template, adapted from a Quality Improvement project tool developed by Johns Hopkins University.</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marR="0" lvl="0" indent="0" algn="l" rtl="0">
              <a:lnSpc>
                <a:spcPct val="115000"/>
              </a:lnSpc>
              <a:spcBef>
                <a:spcPts val="0"/>
              </a:spcBef>
              <a:spcAft>
                <a:spcPts val="0"/>
              </a:spcAft>
              <a:buSzPts val="1100"/>
              <a:buFont typeface="Noto Sans Symbols"/>
              <a:buNone/>
            </a:pPr>
            <a:endParaRPr sz="180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o   We have looked now at all of the materials provided in the Toolkit, but what is required of us? What is our role as we progress through these sections?</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Making time to listen and learn about new concepts</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Brainstorming and sharing ideas</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Reflecting on our own diagnostic experiences</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Rolling up our sleeves to identify project opportunities and make plans to reduce diagnostic error.</a:t>
            </a:r>
            <a:endParaRPr sz="1200">
              <a:solidFill>
                <a:schemeClr val="dk1"/>
              </a:solidFill>
              <a:latin typeface="Calibri"/>
              <a:ea typeface="Calibri"/>
              <a:cs typeface="Calibri"/>
              <a:sym typeface="Calibri"/>
            </a:endParaRPr>
          </a:p>
          <a:p>
            <a:pPr marL="182880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o   Let’s pause again to see if anyone has any questions or comments before we move on?</a:t>
            </a:r>
            <a:endParaRPr sz="1200">
              <a:solidFill>
                <a:schemeClr val="dk1"/>
              </a:solidFill>
              <a:latin typeface="Calibri"/>
              <a:ea typeface="Calibri"/>
              <a:cs typeface="Calibri"/>
              <a:sym typeface="Calibri"/>
            </a:endParaRPr>
          </a:p>
          <a:p>
            <a:pPr marL="137160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o   </a:t>
            </a:r>
            <a:r>
              <a:rPr lang="en-US" sz="1200" u="sng">
                <a:solidFill>
                  <a:schemeClr val="dk1"/>
                </a:solidFill>
                <a:latin typeface="Calibri"/>
                <a:ea typeface="Calibri"/>
                <a:cs typeface="Calibri"/>
                <a:sym typeface="Calibri"/>
              </a:rPr>
              <a:t>Allow 3-4 minutes for questions or comments before moving on to the next slide.</a:t>
            </a:r>
            <a:endParaRPr sz="1200" u="sng">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u="sng">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Separator">
  <p:cSld name="CUSTOM">
    <p:bg>
      <p:bgPr>
        <a:solidFill>
          <a:schemeClr val="lt1"/>
        </a:solidFill>
        <a:effectLst/>
      </p:bgPr>
    </p:bg>
    <p:spTree>
      <p:nvGrpSpPr>
        <p:cNvPr id="1" name="Shape 11"/>
        <p:cNvGrpSpPr/>
        <p:nvPr/>
      </p:nvGrpSpPr>
      <p:grpSpPr>
        <a:xfrm>
          <a:off x="0" y="0"/>
          <a:ext cx="0" cy="0"/>
          <a:chOff x="0" y="0"/>
          <a:chExt cx="0" cy="0"/>
        </a:xfrm>
      </p:grpSpPr>
      <p:sp>
        <p:nvSpPr>
          <p:cNvPr id="12" name="Google Shape;12;p1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3"/>
          <p:cNvSpPr>
            <a:spLocks noGrp="1"/>
          </p:cNvSpPr>
          <p:nvPr>
            <p:ph type="pic" idx="2"/>
          </p:nvPr>
        </p:nvSpPr>
        <p:spPr>
          <a:xfrm>
            <a:off x="0" y="0"/>
            <a:ext cx="4260300" cy="6175800"/>
          </a:xfrm>
          <a:prstGeom prst="rect">
            <a:avLst/>
          </a:prstGeom>
          <a:noFill/>
          <a:ln>
            <a:noFill/>
          </a:ln>
        </p:spPr>
      </p:sp>
      <p:sp>
        <p:nvSpPr>
          <p:cNvPr id="14" name="Google Shape;14;p13"/>
          <p:cNvSpPr txBox="1"/>
          <p:nvPr/>
        </p:nvSpPr>
        <p:spPr>
          <a:xfrm>
            <a:off x="5026600" y="2199400"/>
            <a:ext cx="4143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 name="Google Shape;15;p13"/>
          <p:cNvSpPr/>
          <p:nvPr/>
        </p:nvSpPr>
        <p:spPr>
          <a:xfrm>
            <a:off x="0" y="6175800"/>
            <a:ext cx="9144000" cy="682200"/>
          </a:xfrm>
          <a:prstGeom prst="rect">
            <a:avLst/>
          </a:prstGeom>
          <a:solidFill>
            <a:srgbClr val="003A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6" name="Google Shape;16;p13"/>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
        <p:nvSpPr>
          <p:cNvPr id="17" name="Google Shape;17;p13"/>
          <p:cNvSpPr txBox="1"/>
          <p:nvPr/>
        </p:nvSpPr>
        <p:spPr>
          <a:xfrm>
            <a:off x="605300" y="6255300"/>
            <a:ext cx="6305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C08B3F"/>
                </a:solidFill>
                <a:latin typeface="Calibri"/>
                <a:ea typeface="Calibri"/>
                <a:cs typeface="Calibri"/>
                <a:sym typeface="Calibri"/>
              </a:rPr>
              <a:t>This project was funded by the Gordon and Betty Moore Foundation as part of </a:t>
            </a:r>
            <a:endParaRPr sz="1100" b="1" i="0" u="none" strike="noStrike" cap="none">
              <a:solidFill>
                <a:srgbClr val="C08B3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C08B3F"/>
                </a:solidFill>
                <a:latin typeface="Calibri"/>
                <a:ea typeface="Calibri"/>
                <a:cs typeface="Calibri"/>
                <a:sym typeface="Calibri"/>
              </a:rPr>
              <a:t>The Leapfrog Group’s Recognizing Excellence in Diagnosis Initiative.</a:t>
            </a:r>
            <a:endParaRPr sz="1100" b="1" i="0" u="none" strike="noStrike" cap="none">
              <a:solidFill>
                <a:srgbClr val="C08B3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Working Diagnosis">
  <p:cSld name="Working Diagnosis">
    <p:bg>
      <p:bgPr>
        <a:solidFill>
          <a:srgbClr val="C08B3F"/>
        </a:solidFill>
        <a:effectLst/>
      </p:bgPr>
    </p:bg>
    <p:spTree>
      <p:nvGrpSpPr>
        <p:cNvPr id="1" name="Shape 73"/>
        <p:cNvGrpSpPr/>
        <p:nvPr/>
      </p:nvGrpSpPr>
      <p:grpSpPr>
        <a:xfrm>
          <a:off x="0" y="0"/>
          <a:ext cx="0" cy="0"/>
          <a:chOff x="0" y="0"/>
          <a:chExt cx="0" cy="0"/>
        </a:xfrm>
      </p:grpSpPr>
      <p:pic>
        <p:nvPicPr>
          <p:cNvPr id="74" name="Google Shape;74;p2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2" y="3735499"/>
            <a:ext cx="7543796" cy="2602076"/>
          </a:xfrm>
          <a:prstGeom prst="rect">
            <a:avLst/>
          </a:prstGeom>
          <a:noFill/>
          <a:ln>
            <a:noFill/>
          </a:ln>
        </p:spPr>
      </p:pic>
      <p:sp>
        <p:nvSpPr>
          <p:cNvPr id="75" name="Google Shape;75;p21"/>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123F67"/>
              </a:buClr>
              <a:buSzPts val="2400"/>
              <a:buFont typeface="Arial"/>
              <a:buChar char="•"/>
              <a:defRPr sz="2400">
                <a:solidFill>
                  <a:schemeClr val="lt1"/>
                </a:solidFill>
              </a:defRPr>
            </a:lvl1pPr>
            <a:lvl2pPr lvl="1" algn="l">
              <a:lnSpc>
                <a:spcPct val="90000"/>
              </a:lnSpc>
              <a:spcBef>
                <a:spcPts val="500"/>
              </a:spcBef>
              <a:spcAft>
                <a:spcPts val="0"/>
              </a:spcAft>
              <a:buClr>
                <a:srgbClr val="123F67"/>
              </a:buClr>
              <a:buSzPts val="2000"/>
              <a:buFont typeface="Noto Sans Symbols"/>
              <a:buChar char="▪"/>
              <a:defRPr sz="2000">
                <a:solidFill>
                  <a:schemeClr val="lt1"/>
                </a:solidFill>
              </a:defRPr>
            </a:lvl2pPr>
            <a:lvl3pPr lvl="2" algn="l">
              <a:lnSpc>
                <a:spcPct val="90000"/>
              </a:lnSpc>
              <a:spcBef>
                <a:spcPts val="500"/>
              </a:spcBef>
              <a:spcAft>
                <a:spcPts val="0"/>
              </a:spcAft>
              <a:buClr>
                <a:srgbClr val="123F67"/>
              </a:buClr>
              <a:buSzPts val="1800"/>
              <a:buFont typeface="Noto Sans Symbols"/>
              <a:buChar char="⮚"/>
              <a:defRPr sz="1800">
                <a:solidFill>
                  <a:schemeClr val="lt1"/>
                </a:solidFill>
              </a:defRPr>
            </a:lvl3pPr>
            <a:lvl4pPr lvl="3" algn="l">
              <a:lnSpc>
                <a:spcPct val="90000"/>
              </a:lnSpc>
              <a:spcBef>
                <a:spcPts val="500"/>
              </a:spcBef>
              <a:spcAft>
                <a:spcPts val="0"/>
              </a:spcAft>
              <a:buClr>
                <a:srgbClr val="123F67"/>
              </a:buClr>
              <a:buSzPts val="1600"/>
              <a:buFont typeface="Arial"/>
              <a:buChar char="•"/>
              <a:defRPr sz="1600">
                <a:solidFill>
                  <a:schemeClr val="lt1"/>
                </a:solidFill>
              </a:defRPr>
            </a:lvl4pPr>
            <a:lvl5pPr lvl="4" algn="l">
              <a:lnSpc>
                <a:spcPct val="90000"/>
              </a:lnSpc>
              <a:spcBef>
                <a:spcPts val="500"/>
              </a:spcBef>
              <a:spcAft>
                <a:spcPts val="0"/>
              </a:spcAft>
              <a:buClr>
                <a:srgbClr val="123F67"/>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7" name="Google Shape;77;p2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17416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8" name="Google Shape;78;p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79" name="Google Shape;79;p21"/>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as Sufficient Information Been Collected?">
  <p:cSld name="Has Sufficient Information Been Collected?">
    <p:bg>
      <p:bgPr>
        <a:solidFill>
          <a:srgbClr val="174168"/>
        </a:solidFill>
        <a:effectLst/>
      </p:bgPr>
    </p:bg>
    <p:spTree>
      <p:nvGrpSpPr>
        <p:cNvPr id="1" name="Shape 80"/>
        <p:cNvGrpSpPr/>
        <p:nvPr/>
      </p:nvGrpSpPr>
      <p:grpSpPr>
        <a:xfrm>
          <a:off x="0" y="0"/>
          <a:ext cx="0" cy="0"/>
          <a:chOff x="0" y="0"/>
          <a:chExt cx="0" cy="0"/>
        </a:xfrm>
      </p:grpSpPr>
      <p:pic>
        <p:nvPicPr>
          <p:cNvPr id="81" name="Google Shape;81;p2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34470" y="3720013"/>
            <a:ext cx="7577473" cy="2613690"/>
          </a:xfrm>
          <a:prstGeom prst="rect">
            <a:avLst/>
          </a:prstGeom>
          <a:noFill/>
          <a:ln>
            <a:noFill/>
          </a:ln>
        </p:spPr>
      </p:pic>
      <p:sp>
        <p:nvSpPr>
          <p:cNvPr id="82" name="Google Shape;82;p22"/>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2"/>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4" name="Google Shape;84;p2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D49E3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5" name="Google Shape;85;p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86" name="Google Shape;86;p22"/>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linical History &amp; Interview">
  <p:cSld name="Clinical History &amp; Interview">
    <p:bg>
      <p:bgPr>
        <a:solidFill>
          <a:srgbClr val="74235F"/>
        </a:solidFill>
        <a:effectLst/>
      </p:bgPr>
    </p:bg>
    <p:spTree>
      <p:nvGrpSpPr>
        <p:cNvPr id="1" name="Shape 87"/>
        <p:cNvGrpSpPr/>
        <p:nvPr/>
      </p:nvGrpSpPr>
      <p:grpSpPr>
        <a:xfrm>
          <a:off x="0" y="0"/>
          <a:ext cx="0" cy="0"/>
          <a:chOff x="0" y="0"/>
          <a:chExt cx="0" cy="0"/>
        </a:xfrm>
      </p:grpSpPr>
      <p:pic>
        <p:nvPicPr>
          <p:cNvPr id="88" name="Google Shape;88;p2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0" y="3726802"/>
            <a:ext cx="7543796" cy="2598378"/>
          </a:xfrm>
          <a:prstGeom prst="rect">
            <a:avLst/>
          </a:prstGeom>
          <a:noFill/>
          <a:ln>
            <a:noFill/>
          </a:ln>
        </p:spPr>
      </p:pic>
      <p:sp>
        <p:nvSpPr>
          <p:cNvPr id="89" name="Google Shape;89;p23"/>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3"/>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1" name="Google Shape;91;p2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D49E3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2" name="Google Shape;92;p2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93" name="Google Shape;93;p23"/>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hysical Exam">
  <p:cSld name="Physical Exam">
    <p:bg>
      <p:bgPr>
        <a:solidFill>
          <a:srgbClr val="892E71"/>
        </a:solidFill>
        <a:effectLst/>
      </p:bgPr>
    </p:bg>
    <p:spTree>
      <p:nvGrpSpPr>
        <p:cNvPr id="1" name="Shape 94"/>
        <p:cNvGrpSpPr/>
        <p:nvPr/>
      </p:nvGrpSpPr>
      <p:grpSpPr>
        <a:xfrm>
          <a:off x="0" y="0"/>
          <a:ext cx="0" cy="0"/>
          <a:chOff x="0" y="0"/>
          <a:chExt cx="0" cy="0"/>
        </a:xfrm>
      </p:grpSpPr>
      <p:pic>
        <p:nvPicPr>
          <p:cNvPr id="95" name="Google Shape;95;p2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3" y="3729589"/>
            <a:ext cx="7543975" cy="2598439"/>
          </a:xfrm>
          <a:prstGeom prst="rect">
            <a:avLst/>
          </a:prstGeom>
          <a:noFill/>
          <a:ln>
            <a:noFill/>
          </a:ln>
        </p:spPr>
      </p:pic>
      <p:sp>
        <p:nvSpPr>
          <p:cNvPr id="96" name="Google Shape;96;p24"/>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4"/>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8" name="Google Shape;98;p2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D49E3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9" name="Google Shape;99;p2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100" name="Google Shape;100;p24"/>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Referral &amp; Consultation">
  <p:cSld name="Referral &amp; Consultation">
    <p:bg>
      <p:bgPr>
        <a:solidFill>
          <a:srgbClr val="973272"/>
        </a:solidFill>
        <a:effectLst/>
      </p:bgPr>
    </p:bg>
    <p:spTree>
      <p:nvGrpSpPr>
        <p:cNvPr id="1" name="Shape 101"/>
        <p:cNvGrpSpPr/>
        <p:nvPr/>
      </p:nvGrpSpPr>
      <p:grpSpPr>
        <a:xfrm>
          <a:off x="0" y="0"/>
          <a:ext cx="0" cy="0"/>
          <a:chOff x="0" y="0"/>
          <a:chExt cx="0" cy="0"/>
        </a:xfrm>
      </p:grpSpPr>
      <p:pic>
        <p:nvPicPr>
          <p:cNvPr id="102" name="Google Shape;102;p2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3" y="3734649"/>
            <a:ext cx="7543801" cy="2598379"/>
          </a:xfrm>
          <a:prstGeom prst="rect">
            <a:avLst/>
          </a:prstGeom>
          <a:noFill/>
          <a:ln>
            <a:noFill/>
          </a:ln>
        </p:spPr>
      </p:pic>
      <p:sp>
        <p:nvSpPr>
          <p:cNvPr id="103" name="Google Shape;103;p25"/>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5"/>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5" name="Google Shape;105;p2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D49E3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6" name="Google Shape;106;p2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107" name="Google Shape;107;p25"/>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agnostic Testing">
  <p:cSld name="Diagnostic Testing">
    <p:bg>
      <p:bgPr>
        <a:solidFill>
          <a:srgbClr val="661F57"/>
        </a:solidFill>
        <a:effectLst/>
      </p:bgPr>
    </p:bg>
    <p:spTree>
      <p:nvGrpSpPr>
        <p:cNvPr id="1" name="Shape 108"/>
        <p:cNvGrpSpPr/>
        <p:nvPr/>
      </p:nvGrpSpPr>
      <p:grpSpPr>
        <a:xfrm>
          <a:off x="0" y="0"/>
          <a:ext cx="0" cy="0"/>
          <a:chOff x="0" y="0"/>
          <a:chExt cx="0" cy="0"/>
        </a:xfrm>
      </p:grpSpPr>
      <p:pic>
        <p:nvPicPr>
          <p:cNvPr id="109" name="Google Shape;109;p2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2" y="3737114"/>
            <a:ext cx="7543798" cy="2599652"/>
          </a:xfrm>
          <a:prstGeom prst="rect">
            <a:avLst/>
          </a:prstGeom>
          <a:noFill/>
          <a:ln>
            <a:noFill/>
          </a:ln>
        </p:spPr>
      </p:pic>
      <p:sp>
        <p:nvSpPr>
          <p:cNvPr id="110" name="Google Shape;110;p26"/>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6"/>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2" name="Google Shape;112;p2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D49E3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3" name="Google Shape;113;p2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114" name="Google Shape;114;p26"/>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munication of the Diagnosis">
  <p:cSld name="Communication of the Diagnosis">
    <p:bg>
      <p:bgPr>
        <a:solidFill>
          <a:srgbClr val="3997AF"/>
        </a:solidFill>
        <a:effectLst/>
      </p:bgPr>
    </p:bg>
    <p:spTree>
      <p:nvGrpSpPr>
        <p:cNvPr id="1" name="Shape 115"/>
        <p:cNvGrpSpPr/>
        <p:nvPr/>
      </p:nvGrpSpPr>
      <p:grpSpPr>
        <a:xfrm>
          <a:off x="0" y="0"/>
          <a:ext cx="0" cy="0"/>
          <a:chOff x="0" y="0"/>
          <a:chExt cx="0" cy="0"/>
        </a:xfrm>
      </p:grpSpPr>
      <p:sp>
        <p:nvSpPr>
          <p:cNvPr id="116" name="Google Shape;116;p27"/>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7"/>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123F67"/>
              </a:buClr>
              <a:buSzPts val="2400"/>
              <a:buFont typeface="Arial"/>
              <a:buChar char="•"/>
              <a:defRPr sz="2400">
                <a:solidFill>
                  <a:schemeClr val="lt1"/>
                </a:solidFill>
              </a:defRPr>
            </a:lvl1pPr>
            <a:lvl2pPr lvl="1" algn="l">
              <a:lnSpc>
                <a:spcPct val="90000"/>
              </a:lnSpc>
              <a:spcBef>
                <a:spcPts val="500"/>
              </a:spcBef>
              <a:spcAft>
                <a:spcPts val="0"/>
              </a:spcAft>
              <a:buClr>
                <a:srgbClr val="123F67"/>
              </a:buClr>
              <a:buSzPts val="2000"/>
              <a:buFont typeface="Noto Sans Symbols"/>
              <a:buChar char="▪"/>
              <a:defRPr sz="2000">
                <a:solidFill>
                  <a:schemeClr val="lt1"/>
                </a:solidFill>
              </a:defRPr>
            </a:lvl2pPr>
            <a:lvl3pPr lvl="2" algn="l">
              <a:lnSpc>
                <a:spcPct val="90000"/>
              </a:lnSpc>
              <a:spcBef>
                <a:spcPts val="500"/>
              </a:spcBef>
              <a:spcAft>
                <a:spcPts val="0"/>
              </a:spcAft>
              <a:buClr>
                <a:srgbClr val="123F67"/>
              </a:buClr>
              <a:buSzPts val="1800"/>
              <a:buFont typeface="Noto Sans Symbols"/>
              <a:buChar char="⮚"/>
              <a:defRPr sz="1800">
                <a:solidFill>
                  <a:schemeClr val="lt1"/>
                </a:solidFill>
              </a:defRPr>
            </a:lvl3pPr>
            <a:lvl4pPr lvl="3" algn="l">
              <a:lnSpc>
                <a:spcPct val="90000"/>
              </a:lnSpc>
              <a:spcBef>
                <a:spcPts val="500"/>
              </a:spcBef>
              <a:spcAft>
                <a:spcPts val="0"/>
              </a:spcAft>
              <a:buClr>
                <a:srgbClr val="123F67"/>
              </a:buClr>
              <a:buSzPts val="1600"/>
              <a:buFont typeface="Arial"/>
              <a:buChar char="•"/>
              <a:defRPr sz="1600">
                <a:solidFill>
                  <a:schemeClr val="lt1"/>
                </a:solidFill>
              </a:defRPr>
            </a:lvl4pPr>
            <a:lvl5pPr lvl="4" algn="l">
              <a:lnSpc>
                <a:spcPct val="90000"/>
              </a:lnSpc>
              <a:spcBef>
                <a:spcPts val="500"/>
              </a:spcBef>
              <a:spcAft>
                <a:spcPts val="0"/>
              </a:spcAft>
              <a:buClr>
                <a:srgbClr val="123F67"/>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8" name="Google Shape;118;p2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17416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9" name="Google Shape;119;p2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2" y="3735499"/>
            <a:ext cx="7543798" cy="2599652"/>
          </a:xfrm>
          <a:prstGeom prst="rect">
            <a:avLst/>
          </a:prstGeom>
          <a:noFill/>
          <a:ln>
            <a:noFill/>
          </a:ln>
        </p:spPr>
      </p:pic>
      <p:pic>
        <p:nvPicPr>
          <p:cNvPr id="120" name="Google Shape;120;p2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121" name="Google Shape;121;p27"/>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reatment">
  <p:cSld name="Treatment">
    <p:bg>
      <p:bgPr>
        <a:solidFill>
          <a:srgbClr val="3FA5BC"/>
        </a:solidFill>
        <a:effectLst/>
      </p:bgPr>
    </p:bg>
    <p:spTree>
      <p:nvGrpSpPr>
        <p:cNvPr id="1" name="Shape 122"/>
        <p:cNvGrpSpPr/>
        <p:nvPr/>
      </p:nvGrpSpPr>
      <p:grpSpPr>
        <a:xfrm>
          <a:off x="0" y="0"/>
          <a:ext cx="0" cy="0"/>
          <a:chOff x="0" y="0"/>
          <a:chExt cx="0" cy="0"/>
        </a:xfrm>
      </p:grpSpPr>
      <p:pic>
        <p:nvPicPr>
          <p:cNvPr id="123" name="Google Shape;123;p2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3" y="3742128"/>
            <a:ext cx="7543801" cy="2598379"/>
          </a:xfrm>
          <a:prstGeom prst="rect">
            <a:avLst/>
          </a:prstGeom>
          <a:noFill/>
          <a:ln>
            <a:noFill/>
          </a:ln>
        </p:spPr>
      </p:pic>
      <p:sp>
        <p:nvSpPr>
          <p:cNvPr id="124" name="Google Shape;124;p28"/>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8"/>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123F67"/>
              </a:buClr>
              <a:buSzPts val="2400"/>
              <a:buFont typeface="Arial"/>
              <a:buChar char="•"/>
              <a:defRPr sz="2400">
                <a:solidFill>
                  <a:schemeClr val="lt1"/>
                </a:solidFill>
              </a:defRPr>
            </a:lvl1pPr>
            <a:lvl2pPr lvl="1" algn="l">
              <a:lnSpc>
                <a:spcPct val="90000"/>
              </a:lnSpc>
              <a:spcBef>
                <a:spcPts val="500"/>
              </a:spcBef>
              <a:spcAft>
                <a:spcPts val="0"/>
              </a:spcAft>
              <a:buClr>
                <a:srgbClr val="123F67"/>
              </a:buClr>
              <a:buSzPts val="2000"/>
              <a:buFont typeface="Noto Sans Symbols"/>
              <a:buChar char="▪"/>
              <a:defRPr sz="2000">
                <a:solidFill>
                  <a:schemeClr val="lt1"/>
                </a:solidFill>
              </a:defRPr>
            </a:lvl2pPr>
            <a:lvl3pPr lvl="2" algn="l">
              <a:lnSpc>
                <a:spcPct val="90000"/>
              </a:lnSpc>
              <a:spcBef>
                <a:spcPts val="500"/>
              </a:spcBef>
              <a:spcAft>
                <a:spcPts val="0"/>
              </a:spcAft>
              <a:buClr>
                <a:srgbClr val="123F67"/>
              </a:buClr>
              <a:buSzPts val="1800"/>
              <a:buFont typeface="Noto Sans Symbols"/>
              <a:buChar char="⮚"/>
              <a:defRPr sz="1800">
                <a:solidFill>
                  <a:schemeClr val="lt1"/>
                </a:solidFill>
              </a:defRPr>
            </a:lvl3pPr>
            <a:lvl4pPr lvl="3" algn="l">
              <a:lnSpc>
                <a:spcPct val="90000"/>
              </a:lnSpc>
              <a:spcBef>
                <a:spcPts val="500"/>
              </a:spcBef>
              <a:spcAft>
                <a:spcPts val="0"/>
              </a:spcAft>
              <a:buClr>
                <a:srgbClr val="123F67"/>
              </a:buClr>
              <a:buSzPts val="1600"/>
              <a:buFont typeface="Arial"/>
              <a:buChar char="•"/>
              <a:defRPr sz="1600">
                <a:solidFill>
                  <a:schemeClr val="lt1"/>
                </a:solidFill>
              </a:defRPr>
            </a:lvl4pPr>
            <a:lvl5pPr lvl="4" algn="l">
              <a:lnSpc>
                <a:spcPct val="90000"/>
              </a:lnSpc>
              <a:spcBef>
                <a:spcPts val="500"/>
              </a:spcBef>
              <a:spcAft>
                <a:spcPts val="0"/>
              </a:spcAft>
              <a:buClr>
                <a:srgbClr val="123F67"/>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6" name="Google Shape;126;p2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17416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7" name="Google Shape;127;p2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128" name="Google Shape;128;p28"/>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utcomes">
  <p:cSld name="Outcomes">
    <p:bg>
      <p:bgPr>
        <a:solidFill>
          <a:srgbClr val="50C3DC"/>
        </a:solidFill>
        <a:effectLst/>
      </p:bgPr>
    </p:bg>
    <p:spTree>
      <p:nvGrpSpPr>
        <p:cNvPr id="1" name="Shape 129"/>
        <p:cNvGrpSpPr/>
        <p:nvPr/>
      </p:nvGrpSpPr>
      <p:grpSpPr>
        <a:xfrm>
          <a:off x="0" y="0"/>
          <a:ext cx="0" cy="0"/>
          <a:chOff x="0" y="0"/>
          <a:chExt cx="0" cy="0"/>
        </a:xfrm>
      </p:grpSpPr>
      <p:pic>
        <p:nvPicPr>
          <p:cNvPr id="130" name="Google Shape;130;p2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3" y="3742128"/>
            <a:ext cx="7543801" cy="2598379"/>
          </a:xfrm>
          <a:prstGeom prst="rect">
            <a:avLst/>
          </a:prstGeom>
          <a:noFill/>
          <a:ln>
            <a:noFill/>
          </a:ln>
        </p:spPr>
      </p:pic>
      <p:sp>
        <p:nvSpPr>
          <p:cNvPr id="131" name="Google Shape;131;p29"/>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74168"/>
              </a:buClr>
              <a:buSzPts val="3000"/>
              <a:buFont typeface="Trebuchet MS"/>
              <a:buNone/>
              <a:defRPr sz="3000">
                <a:solidFill>
                  <a:srgbClr val="174168"/>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29"/>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Font typeface="Arial"/>
              <a:buChar char="•"/>
              <a:defRPr sz="2400">
                <a:solidFill>
                  <a:srgbClr val="174168"/>
                </a:solidFill>
              </a:defRPr>
            </a:lvl1pPr>
            <a:lvl2pPr lvl="1" algn="l">
              <a:lnSpc>
                <a:spcPct val="90000"/>
              </a:lnSpc>
              <a:spcBef>
                <a:spcPts val="500"/>
              </a:spcBef>
              <a:spcAft>
                <a:spcPts val="0"/>
              </a:spcAft>
              <a:buClr>
                <a:schemeClr val="lt1"/>
              </a:buClr>
              <a:buSzPts val="2000"/>
              <a:buFont typeface="Noto Sans Symbols"/>
              <a:buChar char="▪"/>
              <a:defRPr sz="2000">
                <a:solidFill>
                  <a:srgbClr val="174168"/>
                </a:solidFill>
              </a:defRPr>
            </a:lvl2pPr>
            <a:lvl3pPr lvl="2" algn="l">
              <a:lnSpc>
                <a:spcPct val="90000"/>
              </a:lnSpc>
              <a:spcBef>
                <a:spcPts val="500"/>
              </a:spcBef>
              <a:spcAft>
                <a:spcPts val="0"/>
              </a:spcAft>
              <a:buClr>
                <a:schemeClr val="lt1"/>
              </a:buClr>
              <a:buSzPts val="1800"/>
              <a:buFont typeface="Noto Sans Symbols"/>
              <a:buChar char="⮚"/>
              <a:defRPr sz="1800">
                <a:solidFill>
                  <a:srgbClr val="174168"/>
                </a:solidFill>
              </a:defRPr>
            </a:lvl3pPr>
            <a:lvl4pPr lvl="3" algn="l">
              <a:lnSpc>
                <a:spcPct val="90000"/>
              </a:lnSpc>
              <a:spcBef>
                <a:spcPts val="500"/>
              </a:spcBef>
              <a:spcAft>
                <a:spcPts val="0"/>
              </a:spcAft>
              <a:buClr>
                <a:schemeClr val="lt1"/>
              </a:buClr>
              <a:buSzPts val="1600"/>
              <a:buFont typeface="Arial"/>
              <a:buChar char="•"/>
              <a:defRPr sz="1600">
                <a:solidFill>
                  <a:srgbClr val="174168"/>
                </a:solidFill>
              </a:defRPr>
            </a:lvl4pPr>
            <a:lvl5pPr lvl="4" algn="l">
              <a:lnSpc>
                <a:spcPct val="90000"/>
              </a:lnSpc>
              <a:spcBef>
                <a:spcPts val="500"/>
              </a:spcBef>
              <a:spcAft>
                <a:spcPts val="0"/>
              </a:spcAft>
              <a:buClr>
                <a:schemeClr val="lt1"/>
              </a:buClr>
              <a:buSzPts val="1600"/>
              <a:buFont typeface="Arial"/>
              <a:buChar char="•"/>
              <a:defRPr sz="1600">
                <a:solidFill>
                  <a:srgbClr val="174168"/>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3" name="Google Shape;133;p2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17416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4" name="Google Shape;134;p2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135" name="Google Shape;135;p29"/>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6"/>
        <p:cNvGrpSpPr/>
        <p:nvPr/>
      </p:nvGrpSpPr>
      <p:grpSpPr>
        <a:xfrm>
          <a:off x="0" y="0"/>
          <a:ext cx="0" cy="0"/>
          <a:chOff x="0" y="0"/>
          <a:chExt cx="0" cy="0"/>
        </a:xfrm>
      </p:grpSpPr>
      <p:sp>
        <p:nvSpPr>
          <p:cNvPr id="137" name="Google Shape;137;p3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3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Separator 2">
  <p:cSld name="CUSTOM_3">
    <p:bg>
      <p:bgPr>
        <a:solidFill>
          <a:schemeClr val="lt1"/>
        </a:solidFill>
        <a:effectLst/>
      </p:bgPr>
    </p:bg>
    <p:spTree>
      <p:nvGrpSpPr>
        <p:cNvPr id="1" name="Shape 18"/>
        <p:cNvGrpSpPr/>
        <p:nvPr/>
      </p:nvGrpSpPr>
      <p:grpSpPr>
        <a:xfrm>
          <a:off x="0" y="0"/>
          <a:ext cx="0" cy="0"/>
          <a:chOff x="0" y="0"/>
          <a:chExt cx="0" cy="0"/>
        </a:xfrm>
      </p:grpSpPr>
      <p:sp>
        <p:nvSpPr>
          <p:cNvPr id="19" name="Google Shape;19;g2ab5dd44cfe_0_1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g2ab5dd44cfe_0_16"/>
          <p:cNvSpPr txBox="1"/>
          <p:nvPr/>
        </p:nvSpPr>
        <p:spPr>
          <a:xfrm>
            <a:off x="5026600" y="2199400"/>
            <a:ext cx="4143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21" name="Google Shape;21;g2ab5dd44cfe_0_16"/>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0"/>
            <a:ext cx="4007600" cy="6185052"/>
          </a:xfrm>
          <a:prstGeom prst="rect">
            <a:avLst/>
          </a:prstGeom>
          <a:noFill/>
          <a:ln>
            <a:noFill/>
          </a:ln>
        </p:spPr>
      </p:pic>
      <p:sp>
        <p:nvSpPr>
          <p:cNvPr id="22" name="Google Shape;22;g2ab5dd44cfe_0_16"/>
          <p:cNvSpPr/>
          <p:nvPr/>
        </p:nvSpPr>
        <p:spPr>
          <a:xfrm>
            <a:off x="0" y="6175800"/>
            <a:ext cx="9144000" cy="682200"/>
          </a:xfrm>
          <a:prstGeom prst="rect">
            <a:avLst/>
          </a:prstGeom>
          <a:solidFill>
            <a:srgbClr val="003A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23" name="Google Shape;23;g2ab5dd44cfe_0_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
        <p:nvSpPr>
          <p:cNvPr id="24" name="Google Shape;24;g2ab5dd44cfe_0_16"/>
          <p:cNvSpPr txBox="1"/>
          <p:nvPr/>
        </p:nvSpPr>
        <p:spPr>
          <a:xfrm>
            <a:off x="605300" y="6255300"/>
            <a:ext cx="6305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C08B3F"/>
                </a:solidFill>
                <a:latin typeface="Calibri"/>
                <a:ea typeface="Calibri"/>
                <a:cs typeface="Calibri"/>
                <a:sym typeface="Calibri"/>
              </a:rPr>
              <a:t>This project was funded by the Gordon and Betty Moore Foundation as part of </a:t>
            </a:r>
            <a:endParaRPr sz="1100" b="1" i="0" u="none" strike="noStrike" cap="none">
              <a:solidFill>
                <a:srgbClr val="C08B3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C08B3F"/>
                </a:solidFill>
                <a:latin typeface="Calibri"/>
                <a:ea typeface="Calibri"/>
                <a:cs typeface="Calibri"/>
                <a:sym typeface="Calibri"/>
              </a:rPr>
              <a:t>The Leapfrog Group’s Recognizing Excellence in Diagnosis Initiative.</a:t>
            </a:r>
            <a:endParaRPr sz="1100" b="1" i="0" u="none" strike="noStrike" cap="none">
              <a:solidFill>
                <a:srgbClr val="C08B3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0"/>
        <p:cNvGrpSpPr/>
        <p:nvPr/>
      </p:nvGrpSpPr>
      <p:grpSpPr>
        <a:xfrm>
          <a:off x="0" y="0"/>
          <a:ext cx="0" cy="0"/>
          <a:chOff x="0" y="0"/>
          <a:chExt cx="0" cy="0"/>
        </a:xfrm>
      </p:grpSpPr>
      <p:sp>
        <p:nvSpPr>
          <p:cNvPr id="141" name="Google Shape;141;p31"/>
          <p:cNvSpPr txBox="1">
            <a:spLocks noGrp="1"/>
          </p:cNvSpPr>
          <p:nvPr>
            <p:ph type="title"/>
          </p:nvPr>
        </p:nvSpPr>
        <p:spPr>
          <a:xfrm>
            <a:off x="946404" y="217984"/>
            <a:ext cx="7269600" cy="81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A63"/>
              </a:buClr>
              <a:buSzPts val="4000"/>
              <a:buFont typeface="Trebuchet MS"/>
              <a:buNone/>
              <a:defRPr>
                <a:solidFill>
                  <a:srgbClr val="003A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1"/>
          <p:cNvSpPr txBox="1">
            <a:spLocks noGrp="1"/>
          </p:cNvSpPr>
          <p:nvPr>
            <p:ph type="body" idx="1"/>
          </p:nvPr>
        </p:nvSpPr>
        <p:spPr>
          <a:xfrm>
            <a:off x="946404" y="1209963"/>
            <a:ext cx="6830700" cy="4822500"/>
          </a:xfrm>
          <a:prstGeom prst="rect">
            <a:avLst/>
          </a:prstGeom>
          <a:noFill/>
          <a:ln>
            <a:noFill/>
          </a:ln>
        </p:spPr>
        <p:txBody>
          <a:bodyPr spcFirstLastPara="1" wrap="square" lIns="91425" tIns="45700" rIns="91425" bIns="45700" anchor="t" anchorCtr="0">
            <a:normAutofit/>
          </a:bodyPr>
          <a:lstStyle>
            <a:lvl1pPr marL="457200" lvl="0" indent="-365760" algn="l">
              <a:lnSpc>
                <a:spcPct val="95000"/>
              </a:lnSpc>
              <a:spcBef>
                <a:spcPts val="1400"/>
              </a:spcBef>
              <a:spcAft>
                <a:spcPts val="0"/>
              </a:spcAft>
              <a:buSzPts val="2160"/>
              <a:buChar char="•"/>
              <a:defRPr>
                <a:solidFill>
                  <a:srgbClr val="003A63"/>
                </a:solidFill>
              </a:defRPr>
            </a:lvl1pPr>
            <a:lvl2pPr marL="914400" lvl="1" indent="-330200" algn="l">
              <a:lnSpc>
                <a:spcPct val="90000"/>
              </a:lnSpc>
              <a:spcBef>
                <a:spcPts val="300"/>
              </a:spcBef>
              <a:spcAft>
                <a:spcPts val="0"/>
              </a:spcAft>
              <a:buSzPts val="1600"/>
              <a:buChar char="•"/>
              <a:defRPr>
                <a:solidFill>
                  <a:srgbClr val="003A63"/>
                </a:solidFill>
              </a:defRPr>
            </a:lvl2pPr>
            <a:lvl3pPr marL="1371600" lvl="2" indent="-317500" algn="l">
              <a:lnSpc>
                <a:spcPct val="90000"/>
              </a:lnSpc>
              <a:spcBef>
                <a:spcPts val="300"/>
              </a:spcBef>
              <a:spcAft>
                <a:spcPts val="0"/>
              </a:spcAft>
              <a:buSzPts val="1400"/>
              <a:buChar char="•"/>
              <a:defRPr>
                <a:solidFill>
                  <a:srgbClr val="003A63"/>
                </a:solidFill>
              </a:defRPr>
            </a:lvl3pPr>
            <a:lvl4pPr marL="1828800" lvl="3" indent="-317500" algn="l">
              <a:lnSpc>
                <a:spcPct val="90000"/>
              </a:lnSpc>
              <a:spcBef>
                <a:spcPts val="300"/>
              </a:spcBef>
              <a:spcAft>
                <a:spcPts val="0"/>
              </a:spcAft>
              <a:buSzPts val="1400"/>
              <a:buChar char="•"/>
              <a:defRPr>
                <a:solidFill>
                  <a:srgbClr val="003A63"/>
                </a:solidFill>
              </a:defRPr>
            </a:lvl4pPr>
            <a:lvl5pPr marL="2286000" lvl="4" indent="-317500" algn="l">
              <a:lnSpc>
                <a:spcPct val="90000"/>
              </a:lnSpc>
              <a:spcBef>
                <a:spcPts val="300"/>
              </a:spcBef>
              <a:spcAft>
                <a:spcPts val="0"/>
              </a:spcAft>
              <a:buSzPts val="1400"/>
              <a:buChar char="•"/>
              <a:defRPr>
                <a:solidFill>
                  <a:srgbClr val="003A63"/>
                </a:solidFil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143" name="Google Shape;143;p31"/>
          <p:cNvSpPr txBox="1">
            <a:spLocks noGrp="1"/>
          </p:cNvSpPr>
          <p:nvPr>
            <p:ph type="dt" idx="10"/>
          </p:nvPr>
        </p:nvSpPr>
        <p:spPr>
          <a:xfrm rot="-5400000">
            <a:off x="7831634" y="1044300"/>
            <a:ext cx="1904700" cy="2739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31"/>
          <p:cNvSpPr txBox="1">
            <a:spLocks noGrp="1"/>
          </p:cNvSpPr>
          <p:nvPr>
            <p:ph type="ftr" idx="11"/>
          </p:nvPr>
        </p:nvSpPr>
        <p:spPr>
          <a:xfrm rot="-5400000">
            <a:off x="6993433" y="4092300"/>
            <a:ext cx="35811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1"/>
          <p:cNvSpPr txBox="1">
            <a:spLocks noGrp="1"/>
          </p:cNvSpPr>
          <p:nvPr>
            <p:ph type="sldNum" idx="12"/>
          </p:nvPr>
        </p:nvSpPr>
        <p:spPr>
          <a:xfrm>
            <a:off x="8441055" y="6172201"/>
            <a:ext cx="685800" cy="593700"/>
          </a:xfrm>
          <a:prstGeom prst="rect">
            <a:avLst/>
          </a:prstGeom>
          <a:noFill/>
          <a:ln>
            <a:noFill/>
          </a:ln>
        </p:spPr>
        <p:txBody>
          <a:bodyPr spcFirstLastPara="1" wrap="square" lIns="27425" tIns="45700" rIns="27425" bIns="45700" anchor="ctr" anchorCtr="0">
            <a:norm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46" name="Google Shape;146;p31" descr="A picture containing table&#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851891" y="6163302"/>
            <a:ext cx="4080163" cy="52102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rior Slide - WHITE">
  <p:cSld name="Interior Slide - WHITE">
    <p:bg>
      <p:bgPr>
        <a:solidFill>
          <a:schemeClr val="lt1"/>
        </a:solidFill>
        <a:effectLst/>
      </p:bgPr>
    </p:bg>
    <p:spTree>
      <p:nvGrpSpPr>
        <p:cNvPr id="1" name="Shape 25"/>
        <p:cNvGrpSpPr/>
        <p:nvPr/>
      </p:nvGrpSpPr>
      <p:grpSpPr>
        <a:xfrm>
          <a:off x="0" y="0"/>
          <a:ext cx="0" cy="0"/>
          <a:chOff x="0" y="0"/>
          <a:chExt cx="0" cy="0"/>
        </a:xfrm>
      </p:grpSpPr>
      <p:sp>
        <p:nvSpPr>
          <p:cNvPr id="26" name="Google Shape;26;p14"/>
          <p:cNvSpPr txBox="1">
            <a:spLocks noGrp="1"/>
          </p:cNvSpPr>
          <p:nvPr>
            <p:ph type="ctrTitle"/>
          </p:nvPr>
        </p:nvSpPr>
        <p:spPr>
          <a:xfrm>
            <a:off x="685800" y="504256"/>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C08B3F"/>
              </a:buClr>
              <a:buSzPts val="3000"/>
              <a:buFont typeface="Trebuchet MS"/>
              <a:buNone/>
              <a:defRPr sz="3000">
                <a:solidFill>
                  <a:srgbClr val="C08B3F"/>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4"/>
          <p:cNvSpPr txBox="1">
            <a:spLocks noGrp="1"/>
          </p:cNvSpPr>
          <p:nvPr>
            <p:ph type="subTitle" idx="1"/>
          </p:nvPr>
        </p:nvSpPr>
        <p:spPr>
          <a:xfrm>
            <a:off x="685800" y="1194509"/>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rgbClr val="174168"/>
                </a:solidFill>
              </a:defRPr>
            </a:lvl1pPr>
            <a:lvl2pPr lvl="1" algn="l">
              <a:lnSpc>
                <a:spcPct val="90000"/>
              </a:lnSpc>
              <a:spcBef>
                <a:spcPts val="500"/>
              </a:spcBef>
              <a:spcAft>
                <a:spcPts val="0"/>
              </a:spcAft>
              <a:buClr>
                <a:srgbClr val="997A48"/>
              </a:buClr>
              <a:buSzPts val="2000"/>
              <a:buFont typeface="Noto Sans Symbols"/>
              <a:buChar char="▪"/>
              <a:defRPr sz="2000">
                <a:solidFill>
                  <a:srgbClr val="174168"/>
                </a:solidFill>
              </a:defRPr>
            </a:lvl2pPr>
            <a:lvl3pPr lvl="2" algn="l">
              <a:lnSpc>
                <a:spcPct val="90000"/>
              </a:lnSpc>
              <a:spcBef>
                <a:spcPts val="500"/>
              </a:spcBef>
              <a:spcAft>
                <a:spcPts val="0"/>
              </a:spcAft>
              <a:buClr>
                <a:srgbClr val="997A48"/>
              </a:buClr>
              <a:buSzPts val="1800"/>
              <a:buFont typeface="Noto Sans Symbols"/>
              <a:buChar char="⮚"/>
              <a:defRPr sz="1800">
                <a:solidFill>
                  <a:srgbClr val="174168"/>
                </a:solidFill>
              </a:defRPr>
            </a:lvl3pPr>
            <a:lvl4pPr lvl="3" algn="l">
              <a:lnSpc>
                <a:spcPct val="90000"/>
              </a:lnSpc>
              <a:spcBef>
                <a:spcPts val="500"/>
              </a:spcBef>
              <a:spcAft>
                <a:spcPts val="0"/>
              </a:spcAft>
              <a:buClr>
                <a:srgbClr val="997A48"/>
              </a:buClr>
              <a:buSzPts val="1600"/>
              <a:buFont typeface="Arial"/>
              <a:buChar char="•"/>
              <a:defRPr sz="1600">
                <a:solidFill>
                  <a:srgbClr val="174168"/>
                </a:solidFill>
              </a:defRPr>
            </a:lvl4pPr>
            <a:lvl5pPr lvl="4" algn="l">
              <a:lnSpc>
                <a:spcPct val="90000"/>
              </a:lnSpc>
              <a:spcBef>
                <a:spcPts val="500"/>
              </a:spcBef>
              <a:spcAft>
                <a:spcPts val="0"/>
              </a:spcAft>
              <a:buClr>
                <a:srgbClr val="997A48"/>
              </a:buClr>
              <a:buSzPts val="1600"/>
              <a:buFont typeface="Arial"/>
              <a:buChar char="•"/>
              <a:defRPr sz="1600">
                <a:solidFill>
                  <a:srgbClr val="174168"/>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1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14"/>
          <p:cNvSpPr/>
          <p:nvPr/>
        </p:nvSpPr>
        <p:spPr>
          <a:xfrm>
            <a:off x="0" y="6175800"/>
            <a:ext cx="9144000" cy="682200"/>
          </a:xfrm>
          <a:prstGeom prst="rect">
            <a:avLst/>
          </a:prstGeom>
          <a:solidFill>
            <a:srgbClr val="003A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30" name="Google Shape;30;p14"/>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
        <p:nvSpPr>
          <p:cNvPr id="31" name="Google Shape;31;p14"/>
          <p:cNvSpPr txBox="1"/>
          <p:nvPr/>
        </p:nvSpPr>
        <p:spPr>
          <a:xfrm>
            <a:off x="605300" y="6255300"/>
            <a:ext cx="6305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C08B3F"/>
                </a:solidFill>
                <a:latin typeface="Calibri"/>
                <a:ea typeface="Calibri"/>
                <a:cs typeface="Calibri"/>
                <a:sym typeface="Calibri"/>
              </a:rPr>
              <a:t>This project was funded by the Gordon and Betty Moore Foundation as part of </a:t>
            </a:r>
            <a:endParaRPr sz="1100" b="1" i="0" u="none" strike="noStrike" cap="none">
              <a:solidFill>
                <a:srgbClr val="C08B3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C08B3F"/>
                </a:solidFill>
                <a:latin typeface="Calibri"/>
                <a:ea typeface="Calibri"/>
                <a:cs typeface="Calibri"/>
                <a:sym typeface="Calibri"/>
              </a:rPr>
              <a:t>The Leapfrog Group’s Recognizing Excellence in Diagnosis Initiative.</a:t>
            </a:r>
            <a:endParaRPr sz="1100" b="1" i="0" u="none" strike="noStrike" cap="none">
              <a:solidFill>
                <a:srgbClr val="C08B3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Separator 1">
  <p:cSld name="CUSTOM_2">
    <p:bg>
      <p:bgPr>
        <a:solidFill>
          <a:srgbClr val="C08B3F"/>
        </a:solidFill>
        <a:effectLst/>
      </p:bgPr>
    </p:bg>
    <p:spTree>
      <p:nvGrpSpPr>
        <p:cNvPr id="1" name="Shape 32"/>
        <p:cNvGrpSpPr/>
        <p:nvPr/>
      </p:nvGrpSpPr>
      <p:grpSpPr>
        <a:xfrm>
          <a:off x="0" y="0"/>
          <a:ext cx="0" cy="0"/>
          <a:chOff x="0" y="0"/>
          <a:chExt cx="0" cy="0"/>
        </a:xfrm>
      </p:grpSpPr>
      <p:sp>
        <p:nvSpPr>
          <p:cNvPr id="33" name="Google Shape;33;p15"/>
          <p:cNvSpPr txBox="1"/>
          <p:nvPr/>
        </p:nvSpPr>
        <p:spPr>
          <a:xfrm>
            <a:off x="5026600" y="2199400"/>
            <a:ext cx="4143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4" name="Google Shape;34;p1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15"/>
          <p:cNvSpPr/>
          <p:nvPr/>
        </p:nvSpPr>
        <p:spPr>
          <a:xfrm>
            <a:off x="0" y="6175800"/>
            <a:ext cx="9144000" cy="682200"/>
          </a:xfrm>
          <a:prstGeom prst="rect">
            <a:avLst/>
          </a:prstGeom>
          <a:solidFill>
            <a:srgbClr val="003A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36" name="Google Shape;36;p1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
        <p:nvSpPr>
          <p:cNvPr id="37" name="Google Shape;37;p15"/>
          <p:cNvSpPr txBox="1"/>
          <p:nvPr/>
        </p:nvSpPr>
        <p:spPr>
          <a:xfrm>
            <a:off x="605300" y="6255300"/>
            <a:ext cx="6305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C08B3F"/>
                </a:solidFill>
                <a:latin typeface="Calibri"/>
                <a:ea typeface="Calibri"/>
                <a:cs typeface="Calibri"/>
                <a:sym typeface="Calibri"/>
              </a:rPr>
              <a:t>This project was funded by the Gordon and Betty Moore Foundation as part of </a:t>
            </a:r>
            <a:endParaRPr sz="1100" b="1" i="0" u="none" strike="noStrike" cap="none">
              <a:solidFill>
                <a:srgbClr val="C08B3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C08B3F"/>
                </a:solidFill>
                <a:latin typeface="Calibri"/>
                <a:ea typeface="Calibri"/>
                <a:cs typeface="Calibri"/>
                <a:sym typeface="Calibri"/>
              </a:rPr>
              <a:t>The Leapfrog Group’s Recognizing Excellence in Diagnosis Initiative.</a:t>
            </a:r>
            <a:endParaRPr sz="1100" b="1" i="0" u="none" strike="noStrike" cap="none">
              <a:solidFill>
                <a:srgbClr val="C08B3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solidFill>
        <a:effectLst/>
      </p:bgPr>
    </p:bg>
    <p:spTree>
      <p:nvGrpSpPr>
        <p:cNvPr id="1" name="Shape 38"/>
        <p:cNvGrpSpPr/>
        <p:nvPr/>
      </p:nvGrpSpPr>
      <p:grpSpPr>
        <a:xfrm>
          <a:off x="0" y="0"/>
          <a:ext cx="0" cy="0"/>
          <a:chOff x="0" y="0"/>
          <a:chExt cx="0" cy="0"/>
        </a:xfrm>
      </p:grpSpPr>
      <p:sp>
        <p:nvSpPr>
          <p:cNvPr id="39" name="Google Shape;39;p16"/>
          <p:cNvSpPr/>
          <p:nvPr/>
        </p:nvSpPr>
        <p:spPr>
          <a:xfrm>
            <a:off x="0" y="6350632"/>
            <a:ext cx="9144000" cy="570300"/>
          </a:xfrm>
          <a:prstGeom prst="rect">
            <a:avLst/>
          </a:prstGeom>
          <a:solidFill>
            <a:srgbClr val="C08B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16"/>
          <p:cNvSpPr/>
          <p:nvPr/>
        </p:nvSpPr>
        <p:spPr>
          <a:xfrm>
            <a:off x="0" y="6181854"/>
            <a:ext cx="9144000" cy="168900"/>
          </a:xfrm>
          <a:prstGeom prst="rect">
            <a:avLst/>
          </a:prstGeom>
          <a:solidFill>
            <a:srgbClr val="17416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16"/>
          <p:cNvSpPr txBox="1">
            <a:spLocks noGrp="1"/>
          </p:cNvSpPr>
          <p:nvPr>
            <p:ph type="ctrTitle"/>
          </p:nvPr>
        </p:nvSpPr>
        <p:spPr>
          <a:xfrm>
            <a:off x="685800" y="509969"/>
            <a:ext cx="64986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C08B3F"/>
              </a:buClr>
              <a:buSzPts val="3000"/>
              <a:buFont typeface="Trebuchet MS"/>
              <a:buNone/>
              <a:defRPr sz="3000">
                <a:solidFill>
                  <a:srgbClr val="C08B3F"/>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17416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3" name="Google Shape;43;p1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110880" y="289611"/>
            <a:ext cx="1411886" cy="685012"/>
          </a:xfrm>
          <a:prstGeom prst="rect">
            <a:avLst/>
          </a:prstGeom>
          <a:noFill/>
          <a:ln>
            <a:noFill/>
          </a:ln>
        </p:spPr>
      </p:pic>
      <p:pic>
        <p:nvPicPr>
          <p:cNvPr id="44" name="Google Shape;44;p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84315" y="1233246"/>
            <a:ext cx="1268058" cy="317015"/>
          </a:xfrm>
          <a:prstGeom prst="rect">
            <a:avLst/>
          </a:prstGeom>
          <a:noFill/>
          <a:ln>
            <a:noFill/>
          </a:ln>
        </p:spPr>
      </p:pic>
      <p:sp>
        <p:nvSpPr>
          <p:cNvPr id="45" name="Google Shape;45;p16"/>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atient Experiences a Health Problem" type="title">
  <p:cSld name="TITLE">
    <p:bg>
      <p:bgPr>
        <a:solidFill>
          <a:srgbClr val="174168"/>
        </a:solidFill>
        <a:effectLst/>
      </p:bgPr>
    </p:bg>
    <p:spTree>
      <p:nvGrpSpPr>
        <p:cNvPr id="1" name="Shape 46"/>
        <p:cNvGrpSpPr/>
        <p:nvPr/>
      </p:nvGrpSpPr>
      <p:grpSpPr>
        <a:xfrm>
          <a:off x="0" y="0"/>
          <a:ext cx="0" cy="0"/>
          <a:chOff x="0" y="0"/>
          <a:chExt cx="0" cy="0"/>
        </a:xfrm>
      </p:grpSpPr>
      <p:sp>
        <p:nvSpPr>
          <p:cNvPr id="47" name="Google Shape;47;p17"/>
          <p:cNvSpPr txBox="1">
            <a:spLocks noGrp="1"/>
          </p:cNvSpPr>
          <p:nvPr>
            <p:ph type="ctrTitle"/>
          </p:nvPr>
        </p:nvSpPr>
        <p:spPr>
          <a:xfrm>
            <a:off x="685800" y="507374"/>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subTitle" idx="1"/>
          </p:nvPr>
        </p:nvSpPr>
        <p:spPr>
          <a:xfrm>
            <a:off x="685800" y="1197627"/>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9" name="Google Shape;49;p1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D49E3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0" name="Google Shape;50;p1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2" y="3735499"/>
            <a:ext cx="7543796" cy="2602076"/>
          </a:xfrm>
          <a:prstGeom prst="rect">
            <a:avLst/>
          </a:prstGeom>
          <a:noFill/>
          <a:ln>
            <a:noFill/>
          </a:ln>
        </p:spPr>
      </p:pic>
      <p:pic>
        <p:nvPicPr>
          <p:cNvPr id="51" name="Google Shape;51;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atient Engages with Health Care System">
  <p:cSld name="Patient Engages with Health Care System">
    <p:bg>
      <p:bgPr>
        <a:solidFill>
          <a:srgbClr val="205D84"/>
        </a:solidFill>
        <a:effectLst/>
      </p:bgPr>
    </p:bg>
    <p:spTree>
      <p:nvGrpSpPr>
        <p:cNvPr id="1" name="Shape 52"/>
        <p:cNvGrpSpPr/>
        <p:nvPr/>
      </p:nvGrpSpPr>
      <p:grpSpPr>
        <a:xfrm>
          <a:off x="0" y="0"/>
          <a:ext cx="0" cy="0"/>
          <a:chOff x="0" y="0"/>
          <a:chExt cx="0" cy="0"/>
        </a:xfrm>
      </p:grpSpPr>
      <p:pic>
        <p:nvPicPr>
          <p:cNvPr id="53" name="Google Shape;53;p1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2" y="3735499"/>
            <a:ext cx="7543796" cy="2602076"/>
          </a:xfrm>
          <a:prstGeom prst="rect">
            <a:avLst/>
          </a:prstGeom>
          <a:noFill/>
          <a:ln>
            <a:noFill/>
          </a:ln>
        </p:spPr>
      </p:pic>
      <p:sp>
        <p:nvSpPr>
          <p:cNvPr id="54" name="Google Shape;54;p18"/>
          <p:cNvSpPr txBox="1">
            <a:spLocks noGrp="1"/>
          </p:cNvSpPr>
          <p:nvPr>
            <p:ph type="ctrTitle"/>
          </p:nvPr>
        </p:nvSpPr>
        <p:spPr>
          <a:xfrm>
            <a:off x="685800" y="507367"/>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8"/>
          <p:cNvSpPr txBox="1">
            <a:spLocks noGrp="1"/>
          </p:cNvSpPr>
          <p:nvPr>
            <p:ph type="subTitle" idx="1"/>
          </p:nvPr>
        </p:nvSpPr>
        <p:spPr>
          <a:xfrm>
            <a:off x="685800" y="1197620"/>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6" name="Google Shape;56;p1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D49E3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7" name="Google Shape;57;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58" name="Google Shape;58;p18"/>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formation Gathering">
  <p:cSld name="Information Gathering">
    <p:bg>
      <p:bgPr>
        <a:solidFill>
          <a:srgbClr val="E7AE30"/>
        </a:solidFill>
        <a:effectLst/>
      </p:bgPr>
    </p:bg>
    <p:spTree>
      <p:nvGrpSpPr>
        <p:cNvPr id="1" name="Shape 59"/>
        <p:cNvGrpSpPr/>
        <p:nvPr/>
      </p:nvGrpSpPr>
      <p:grpSpPr>
        <a:xfrm>
          <a:off x="0" y="0"/>
          <a:ext cx="0" cy="0"/>
          <a:chOff x="0" y="0"/>
          <a:chExt cx="0" cy="0"/>
        </a:xfrm>
      </p:grpSpPr>
      <p:pic>
        <p:nvPicPr>
          <p:cNvPr id="60" name="Google Shape;60;p1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3" y="3735499"/>
            <a:ext cx="7543798" cy="2603350"/>
          </a:xfrm>
          <a:prstGeom prst="rect">
            <a:avLst/>
          </a:prstGeom>
          <a:noFill/>
          <a:ln>
            <a:noFill/>
          </a:ln>
        </p:spPr>
      </p:pic>
      <p:sp>
        <p:nvSpPr>
          <p:cNvPr id="61" name="Google Shape;61;p19"/>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23F67"/>
              </a:buClr>
              <a:buSzPts val="3000"/>
              <a:buFont typeface="Trebuchet MS"/>
              <a:buNone/>
              <a:defRPr sz="3000">
                <a:solidFill>
                  <a:srgbClr val="123F67"/>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9"/>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rgbClr val="123F67"/>
                </a:solidFill>
              </a:defRPr>
            </a:lvl1pPr>
            <a:lvl2pPr lvl="1" algn="l">
              <a:lnSpc>
                <a:spcPct val="90000"/>
              </a:lnSpc>
              <a:spcBef>
                <a:spcPts val="500"/>
              </a:spcBef>
              <a:spcAft>
                <a:spcPts val="0"/>
              </a:spcAft>
              <a:buClr>
                <a:srgbClr val="997A48"/>
              </a:buClr>
              <a:buSzPts val="2000"/>
              <a:buFont typeface="Noto Sans Symbols"/>
              <a:buChar char="▪"/>
              <a:defRPr sz="2000">
                <a:solidFill>
                  <a:srgbClr val="123F67"/>
                </a:solidFill>
              </a:defRPr>
            </a:lvl2pPr>
            <a:lvl3pPr lvl="2" algn="l">
              <a:lnSpc>
                <a:spcPct val="90000"/>
              </a:lnSpc>
              <a:spcBef>
                <a:spcPts val="500"/>
              </a:spcBef>
              <a:spcAft>
                <a:spcPts val="0"/>
              </a:spcAft>
              <a:buClr>
                <a:srgbClr val="997A48"/>
              </a:buClr>
              <a:buSzPts val="1800"/>
              <a:buFont typeface="Noto Sans Symbols"/>
              <a:buChar char="⮚"/>
              <a:defRPr sz="1800">
                <a:solidFill>
                  <a:srgbClr val="123F67"/>
                </a:solidFill>
              </a:defRPr>
            </a:lvl3pPr>
            <a:lvl4pPr lvl="3" algn="l">
              <a:lnSpc>
                <a:spcPct val="90000"/>
              </a:lnSpc>
              <a:spcBef>
                <a:spcPts val="500"/>
              </a:spcBef>
              <a:spcAft>
                <a:spcPts val="0"/>
              </a:spcAft>
              <a:buClr>
                <a:srgbClr val="997A48"/>
              </a:buClr>
              <a:buSzPts val="1600"/>
              <a:buFont typeface="Arial"/>
              <a:buChar char="•"/>
              <a:defRPr sz="1600">
                <a:solidFill>
                  <a:srgbClr val="123F67"/>
                </a:solidFill>
              </a:defRPr>
            </a:lvl4pPr>
            <a:lvl5pPr lvl="4" algn="l">
              <a:lnSpc>
                <a:spcPct val="90000"/>
              </a:lnSpc>
              <a:spcBef>
                <a:spcPts val="500"/>
              </a:spcBef>
              <a:spcAft>
                <a:spcPts val="0"/>
              </a:spcAft>
              <a:buClr>
                <a:srgbClr val="997A48"/>
              </a:buClr>
              <a:buSzPts val="1600"/>
              <a:buFont typeface="Arial"/>
              <a:buChar char="•"/>
              <a:defRPr sz="1600">
                <a:solidFill>
                  <a:srgbClr val="123F67"/>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3" name="Google Shape;63;p1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17416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4" name="Google Shape;64;p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65" name="Google Shape;65;p19"/>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formation Integration &amp; Interpretation">
  <p:cSld name="Information Integration &amp; Interpretation">
    <p:bg>
      <p:bgPr>
        <a:solidFill>
          <a:srgbClr val="D49E31"/>
        </a:solidFill>
        <a:effectLst/>
      </p:bgPr>
    </p:bg>
    <p:spTree>
      <p:nvGrpSpPr>
        <p:cNvPr id="1" name="Shape 66"/>
        <p:cNvGrpSpPr/>
        <p:nvPr/>
      </p:nvGrpSpPr>
      <p:grpSpPr>
        <a:xfrm>
          <a:off x="0" y="0"/>
          <a:ext cx="0" cy="0"/>
          <a:chOff x="0" y="0"/>
          <a:chExt cx="0" cy="0"/>
        </a:xfrm>
      </p:grpSpPr>
      <p:pic>
        <p:nvPicPr>
          <p:cNvPr id="67" name="Google Shape;67;p2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3" y="3734649"/>
            <a:ext cx="7543798" cy="2603350"/>
          </a:xfrm>
          <a:prstGeom prst="rect">
            <a:avLst/>
          </a:prstGeom>
          <a:noFill/>
          <a:ln>
            <a:noFill/>
          </a:ln>
        </p:spPr>
      </p:pic>
      <p:sp>
        <p:nvSpPr>
          <p:cNvPr id="68" name="Google Shape;68;p20"/>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23F67"/>
              </a:buClr>
              <a:buSzPts val="3000"/>
              <a:buFont typeface="Trebuchet MS"/>
              <a:buNone/>
              <a:defRPr sz="3000">
                <a:solidFill>
                  <a:srgbClr val="123F67"/>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0"/>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rgbClr val="123F67"/>
                </a:solidFill>
              </a:defRPr>
            </a:lvl1pPr>
            <a:lvl2pPr lvl="1" algn="l">
              <a:lnSpc>
                <a:spcPct val="90000"/>
              </a:lnSpc>
              <a:spcBef>
                <a:spcPts val="500"/>
              </a:spcBef>
              <a:spcAft>
                <a:spcPts val="0"/>
              </a:spcAft>
              <a:buClr>
                <a:srgbClr val="997A48"/>
              </a:buClr>
              <a:buSzPts val="2000"/>
              <a:buFont typeface="Noto Sans Symbols"/>
              <a:buChar char="▪"/>
              <a:defRPr sz="2000">
                <a:solidFill>
                  <a:srgbClr val="123F67"/>
                </a:solidFill>
              </a:defRPr>
            </a:lvl2pPr>
            <a:lvl3pPr lvl="2" algn="l">
              <a:lnSpc>
                <a:spcPct val="90000"/>
              </a:lnSpc>
              <a:spcBef>
                <a:spcPts val="500"/>
              </a:spcBef>
              <a:spcAft>
                <a:spcPts val="0"/>
              </a:spcAft>
              <a:buClr>
                <a:srgbClr val="997A48"/>
              </a:buClr>
              <a:buSzPts val="1800"/>
              <a:buFont typeface="Noto Sans Symbols"/>
              <a:buChar char="⮚"/>
              <a:defRPr sz="1800">
                <a:solidFill>
                  <a:srgbClr val="123F67"/>
                </a:solidFill>
              </a:defRPr>
            </a:lvl3pPr>
            <a:lvl4pPr lvl="3" algn="l">
              <a:lnSpc>
                <a:spcPct val="90000"/>
              </a:lnSpc>
              <a:spcBef>
                <a:spcPts val="500"/>
              </a:spcBef>
              <a:spcAft>
                <a:spcPts val="0"/>
              </a:spcAft>
              <a:buClr>
                <a:srgbClr val="997A48"/>
              </a:buClr>
              <a:buSzPts val="1600"/>
              <a:buFont typeface="Arial"/>
              <a:buChar char="•"/>
              <a:defRPr sz="1600">
                <a:solidFill>
                  <a:srgbClr val="123F67"/>
                </a:solidFill>
              </a:defRPr>
            </a:lvl4pPr>
            <a:lvl5pPr lvl="4" algn="l">
              <a:lnSpc>
                <a:spcPct val="90000"/>
              </a:lnSpc>
              <a:spcBef>
                <a:spcPts val="500"/>
              </a:spcBef>
              <a:spcAft>
                <a:spcPts val="0"/>
              </a:spcAft>
              <a:buClr>
                <a:srgbClr val="997A48"/>
              </a:buClr>
              <a:buSzPts val="1600"/>
              <a:buFont typeface="Arial"/>
              <a:buChar char="•"/>
              <a:defRPr sz="1600">
                <a:solidFill>
                  <a:srgbClr val="123F67"/>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0" name="Google Shape;70;p2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17416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1" name="Google Shape;71;p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72" name="Google Shape;72;p20"/>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ab5dd44cfe_0_26"/>
          <p:cNvSpPr txBox="1"/>
          <p:nvPr/>
        </p:nvSpPr>
        <p:spPr>
          <a:xfrm>
            <a:off x="4254000" y="2517175"/>
            <a:ext cx="48900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C08B3F"/>
                </a:solidFill>
                <a:latin typeface="Calibri"/>
                <a:ea typeface="Calibri"/>
                <a:cs typeface="Calibri"/>
                <a:sym typeface="Calibri"/>
              </a:rPr>
              <a:t>Section 1</a:t>
            </a:r>
            <a:r>
              <a:rPr lang="en-US" sz="3000" b="1">
                <a:solidFill>
                  <a:srgbClr val="C08B3F"/>
                </a:solidFill>
                <a:latin typeface="Calibri"/>
                <a:ea typeface="Calibri"/>
                <a:cs typeface="Calibri"/>
                <a:sym typeface="Calibri"/>
              </a:rPr>
              <a:t>. </a:t>
            </a:r>
            <a:r>
              <a:rPr lang="en-US" sz="3000" b="1" i="0" u="none" strike="noStrike" cap="none">
                <a:solidFill>
                  <a:srgbClr val="C08B3F"/>
                </a:solidFill>
                <a:latin typeface="Calibri"/>
                <a:ea typeface="Calibri"/>
                <a:cs typeface="Calibri"/>
                <a:sym typeface="Calibri"/>
              </a:rPr>
              <a:t>Introduction and How to Use This Toolkit</a:t>
            </a:r>
            <a:endParaRPr sz="3000" b="1" i="0" u="none" strike="noStrike" cap="none">
              <a:solidFill>
                <a:srgbClr val="C08B3F"/>
              </a:solidFill>
              <a:latin typeface="Calibri"/>
              <a:ea typeface="Calibri"/>
              <a:cs typeface="Calibri"/>
              <a:sym typeface="Calibri"/>
            </a:endParaRPr>
          </a:p>
        </p:txBody>
      </p:sp>
      <p:sp>
        <p:nvSpPr>
          <p:cNvPr id="152" name="Google Shape;152;g2ab5dd44cfe_0_26"/>
          <p:cNvSpPr txBox="1"/>
          <p:nvPr/>
        </p:nvSpPr>
        <p:spPr>
          <a:xfrm>
            <a:off x="4254000" y="3541921"/>
            <a:ext cx="4183200" cy="798900"/>
          </a:xfrm>
          <a:prstGeom prst="rect">
            <a:avLst/>
          </a:prstGeom>
          <a:noFill/>
          <a:ln>
            <a:noFill/>
          </a:ln>
        </p:spPr>
        <p:txBody>
          <a:bodyPr spcFirstLastPara="1" wrap="square" lIns="91425" tIns="91425" rIns="91425" bIns="91425" anchor="t" anchorCtr="0">
            <a:spAutoFit/>
          </a:bodyPr>
          <a:lstStyle/>
          <a:p>
            <a:pPr marL="0" marR="0" lvl="0" indent="0" algn="l" rtl="0">
              <a:lnSpc>
                <a:spcPct val="95000"/>
              </a:lnSpc>
              <a:spcBef>
                <a:spcPts val="0"/>
              </a:spcBef>
              <a:spcAft>
                <a:spcPts val="0"/>
              </a:spcAft>
              <a:buClr>
                <a:srgbClr val="000000"/>
              </a:buClr>
              <a:buSzPts val="2100"/>
              <a:buFont typeface="Arial"/>
              <a:buNone/>
            </a:pPr>
            <a:r>
              <a:rPr lang="en-US" sz="2100" b="0" i="0" u="none" strike="noStrike" cap="none">
                <a:solidFill>
                  <a:srgbClr val="003A63"/>
                </a:solidFill>
                <a:latin typeface="Calibri"/>
                <a:ea typeface="Calibri"/>
                <a:cs typeface="Calibri"/>
                <a:sym typeface="Calibri"/>
              </a:rPr>
              <a:t>Part Two: Overview of Sections and Materials</a:t>
            </a:r>
            <a:endParaRPr sz="2100" b="0" i="0" u="none" strike="noStrike" cap="none">
              <a:solidFill>
                <a:srgbClr val="003A63"/>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0"/>
          <p:cNvSpPr txBox="1">
            <a:spLocks noGrp="1"/>
          </p:cNvSpPr>
          <p:nvPr>
            <p:ph type="title" idx="4294967295"/>
          </p:nvPr>
        </p:nvSpPr>
        <p:spPr>
          <a:xfrm>
            <a:off x="4720900" y="1648263"/>
            <a:ext cx="4046700" cy="915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100"/>
              <a:buFont typeface="Trebuchet MS"/>
              <a:buNone/>
            </a:pPr>
            <a:r>
              <a:rPr lang="en-US" sz="2800" b="1">
                <a:solidFill>
                  <a:srgbClr val="C08B3F"/>
                </a:solidFill>
              </a:rPr>
              <a:t>Let’s review what we’ve discussed</a:t>
            </a:r>
            <a:endParaRPr sz="2800" b="1">
              <a:solidFill>
                <a:srgbClr val="C08B3F"/>
              </a:solidFill>
            </a:endParaRPr>
          </a:p>
        </p:txBody>
      </p:sp>
      <p:sp>
        <p:nvSpPr>
          <p:cNvPr id="250" name="Google Shape;250;p10"/>
          <p:cNvSpPr txBox="1"/>
          <p:nvPr/>
        </p:nvSpPr>
        <p:spPr>
          <a:xfrm>
            <a:off x="4614100" y="2771600"/>
            <a:ext cx="4260300" cy="1961700"/>
          </a:xfrm>
          <a:prstGeom prst="rect">
            <a:avLst/>
          </a:prstGeom>
          <a:noFill/>
          <a:ln>
            <a:noFill/>
          </a:ln>
        </p:spPr>
        <p:txBody>
          <a:bodyPr spcFirstLastPara="1" wrap="square" lIns="91425" tIns="45700" rIns="91425" bIns="45700" anchor="t" anchorCtr="0">
            <a:noAutofit/>
          </a:bodyPr>
          <a:lstStyle/>
          <a:p>
            <a:pPr marL="457200" marR="0" lvl="0" indent="-361950" algn="l" rtl="0">
              <a:lnSpc>
                <a:spcPct val="100000"/>
              </a:lnSpc>
              <a:spcBef>
                <a:spcPts val="0"/>
              </a:spcBef>
              <a:spcAft>
                <a:spcPts val="0"/>
              </a:spcAft>
              <a:buClr>
                <a:srgbClr val="174168"/>
              </a:buClr>
              <a:buSzPts val="2100"/>
              <a:buFont typeface="Calibri"/>
              <a:buChar char="➔"/>
            </a:pPr>
            <a:r>
              <a:rPr lang="en-US" sz="2100" b="0" i="0" u="none" strike="noStrike" cap="none">
                <a:solidFill>
                  <a:srgbClr val="174168"/>
                </a:solidFill>
                <a:latin typeface="Calibri"/>
                <a:ea typeface="Calibri"/>
                <a:cs typeface="Calibri"/>
                <a:sym typeface="Calibri"/>
              </a:rPr>
              <a:t>The components and materials within each section</a:t>
            </a:r>
            <a:endParaRPr/>
          </a:p>
          <a:p>
            <a:pPr marL="457200" marR="0" lvl="0" indent="-361950" algn="l" rtl="0">
              <a:lnSpc>
                <a:spcPct val="100000"/>
              </a:lnSpc>
              <a:spcBef>
                <a:spcPts val="1000"/>
              </a:spcBef>
              <a:spcAft>
                <a:spcPts val="0"/>
              </a:spcAft>
              <a:buClr>
                <a:srgbClr val="174168"/>
              </a:buClr>
              <a:buSzPts val="2100"/>
              <a:buFont typeface="Calibri"/>
              <a:buChar char="➔"/>
            </a:pPr>
            <a:r>
              <a:rPr lang="en-US" sz="2100" b="0" i="0" u="none" strike="noStrike" cap="none">
                <a:solidFill>
                  <a:srgbClr val="174168"/>
                </a:solidFill>
                <a:latin typeface="Calibri"/>
                <a:ea typeface="Calibri"/>
                <a:cs typeface="Calibri"/>
                <a:sym typeface="Calibri"/>
              </a:rPr>
              <a:t>The expectations of us as PFAC members</a:t>
            </a:r>
            <a:endParaRPr/>
          </a:p>
          <a:p>
            <a:pPr marL="457200" marR="0" lvl="0" indent="-361950" algn="l" rtl="0">
              <a:lnSpc>
                <a:spcPct val="100000"/>
              </a:lnSpc>
              <a:spcBef>
                <a:spcPts val="1000"/>
              </a:spcBef>
              <a:spcAft>
                <a:spcPts val="1000"/>
              </a:spcAft>
              <a:buClr>
                <a:srgbClr val="174168"/>
              </a:buClr>
              <a:buSzPts val="2100"/>
              <a:buFont typeface="Calibri"/>
              <a:buChar char="➔"/>
            </a:pPr>
            <a:r>
              <a:rPr lang="en-US" sz="2100" b="0" i="0" u="none" strike="noStrike" cap="none">
                <a:solidFill>
                  <a:srgbClr val="174168"/>
                </a:solidFill>
                <a:latin typeface="Calibri"/>
                <a:ea typeface="Calibri"/>
                <a:cs typeface="Calibri"/>
                <a:sym typeface="Calibri"/>
              </a:rPr>
              <a:t>The overall goal of this toolkit</a:t>
            </a:r>
            <a:endParaRPr sz="2100" b="0" i="0" u="none" strike="noStrike" cap="none">
              <a:solidFill>
                <a:srgbClr val="174168"/>
              </a:solidFill>
              <a:latin typeface="Calibri"/>
              <a:ea typeface="Calibri"/>
              <a:cs typeface="Calibri"/>
              <a:sym typeface="Calibri"/>
            </a:endParaRPr>
          </a:p>
        </p:txBody>
      </p:sp>
      <p:pic>
        <p:nvPicPr>
          <p:cNvPr id="251" name="Google Shape;251;p10"/>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0"/>
            <a:ext cx="4260300" cy="61758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1"/>
          <p:cNvSpPr txBox="1"/>
          <p:nvPr/>
        </p:nvSpPr>
        <p:spPr>
          <a:xfrm>
            <a:off x="771375" y="2628600"/>
            <a:ext cx="7861200" cy="954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rgbClr val="003A63"/>
                </a:solidFill>
                <a:latin typeface="Calibri"/>
                <a:ea typeface="Calibri"/>
                <a:cs typeface="Calibri"/>
                <a:sym typeface="Calibri"/>
              </a:rPr>
              <a:t>Thank You!</a:t>
            </a:r>
            <a:endParaRPr sz="5000" b="0" i="0" u="none" strike="noStrike" cap="none">
              <a:solidFill>
                <a:srgbClr val="003A63"/>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
          <p:cNvSpPr txBox="1"/>
          <p:nvPr/>
        </p:nvSpPr>
        <p:spPr>
          <a:xfrm>
            <a:off x="1553405" y="377616"/>
            <a:ext cx="6037200" cy="461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3000" b="1" i="0" u="none" strike="noStrike" cap="none">
                <a:solidFill>
                  <a:srgbClr val="C08B3F"/>
                </a:solidFill>
                <a:latin typeface="Calibri"/>
                <a:ea typeface="Calibri"/>
                <a:cs typeface="Calibri"/>
                <a:sym typeface="Calibri"/>
              </a:rPr>
              <a:t>Toolkit Materials and Goals </a:t>
            </a:r>
            <a:endParaRPr sz="3000" b="1" i="0" u="none" strike="noStrike" cap="none">
              <a:solidFill>
                <a:srgbClr val="C08B3F"/>
              </a:solidFill>
              <a:latin typeface="Calibri"/>
              <a:ea typeface="Calibri"/>
              <a:cs typeface="Calibri"/>
              <a:sym typeface="Calibri"/>
            </a:endParaRPr>
          </a:p>
        </p:txBody>
      </p:sp>
      <p:grpSp>
        <p:nvGrpSpPr>
          <p:cNvPr id="158" name="Google Shape;158;p2"/>
          <p:cNvGrpSpPr/>
          <p:nvPr/>
        </p:nvGrpSpPr>
        <p:grpSpPr>
          <a:xfrm>
            <a:off x="1039100" y="1119434"/>
            <a:ext cx="6872883" cy="4619135"/>
            <a:chOff x="2701706" y="974624"/>
            <a:chExt cx="7260599" cy="4908751"/>
          </a:xfrm>
        </p:grpSpPr>
        <p:grpSp>
          <p:nvGrpSpPr>
            <p:cNvPr id="159" name="Google Shape;159;p2"/>
            <p:cNvGrpSpPr/>
            <p:nvPr/>
          </p:nvGrpSpPr>
          <p:grpSpPr>
            <a:xfrm>
              <a:off x="2701706" y="974624"/>
              <a:ext cx="7260599" cy="4908751"/>
              <a:chOff x="2735112" y="1075403"/>
              <a:chExt cx="7260599" cy="4908751"/>
            </a:xfrm>
          </p:grpSpPr>
          <p:sp>
            <p:nvSpPr>
              <p:cNvPr id="160" name="Google Shape;160;p2"/>
              <p:cNvSpPr/>
              <p:nvPr/>
            </p:nvSpPr>
            <p:spPr>
              <a:xfrm>
                <a:off x="3956367" y="1075403"/>
                <a:ext cx="6039344" cy="1395412"/>
              </a:xfrm>
              <a:custGeom>
                <a:avLst/>
                <a:gdLst/>
                <a:ahLst/>
                <a:cxnLst/>
                <a:rect l="l" t="t" r="r" b="b"/>
                <a:pathLst>
                  <a:path w="4465319" h="1395412" extrusionOk="0">
                    <a:moveTo>
                      <a:pt x="0" y="0"/>
                    </a:moveTo>
                    <a:lnTo>
                      <a:pt x="4465319" y="0"/>
                    </a:lnTo>
                    <a:lnTo>
                      <a:pt x="4465319" y="1395412"/>
                    </a:lnTo>
                    <a:lnTo>
                      <a:pt x="0" y="1395412"/>
                    </a:lnTo>
                    <a:lnTo>
                      <a:pt x="0" y="0"/>
                    </a:lnTo>
                    <a:close/>
                  </a:path>
                </a:pathLst>
              </a:custGeom>
              <a:solidFill>
                <a:srgbClr val="FFFFFF">
                  <a:alpha val="40000"/>
                </a:srgbClr>
              </a:solidFill>
              <a:ln w="9525" cap="flat" cmpd="sng">
                <a:solidFill>
                  <a:srgbClr val="4372C3"/>
                </a:solidFill>
                <a:prstDash val="solid"/>
                <a:miter lim="800000"/>
                <a:headEnd type="none" w="sm" len="sm"/>
                <a:tailEnd type="none" w="sm" len="sm"/>
              </a:ln>
            </p:spPr>
            <p:txBody>
              <a:bodyPr spcFirstLastPara="1" wrap="square" lIns="945150" tIns="243825" rIns="243825" bIns="243825" anchor="t" anchorCtr="0">
                <a:noAutofit/>
              </a:bodyPr>
              <a:lstStyle/>
              <a:p>
                <a:pPr marL="285750" marR="0" lvl="0" indent="-285750" algn="l" rtl="0">
                  <a:lnSpc>
                    <a:spcPct val="90000"/>
                  </a:lnSpc>
                  <a:spcBef>
                    <a:spcPts val="0"/>
                  </a:spcBef>
                  <a:spcAft>
                    <a:spcPts val="0"/>
                  </a:spcAft>
                  <a:buClr>
                    <a:srgbClr val="034F89"/>
                  </a:buClr>
                  <a:buSzPts val="1800"/>
                  <a:buFont typeface="Noto Sans Symbols"/>
                  <a:buChar char="✔"/>
                </a:pPr>
                <a:r>
                  <a:rPr lang="en-US" sz="1800" b="0" i="0" u="none" strike="noStrike" cap="none">
                    <a:solidFill>
                      <a:srgbClr val="034F89"/>
                    </a:solidFill>
                    <a:latin typeface="Calibri"/>
                    <a:ea typeface="Calibri"/>
                    <a:cs typeface="Calibri"/>
                    <a:sym typeface="Calibri"/>
                  </a:rPr>
                  <a:t>Content</a:t>
                </a:r>
                <a:endParaRPr/>
              </a:p>
              <a:p>
                <a:pPr marL="285750" marR="0" lvl="0" indent="-285750" algn="l" rtl="0">
                  <a:lnSpc>
                    <a:spcPct val="90000"/>
                  </a:lnSpc>
                  <a:spcBef>
                    <a:spcPts val="630"/>
                  </a:spcBef>
                  <a:spcAft>
                    <a:spcPts val="0"/>
                  </a:spcAft>
                  <a:buClr>
                    <a:srgbClr val="034F89"/>
                  </a:buClr>
                  <a:buSzPts val="1800"/>
                  <a:buFont typeface="Noto Sans Symbols"/>
                  <a:buChar char="✔"/>
                </a:pPr>
                <a:r>
                  <a:rPr lang="en-US" sz="1800" b="0" i="0" u="none" strike="noStrike" cap="none">
                    <a:solidFill>
                      <a:srgbClr val="034F89"/>
                    </a:solidFill>
                    <a:latin typeface="Calibri"/>
                    <a:ea typeface="Calibri"/>
                    <a:cs typeface="Calibri"/>
                    <a:sym typeface="Calibri"/>
                  </a:rPr>
                  <a:t>Exercises</a:t>
                </a:r>
                <a:endParaRPr/>
              </a:p>
              <a:p>
                <a:pPr marL="285750" marR="0" lvl="0" indent="-285750" algn="l" rtl="0">
                  <a:lnSpc>
                    <a:spcPct val="90000"/>
                  </a:lnSpc>
                  <a:spcBef>
                    <a:spcPts val="630"/>
                  </a:spcBef>
                  <a:spcAft>
                    <a:spcPts val="0"/>
                  </a:spcAft>
                  <a:buClr>
                    <a:srgbClr val="034F89"/>
                  </a:buClr>
                  <a:buSzPts val="1800"/>
                  <a:buFont typeface="Noto Sans Symbols"/>
                  <a:buChar char="✔"/>
                </a:pPr>
                <a:r>
                  <a:rPr lang="en-US" sz="1800" b="0" i="0" u="none" strike="noStrike" cap="none">
                    <a:solidFill>
                      <a:srgbClr val="034F89"/>
                    </a:solidFill>
                    <a:latin typeface="Calibri"/>
                    <a:ea typeface="Calibri"/>
                    <a:cs typeface="Calibri"/>
                    <a:sym typeface="Calibri"/>
                  </a:rPr>
                  <a:t>Templates</a:t>
                </a:r>
                <a:endParaRPr/>
              </a:p>
            </p:txBody>
          </p:sp>
          <p:sp>
            <p:nvSpPr>
              <p:cNvPr id="161" name="Google Shape;161;p2"/>
              <p:cNvSpPr/>
              <p:nvPr/>
            </p:nvSpPr>
            <p:spPr>
              <a:xfrm>
                <a:off x="3956367" y="2832073"/>
                <a:ext cx="6039344" cy="1395412"/>
              </a:xfrm>
              <a:custGeom>
                <a:avLst/>
                <a:gdLst/>
                <a:ahLst/>
                <a:cxnLst/>
                <a:rect l="l" t="t" r="r" b="b"/>
                <a:pathLst>
                  <a:path w="4465319" h="1395412" extrusionOk="0">
                    <a:moveTo>
                      <a:pt x="0" y="0"/>
                    </a:moveTo>
                    <a:lnTo>
                      <a:pt x="4465319" y="0"/>
                    </a:lnTo>
                    <a:lnTo>
                      <a:pt x="4465319" y="1395412"/>
                    </a:lnTo>
                    <a:lnTo>
                      <a:pt x="0" y="1395412"/>
                    </a:lnTo>
                    <a:lnTo>
                      <a:pt x="0" y="0"/>
                    </a:lnTo>
                    <a:close/>
                  </a:path>
                </a:pathLst>
              </a:custGeom>
              <a:solidFill>
                <a:srgbClr val="FFFFFF">
                  <a:alpha val="40000"/>
                </a:srgbClr>
              </a:solidFill>
              <a:ln w="9525" cap="flat" cmpd="sng">
                <a:solidFill>
                  <a:srgbClr val="4372C3"/>
                </a:solidFill>
                <a:prstDash val="solid"/>
                <a:miter lim="800000"/>
                <a:headEnd type="none" w="sm" len="sm"/>
                <a:tailEnd type="none" w="sm" len="sm"/>
              </a:ln>
            </p:spPr>
            <p:txBody>
              <a:bodyPr spcFirstLastPara="1" wrap="square" lIns="945150" tIns="243825" rIns="243825" bIns="243825" anchor="ctr" anchorCtr="0">
                <a:noAutofit/>
              </a:bodyPr>
              <a:lstStyle/>
              <a:p>
                <a:pPr marL="285750" marR="0" lvl="0" indent="-285750" algn="l" rtl="0">
                  <a:lnSpc>
                    <a:spcPct val="90000"/>
                  </a:lnSpc>
                  <a:spcBef>
                    <a:spcPts val="0"/>
                  </a:spcBef>
                  <a:spcAft>
                    <a:spcPts val="0"/>
                  </a:spcAft>
                  <a:buClr>
                    <a:srgbClr val="034F89"/>
                  </a:buClr>
                  <a:buSzPts val="1800"/>
                  <a:buFont typeface="Noto Sans Symbols"/>
                  <a:buChar char="✔"/>
                </a:pPr>
                <a:r>
                  <a:rPr lang="en-US" sz="1800" b="0" i="0" u="none" strike="noStrike" cap="none">
                    <a:solidFill>
                      <a:srgbClr val="034F89"/>
                    </a:solidFill>
                    <a:latin typeface="Calibri"/>
                    <a:ea typeface="Calibri"/>
                    <a:cs typeface="Calibri"/>
                    <a:sym typeface="Calibri"/>
                  </a:rPr>
                  <a:t>Examples of PFAC efforts in diagnostic quality</a:t>
                </a:r>
                <a:endParaRPr/>
              </a:p>
              <a:p>
                <a:pPr marL="285750" marR="0" lvl="0" indent="-285750" algn="l" rtl="0">
                  <a:lnSpc>
                    <a:spcPct val="90000"/>
                  </a:lnSpc>
                  <a:spcBef>
                    <a:spcPts val="630"/>
                  </a:spcBef>
                  <a:spcAft>
                    <a:spcPts val="0"/>
                  </a:spcAft>
                  <a:buClr>
                    <a:srgbClr val="034F89"/>
                  </a:buClr>
                  <a:buSzPts val="1800"/>
                  <a:buFont typeface="Noto Sans Symbols"/>
                  <a:buChar char="✔"/>
                </a:pPr>
                <a:r>
                  <a:rPr lang="en-US" sz="1800" b="0" i="0" u="none" strike="noStrike" cap="none">
                    <a:solidFill>
                      <a:srgbClr val="034F89"/>
                    </a:solidFill>
                    <a:latin typeface="Calibri"/>
                    <a:ea typeface="Calibri"/>
                    <a:cs typeface="Calibri"/>
                    <a:sym typeface="Calibri"/>
                  </a:rPr>
                  <a:t>Resources on diagnostic quality and safety, and patient and family engagement</a:t>
                </a:r>
                <a:endParaRPr sz="1800" b="0" i="0" u="none" strike="noStrike" cap="none">
                  <a:solidFill>
                    <a:srgbClr val="034F89"/>
                  </a:solidFill>
                  <a:latin typeface="Calibri"/>
                  <a:ea typeface="Calibri"/>
                  <a:cs typeface="Calibri"/>
                  <a:sym typeface="Calibri"/>
                </a:endParaRPr>
              </a:p>
            </p:txBody>
          </p:sp>
          <p:sp>
            <p:nvSpPr>
              <p:cNvPr id="162" name="Google Shape;162;p2"/>
              <p:cNvSpPr/>
              <p:nvPr/>
            </p:nvSpPr>
            <p:spPr>
              <a:xfrm>
                <a:off x="2735112" y="3138544"/>
                <a:ext cx="1933200" cy="798600"/>
              </a:xfrm>
              <a:prstGeom prst="rect">
                <a:avLst/>
              </a:prstGeom>
              <a:solidFill>
                <a:srgbClr val="BFC8E3"/>
              </a:solidFill>
              <a:ln w="12700" cap="flat" cmpd="sng">
                <a:solidFill>
                  <a:srgbClr val="C08B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a:solidFill>
                      <a:srgbClr val="034F89"/>
                    </a:solidFill>
                    <a:latin typeface="Calibri"/>
                    <a:ea typeface="Calibri"/>
                    <a:cs typeface="Calibri"/>
                    <a:sym typeface="Calibri"/>
                  </a:rPr>
                  <a:t>Supplemental Materials</a:t>
                </a:r>
                <a:endParaRPr/>
              </a:p>
            </p:txBody>
          </p:sp>
          <p:sp>
            <p:nvSpPr>
              <p:cNvPr id="163" name="Google Shape;163;p2"/>
              <p:cNvSpPr/>
              <p:nvPr/>
            </p:nvSpPr>
            <p:spPr>
              <a:xfrm>
                <a:off x="3956366" y="4588742"/>
                <a:ext cx="6039344" cy="1395412"/>
              </a:xfrm>
              <a:custGeom>
                <a:avLst/>
                <a:gdLst/>
                <a:ahLst/>
                <a:cxnLst/>
                <a:rect l="l" t="t" r="r" b="b"/>
                <a:pathLst>
                  <a:path w="4465319" h="1395412" extrusionOk="0">
                    <a:moveTo>
                      <a:pt x="0" y="0"/>
                    </a:moveTo>
                    <a:lnTo>
                      <a:pt x="4465319" y="0"/>
                    </a:lnTo>
                    <a:lnTo>
                      <a:pt x="4465319" y="1395412"/>
                    </a:lnTo>
                    <a:lnTo>
                      <a:pt x="0" y="1395412"/>
                    </a:lnTo>
                    <a:lnTo>
                      <a:pt x="0" y="0"/>
                    </a:lnTo>
                    <a:close/>
                  </a:path>
                </a:pathLst>
              </a:custGeom>
              <a:solidFill>
                <a:srgbClr val="FFFFFF">
                  <a:alpha val="40000"/>
                </a:srgbClr>
              </a:solidFill>
              <a:ln w="9525" cap="flat" cmpd="sng">
                <a:solidFill>
                  <a:srgbClr val="4372C3"/>
                </a:solidFill>
                <a:prstDash val="solid"/>
                <a:miter lim="800000"/>
                <a:headEnd type="none" w="sm" len="sm"/>
                <a:tailEnd type="none" w="sm" len="sm"/>
              </a:ln>
            </p:spPr>
            <p:txBody>
              <a:bodyPr spcFirstLastPara="1" wrap="square" lIns="945150" tIns="243825" rIns="243825" bIns="243825" anchor="ctr" anchorCtr="0">
                <a:noAutofit/>
              </a:bodyPr>
              <a:lstStyle/>
              <a:p>
                <a:pPr marL="285750" marR="0" lvl="0" indent="-285750" algn="l" rtl="0">
                  <a:spcBef>
                    <a:spcPts val="0"/>
                  </a:spcBef>
                  <a:spcAft>
                    <a:spcPts val="0"/>
                  </a:spcAft>
                  <a:buClr>
                    <a:srgbClr val="034F89"/>
                  </a:buClr>
                  <a:buSzPts val="1800"/>
                  <a:buFont typeface="Noto Sans Symbols"/>
                  <a:buChar char="✔"/>
                </a:pPr>
                <a:r>
                  <a:rPr lang="en-US" sz="1800" b="0" i="0" u="none" strike="noStrike" cap="none">
                    <a:solidFill>
                      <a:srgbClr val="034F89"/>
                    </a:solidFill>
                    <a:latin typeface="Calibri"/>
                    <a:ea typeface="Calibri"/>
                    <a:cs typeface="Calibri"/>
                    <a:sym typeface="Calibri"/>
                  </a:rPr>
                  <a:t>Learn about diagnostic quality</a:t>
                </a:r>
                <a:endParaRPr/>
              </a:p>
              <a:p>
                <a:pPr marL="285750" marR="0" lvl="0" indent="-285750" algn="l" rtl="0">
                  <a:spcBef>
                    <a:spcPts val="225"/>
                  </a:spcBef>
                  <a:spcAft>
                    <a:spcPts val="0"/>
                  </a:spcAft>
                  <a:buClr>
                    <a:srgbClr val="034F89"/>
                  </a:buClr>
                  <a:buSzPts val="1800"/>
                  <a:buFont typeface="Noto Sans Symbols"/>
                  <a:buChar char="✔"/>
                </a:pPr>
                <a:r>
                  <a:rPr lang="en-US" sz="1800" b="0" i="0" u="none" strike="noStrike" cap="none">
                    <a:solidFill>
                      <a:srgbClr val="034F89"/>
                    </a:solidFill>
                    <a:latin typeface="Calibri"/>
                    <a:ea typeface="Calibri"/>
                    <a:cs typeface="Calibri"/>
                    <a:sym typeface="Calibri"/>
                  </a:rPr>
                  <a:t>Practice and sharpen skills </a:t>
                </a:r>
                <a:endParaRPr/>
              </a:p>
              <a:p>
                <a:pPr marL="285750" marR="0" lvl="0" indent="-285750" algn="l" rtl="0">
                  <a:spcBef>
                    <a:spcPts val="225"/>
                  </a:spcBef>
                  <a:spcAft>
                    <a:spcPts val="0"/>
                  </a:spcAft>
                  <a:buClr>
                    <a:srgbClr val="034F89"/>
                  </a:buClr>
                  <a:buSzPts val="1800"/>
                  <a:buFont typeface="Noto Sans Symbols"/>
                  <a:buChar char="✔"/>
                </a:pPr>
                <a:r>
                  <a:rPr lang="en-US" sz="1800" b="0" i="0" u="none" strike="noStrike" cap="none">
                    <a:solidFill>
                      <a:srgbClr val="034F89"/>
                    </a:solidFill>
                    <a:latin typeface="Calibri"/>
                    <a:ea typeface="Calibri"/>
                    <a:cs typeface="Calibri"/>
                    <a:sym typeface="Calibri"/>
                  </a:rPr>
                  <a:t>Identify a project opportunity to shape diagnostic quality</a:t>
                </a:r>
                <a:endParaRPr/>
              </a:p>
            </p:txBody>
          </p:sp>
        </p:grpSp>
        <p:sp>
          <p:nvSpPr>
            <p:cNvPr id="164" name="Google Shape;164;p2"/>
            <p:cNvSpPr/>
            <p:nvPr/>
          </p:nvSpPr>
          <p:spPr>
            <a:xfrm>
              <a:off x="2701812" y="1376952"/>
              <a:ext cx="1933200" cy="798600"/>
            </a:xfrm>
            <a:prstGeom prst="rect">
              <a:avLst/>
            </a:prstGeom>
            <a:solidFill>
              <a:srgbClr val="BFC8E3"/>
            </a:solidFill>
            <a:ln w="12700" cap="flat" cmpd="sng">
              <a:solidFill>
                <a:srgbClr val="C08B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rgbClr val="034F89"/>
                  </a:solidFill>
                  <a:latin typeface="Calibri"/>
                  <a:ea typeface="Calibri"/>
                  <a:cs typeface="Calibri"/>
                  <a:sym typeface="Calibri"/>
                </a:rPr>
                <a:t>Six Sections</a:t>
              </a:r>
              <a:endParaRPr/>
            </a:p>
          </p:txBody>
        </p:sp>
        <p:sp>
          <p:nvSpPr>
            <p:cNvPr id="165" name="Google Shape;165;p2"/>
            <p:cNvSpPr/>
            <p:nvPr/>
          </p:nvSpPr>
          <p:spPr>
            <a:xfrm>
              <a:off x="2701812" y="4783488"/>
              <a:ext cx="1933200" cy="798600"/>
            </a:xfrm>
            <a:prstGeom prst="rect">
              <a:avLst/>
            </a:prstGeom>
            <a:solidFill>
              <a:srgbClr val="BFC8E3"/>
            </a:solidFill>
            <a:ln w="12700" cap="flat" cmpd="sng">
              <a:solidFill>
                <a:srgbClr val="C08B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034F89"/>
                  </a:solidFill>
                  <a:latin typeface="Calibri"/>
                  <a:ea typeface="Calibri"/>
                  <a:cs typeface="Calibri"/>
                  <a:sym typeface="Calibri"/>
                </a:rPr>
                <a:t>Goals</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
          <p:cNvSpPr txBox="1"/>
          <p:nvPr/>
        </p:nvSpPr>
        <p:spPr>
          <a:xfrm>
            <a:off x="4384475" y="1330500"/>
            <a:ext cx="4690200" cy="3873900"/>
          </a:xfrm>
          <a:prstGeom prst="rect">
            <a:avLst/>
          </a:prstGeom>
          <a:noFill/>
          <a:ln>
            <a:noFill/>
          </a:ln>
        </p:spPr>
        <p:txBody>
          <a:bodyPr spcFirstLastPara="1" wrap="square" lIns="0" tIns="0" rIns="0" bIns="0" anchor="t" anchorCtr="0">
            <a:spAutoFit/>
          </a:bodyPr>
          <a:lstStyle/>
          <a:p>
            <a:pPr marL="457200" marR="0" lvl="0" indent="-361950" algn="l" rtl="0">
              <a:lnSpc>
                <a:spcPct val="100000"/>
              </a:lnSpc>
              <a:spcBef>
                <a:spcPts val="1000"/>
              </a:spcBef>
              <a:spcAft>
                <a:spcPts val="0"/>
              </a:spcAft>
              <a:buClr>
                <a:srgbClr val="174168"/>
              </a:buClr>
              <a:buSzPts val="2100"/>
              <a:buFont typeface="Calibri"/>
              <a:buAutoNum type="arabicPeriod"/>
            </a:pPr>
            <a:r>
              <a:rPr lang="en-US" sz="2100" i="0" u="none" strike="noStrike" cap="none">
                <a:solidFill>
                  <a:srgbClr val="174168"/>
                </a:solidFill>
                <a:latin typeface="Calibri"/>
                <a:ea typeface="Calibri"/>
                <a:cs typeface="Calibri"/>
                <a:sym typeface="Calibri"/>
              </a:rPr>
              <a:t>Introduction and </a:t>
            </a:r>
            <a:r>
              <a:rPr lang="en-US" sz="2100">
                <a:solidFill>
                  <a:srgbClr val="174168"/>
                </a:solidFill>
                <a:latin typeface="Calibri"/>
                <a:ea typeface="Calibri"/>
                <a:cs typeface="Calibri"/>
                <a:sym typeface="Calibri"/>
              </a:rPr>
              <a:t>H</a:t>
            </a:r>
            <a:r>
              <a:rPr lang="en-US" sz="2100" i="0" u="none" strike="noStrike" cap="none">
                <a:solidFill>
                  <a:srgbClr val="174168"/>
                </a:solidFill>
                <a:latin typeface="Calibri"/>
                <a:ea typeface="Calibri"/>
                <a:cs typeface="Calibri"/>
                <a:sym typeface="Calibri"/>
              </a:rPr>
              <a:t>ow to </a:t>
            </a:r>
            <a:r>
              <a:rPr lang="en-US" sz="2100">
                <a:solidFill>
                  <a:srgbClr val="174168"/>
                </a:solidFill>
                <a:latin typeface="Calibri"/>
                <a:ea typeface="Calibri"/>
                <a:cs typeface="Calibri"/>
                <a:sym typeface="Calibri"/>
              </a:rPr>
              <a:t>U</a:t>
            </a:r>
            <a:r>
              <a:rPr lang="en-US" sz="2100" i="0" u="none" strike="noStrike" cap="none">
                <a:solidFill>
                  <a:srgbClr val="174168"/>
                </a:solidFill>
                <a:latin typeface="Calibri"/>
                <a:ea typeface="Calibri"/>
                <a:cs typeface="Calibri"/>
                <a:sym typeface="Calibri"/>
              </a:rPr>
              <a:t>se this </a:t>
            </a:r>
            <a:r>
              <a:rPr lang="en-US" sz="2100">
                <a:solidFill>
                  <a:srgbClr val="174168"/>
                </a:solidFill>
                <a:latin typeface="Calibri"/>
                <a:ea typeface="Calibri"/>
                <a:cs typeface="Calibri"/>
                <a:sym typeface="Calibri"/>
              </a:rPr>
              <a:t>T</a:t>
            </a:r>
            <a:r>
              <a:rPr lang="en-US" sz="2100" i="0" u="none" strike="noStrike" cap="none">
                <a:solidFill>
                  <a:srgbClr val="174168"/>
                </a:solidFill>
                <a:latin typeface="Calibri"/>
                <a:ea typeface="Calibri"/>
                <a:cs typeface="Calibri"/>
                <a:sym typeface="Calibri"/>
              </a:rPr>
              <a:t>oolkit</a:t>
            </a:r>
            <a:endParaRPr sz="2100">
              <a:latin typeface="Calibri"/>
              <a:ea typeface="Calibri"/>
              <a:cs typeface="Calibri"/>
              <a:sym typeface="Calibri"/>
            </a:endParaRPr>
          </a:p>
          <a:p>
            <a:pPr marL="457200" marR="0" lvl="0" indent="-361950" algn="l" rtl="0">
              <a:lnSpc>
                <a:spcPct val="100000"/>
              </a:lnSpc>
              <a:spcBef>
                <a:spcPts val="1000"/>
              </a:spcBef>
              <a:spcAft>
                <a:spcPts val="0"/>
              </a:spcAft>
              <a:buClr>
                <a:srgbClr val="174168"/>
              </a:buClr>
              <a:buSzPts val="2100"/>
              <a:buFont typeface="Calibri"/>
              <a:buAutoNum type="arabicPeriod"/>
            </a:pPr>
            <a:r>
              <a:rPr lang="en-US" sz="2100" i="0" u="none" strike="noStrike" cap="none">
                <a:solidFill>
                  <a:srgbClr val="174168"/>
                </a:solidFill>
                <a:latin typeface="Calibri"/>
                <a:ea typeface="Calibri"/>
                <a:cs typeface="Calibri"/>
                <a:sym typeface="Calibri"/>
              </a:rPr>
              <a:t>Introduction to Patient and Family Engagement</a:t>
            </a:r>
            <a:endParaRPr sz="2100">
              <a:latin typeface="Calibri"/>
              <a:ea typeface="Calibri"/>
              <a:cs typeface="Calibri"/>
              <a:sym typeface="Calibri"/>
            </a:endParaRPr>
          </a:p>
          <a:p>
            <a:pPr marL="457200" marR="0" lvl="0" indent="-361950" algn="l" rtl="0">
              <a:lnSpc>
                <a:spcPct val="100000"/>
              </a:lnSpc>
              <a:spcBef>
                <a:spcPts val="1000"/>
              </a:spcBef>
              <a:spcAft>
                <a:spcPts val="0"/>
              </a:spcAft>
              <a:buClr>
                <a:srgbClr val="174168"/>
              </a:buClr>
              <a:buSzPts val="2100"/>
              <a:buFont typeface="Calibri"/>
              <a:buAutoNum type="arabicPeriod"/>
            </a:pPr>
            <a:r>
              <a:rPr lang="en-US" sz="2100" i="0" u="none" strike="noStrike" cap="none">
                <a:solidFill>
                  <a:srgbClr val="174168"/>
                </a:solidFill>
                <a:latin typeface="Calibri"/>
                <a:ea typeface="Calibri"/>
                <a:cs typeface="Calibri"/>
                <a:sym typeface="Calibri"/>
              </a:rPr>
              <a:t>Understanding the </a:t>
            </a:r>
            <a:r>
              <a:rPr lang="en-US" sz="2100">
                <a:solidFill>
                  <a:srgbClr val="174168"/>
                </a:solidFill>
                <a:latin typeface="Calibri"/>
                <a:ea typeface="Calibri"/>
                <a:cs typeface="Calibri"/>
                <a:sym typeface="Calibri"/>
              </a:rPr>
              <a:t>D</a:t>
            </a:r>
            <a:r>
              <a:rPr lang="en-US" sz="2100" i="0" u="none" strike="noStrike" cap="none">
                <a:solidFill>
                  <a:srgbClr val="174168"/>
                </a:solidFill>
                <a:latin typeface="Calibri"/>
                <a:ea typeface="Calibri"/>
                <a:cs typeface="Calibri"/>
                <a:sym typeface="Calibri"/>
              </a:rPr>
              <a:t>iagnostic </a:t>
            </a:r>
            <a:r>
              <a:rPr lang="en-US" sz="2100">
                <a:solidFill>
                  <a:srgbClr val="174168"/>
                </a:solidFill>
                <a:latin typeface="Calibri"/>
                <a:ea typeface="Calibri"/>
                <a:cs typeface="Calibri"/>
                <a:sym typeface="Calibri"/>
              </a:rPr>
              <a:t>P</a:t>
            </a:r>
            <a:r>
              <a:rPr lang="en-US" sz="2100" i="0" u="none" strike="noStrike" cap="none">
                <a:solidFill>
                  <a:srgbClr val="174168"/>
                </a:solidFill>
                <a:latin typeface="Calibri"/>
                <a:ea typeface="Calibri"/>
                <a:cs typeface="Calibri"/>
                <a:sym typeface="Calibri"/>
              </a:rPr>
              <a:t>rocess and </a:t>
            </a:r>
            <a:r>
              <a:rPr lang="en-US" sz="2100">
                <a:solidFill>
                  <a:srgbClr val="174168"/>
                </a:solidFill>
                <a:latin typeface="Calibri"/>
                <a:ea typeface="Calibri"/>
                <a:cs typeface="Calibri"/>
                <a:sym typeface="Calibri"/>
              </a:rPr>
              <a:t>D</a:t>
            </a:r>
            <a:r>
              <a:rPr lang="en-US" sz="2100" i="0" u="none" strike="noStrike" cap="none">
                <a:solidFill>
                  <a:srgbClr val="174168"/>
                </a:solidFill>
                <a:latin typeface="Calibri"/>
                <a:ea typeface="Calibri"/>
                <a:cs typeface="Calibri"/>
                <a:sym typeface="Calibri"/>
              </a:rPr>
              <a:t>iagnostic </a:t>
            </a:r>
            <a:r>
              <a:rPr lang="en-US" sz="2100">
                <a:solidFill>
                  <a:srgbClr val="174168"/>
                </a:solidFill>
                <a:latin typeface="Calibri"/>
                <a:ea typeface="Calibri"/>
                <a:cs typeface="Calibri"/>
                <a:sym typeface="Calibri"/>
              </a:rPr>
              <a:t>S</a:t>
            </a:r>
            <a:r>
              <a:rPr lang="en-US" sz="2100" i="0" u="none" strike="noStrike" cap="none">
                <a:solidFill>
                  <a:srgbClr val="174168"/>
                </a:solidFill>
                <a:latin typeface="Calibri"/>
                <a:ea typeface="Calibri"/>
                <a:cs typeface="Calibri"/>
                <a:sym typeface="Calibri"/>
              </a:rPr>
              <a:t>afety</a:t>
            </a:r>
            <a:endParaRPr sz="2100">
              <a:latin typeface="Calibri"/>
              <a:ea typeface="Calibri"/>
              <a:cs typeface="Calibri"/>
              <a:sym typeface="Calibri"/>
            </a:endParaRPr>
          </a:p>
          <a:p>
            <a:pPr marL="457200" marR="0" lvl="0" indent="-361950" algn="l" rtl="0">
              <a:lnSpc>
                <a:spcPct val="100000"/>
              </a:lnSpc>
              <a:spcBef>
                <a:spcPts val="1000"/>
              </a:spcBef>
              <a:spcAft>
                <a:spcPts val="0"/>
              </a:spcAft>
              <a:buClr>
                <a:srgbClr val="174168"/>
              </a:buClr>
              <a:buSzPts val="2100"/>
              <a:buFont typeface="Calibri"/>
              <a:buAutoNum type="arabicPeriod"/>
            </a:pPr>
            <a:r>
              <a:rPr lang="en-US" sz="2100" i="0" u="none" strike="noStrike" cap="none">
                <a:solidFill>
                  <a:srgbClr val="174168"/>
                </a:solidFill>
                <a:latin typeface="Calibri"/>
                <a:ea typeface="Calibri"/>
                <a:cs typeface="Calibri"/>
                <a:sym typeface="Calibri"/>
              </a:rPr>
              <a:t>Diagnosis and You</a:t>
            </a:r>
            <a:endParaRPr sz="2100">
              <a:latin typeface="Calibri"/>
              <a:ea typeface="Calibri"/>
              <a:cs typeface="Calibri"/>
              <a:sym typeface="Calibri"/>
            </a:endParaRPr>
          </a:p>
          <a:p>
            <a:pPr marL="457200" marR="0" lvl="0" indent="-361950" algn="l" rtl="0">
              <a:lnSpc>
                <a:spcPct val="100000"/>
              </a:lnSpc>
              <a:spcBef>
                <a:spcPts val="1000"/>
              </a:spcBef>
              <a:spcAft>
                <a:spcPts val="0"/>
              </a:spcAft>
              <a:buClr>
                <a:srgbClr val="174168"/>
              </a:buClr>
              <a:buSzPts val="2100"/>
              <a:buFont typeface="Calibri"/>
              <a:buAutoNum type="arabicPeriod"/>
            </a:pPr>
            <a:r>
              <a:rPr lang="en-US" sz="2100" i="0" u="none" strike="noStrike" cap="none">
                <a:solidFill>
                  <a:srgbClr val="174168"/>
                </a:solidFill>
                <a:latin typeface="Calibri"/>
                <a:ea typeface="Calibri"/>
                <a:cs typeface="Calibri"/>
                <a:sym typeface="Calibri"/>
              </a:rPr>
              <a:t>What could we do about diagnostic quality at our institution?</a:t>
            </a:r>
            <a:endParaRPr sz="2100">
              <a:latin typeface="Calibri"/>
              <a:ea typeface="Calibri"/>
              <a:cs typeface="Calibri"/>
              <a:sym typeface="Calibri"/>
            </a:endParaRPr>
          </a:p>
          <a:p>
            <a:pPr marL="457200" marR="0" lvl="0" indent="-361950" algn="l" rtl="0">
              <a:lnSpc>
                <a:spcPct val="100000"/>
              </a:lnSpc>
              <a:spcBef>
                <a:spcPts val="1000"/>
              </a:spcBef>
              <a:spcAft>
                <a:spcPts val="0"/>
              </a:spcAft>
              <a:buClr>
                <a:srgbClr val="174168"/>
              </a:buClr>
              <a:buSzPts val="2100"/>
              <a:buFont typeface="Calibri"/>
              <a:buAutoNum type="arabicPeriod"/>
            </a:pPr>
            <a:r>
              <a:rPr lang="en-US" sz="2100" i="0" u="none" strike="noStrike" cap="none">
                <a:solidFill>
                  <a:srgbClr val="174168"/>
                </a:solidFill>
                <a:latin typeface="Calibri"/>
                <a:ea typeface="Calibri"/>
                <a:cs typeface="Calibri"/>
                <a:sym typeface="Calibri"/>
              </a:rPr>
              <a:t>Getting </a:t>
            </a:r>
            <a:r>
              <a:rPr lang="en-US" sz="2100">
                <a:solidFill>
                  <a:srgbClr val="174168"/>
                </a:solidFill>
                <a:latin typeface="Calibri"/>
                <a:ea typeface="Calibri"/>
                <a:cs typeface="Calibri"/>
                <a:sym typeface="Calibri"/>
              </a:rPr>
              <a:t>Practical</a:t>
            </a:r>
            <a:endParaRPr sz="2100" i="0" u="none" strike="noStrike" cap="none">
              <a:solidFill>
                <a:srgbClr val="174168"/>
              </a:solidFill>
              <a:latin typeface="Calibri"/>
              <a:ea typeface="Calibri"/>
              <a:cs typeface="Calibri"/>
              <a:sym typeface="Calibri"/>
            </a:endParaRPr>
          </a:p>
        </p:txBody>
      </p:sp>
      <p:sp>
        <p:nvSpPr>
          <p:cNvPr id="171" name="Google Shape;171;p3"/>
          <p:cNvSpPr txBox="1"/>
          <p:nvPr/>
        </p:nvSpPr>
        <p:spPr>
          <a:xfrm>
            <a:off x="4719200" y="573350"/>
            <a:ext cx="3625500" cy="431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800" b="1" i="0" u="none" strike="noStrike" cap="none">
                <a:solidFill>
                  <a:srgbClr val="C08B3F"/>
                </a:solidFill>
                <a:latin typeface="Calibri"/>
                <a:ea typeface="Calibri"/>
                <a:cs typeface="Calibri"/>
                <a:sym typeface="Calibri"/>
              </a:rPr>
              <a:t>Toolkit Sections</a:t>
            </a:r>
            <a:endParaRPr sz="2800" b="1" i="0" u="none" strike="noStrike" cap="none">
              <a:solidFill>
                <a:srgbClr val="C08B3F"/>
              </a:solidFill>
              <a:latin typeface="Calibri"/>
              <a:ea typeface="Calibri"/>
              <a:cs typeface="Calibri"/>
              <a:sym typeface="Calibri"/>
            </a:endParaRPr>
          </a:p>
        </p:txBody>
      </p:sp>
      <p:pic>
        <p:nvPicPr>
          <p:cNvPr id="172" name="Google Shape;172;p3" descr="Different colored organizer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
            <a:ext cx="4061361" cy="6103917"/>
          </a:xfrm>
          <a:prstGeom prst="rect">
            <a:avLst/>
          </a:prstGeom>
          <a:noFill/>
          <a:ln>
            <a:noFill/>
          </a:ln>
        </p:spPr>
      </p:pic>
      <p:pic>
        <p:nvPicPr>
          <p:cNvPr id="173" name="Google Shape;173;p3"/>
          <p:cNvPicPr preferRelativeResize="0">
            <a:picLocks noGrp="1"/>
          </p:cNvPicPr>
          <p:nvPr>
            <p:ph type="pic" idx="2"/>
          </p:nvPr>
        </p:nvPicPr>
        <p:blipFill rotWithShape="1">
          <a:blip r:embed="rId4" cstate="screen">
            <a:alphaModFix/>
            <a:extLst>
              <a:ext uri="{28A0092B-C50C-407E-A947-70E740481C1C}">
                <a14:useLocalDpi xmlns:a14="http://schemas.microsoft.com/office/drawing/2010/main"/>
              </a:ext>
            </a:extLst>
          </a:blip>
          <a:srcRect/>
          <a:stretch/>
        </p:blipFill>
        <p:spPr>
          <a:xfrm>
            <a:off x="0" y="0"/>
            <a:ext cx="4260300" cy="6175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p:nvPr/>
        </p:nvSpPr>
        <p:spPr>
          <a:xfrm>
            <a:off x="1044150" y="360450"/>
            <a:ext cx="7055700" cy="923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000" b="1" i="0" u="none" strike="noStrike" cap="none">
                <a:solidFill>
                  <a:srgbClr val="C08B3F"/>
                </a:solidFill>
                <a:latin typeface="Calibri"/>
                <a:ea typeface="Calibri"/>
                <a:cs typeface="Calibri"/>
                <a:sym typeface="Calibri"/>
              </a:rPr>
              <a:t>Section 2: Introduction to Patient and Family Engagement</a:t>
            </a:r>
            <a:endParaRPr sz="3000" b="1" i="0" u="none" strike="noStrike" cap="none">
              <a:solidFill>
                <a:srgbClr val="C08B3F"/>
              </a:solidFill>
              <a:latin typeface="Calibri"/>
              <a:ea typeface="Calibri"/>
              <a:cs typeface="Calibri"/>
              <a:sym typeface="Calibri"/>
            </a:endParaRPr>
          </a:p>
        </p:txBody>
      </p:sp>
      <p:sp>
        <p:nvSpPr>
          <p:cNvPr id="179" name="Google Shape;179;p4"/>
          <p:cNvSpPr/>
          <p:nvPr/>
        </p:nvSpPr>
        <p:spPr>
          <a:xfrm>
            <a:off x="1116713" y="1670324"/>
            <a:ext cx="3395767" cy="3842204"/>
          </a:xfrm>
          <a:custGeom>
            <a:avLst/>
            <a:gdLst/>
            <a:ahLst/>
            <a:cxnLst/>
            <a:rect l="l" t="t" r="r" b="b"/>
            <a:pathLst>
              <a:path w="1575762" h="1687027" extrusionOk="0">
                <a:moveTo>
                  <a:pt x="28468" y="0"/>
                </a:moveTo>
                <a:lnTo>
                  <a:pt x="1547294" y="0"/>
                </a:lnTo>
                <a:cubicBezTo>
                  <a:pt x="1554844" y="0"/>
                  <a:pt x="1562085" y="2999"/>
                  <a:pt x="1567424" y="8338"/>
                </a:cubicBezTo>
                <a:cubicBezTo>
                  <a:pt x="1572762" y="13677"/>
                  <a:pt x="1575762" y="20918"/>
                  <a:pt x="1575762" y="28468"/>
                </a:cubicBezTo>
                <a:lnTo>
                  <a:pt x="1575762" y="1658559"/>
                </a:lnTo>
                <a:cubicBezTo>
                  <a:pt x="1575762" y="1666109"/>
                  <a:pt x="1572762" y="1673350"/>
                  <a:pt x="1567424" y="1678689"/>
                </a:cubicBezTo>
                <a:cubicBezTo>
                  <a:pt x="1562085" y="1684028"/>
                  <a:pt x="1554844" y="1687027"/>
                  <a:pt x="1547294" y="1687027"/>
                </a:cubicBezTo>
                <a:lnTo>
                  <a:pt x="28468" y="1687027"/>
                </a:lnTo>
                <a:cubicBezTo>
                  <a:pt x="20918" y="1687027"/>
                  <a:pt x="13677" y="1684028"/>
                  <a:pt x="8338" y="1678689"/>
                </a:cubicBezTo>
                <a:cubicBezTo>
                  <a:pt x="2999" y="1673350"/>
                  <a:pt x="0" y="1666109"/>
                  <a:pt x="0" y="1658559"/>
                </a:cubicBezTo>
                <a:lnTo>
                  <a:pt x="0" y="28468"/>
                </a:lnTo>
                <a:cubicBezTo>
                  <a:pt x="0" y="20918"/>
                  <a:pt x="2999" y="13677"/>
                  <a:pt x="8338" y="8338"/>
                </a:cubicBezTo>
                <a:cubicBezTo>
                  <a:pt x="13677" y="2999"/>
                  <a:pt x="20918" y="0"/>
                  <a:pt x="28468" y="0"/>
                </a:cubicBezTo>
                <a:close/>
              </a:path>
            </a:pathLst>
          </a:custGeom>
          <a:solidFill>
            <a:srgbClr val="B0D1EC"/>
          </a:solidFill>
          <a:ln w="19050" cap="flat" cmpd="sng">
            <a:solidFill>
              <a:srgbClr val="C08B3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4"/>
          <p:cNvSpPr txBox="1"/>
          <p:nvPr/>
        </p:nvSpPr>
        <p:spPr>
          <a:xfrm>
            <a:off x="1220250" y="4211213"/>
            <a:ext cx="3188700" cy="1015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2200" b="1" i="0" u="none" strike="noStrike" cap="none">
                <a:solidFill>
                  <a:srgbClr val="123F67"/>
                </a:solidFill>
                <a:latin typeface="Calibri"/>
                <a:ea typeface="Calibri"/>
                <a:cs typeface="Calibri"/>
                <a:sym typeface="Calibri"/>
              </a:rPr>
              <a:t>What it is, </a:t>
            </a:r>
            <a:r>
              <a:rPr lang="en-US" sz="2200" b="1">
                <a:solidFill>
                  <a:srgbClr val="123F67"/>
                </a:solidFill>
                <a:latin typeface="Calibri"/>
                <a:ea typeface="Calibri"/>
                <a:cs typeface="Calibri"/>
                <a:sym typeface="Calibri"/>
              </a:rPr>
              <a:t>how does it work</a:t>
            </a:r>
            <a:r>
              <a:rPr lang="en-US" sz="2200" b="1" i="0" u="none" strike="noStrike" cap="none">
                <a:solidFill>
                  <a:srgbClr val="123F67"/>
                </a:solidFill>
                <a:latin typeface="Calibri"/>
                <a:ea typeface="Calibri"/>
                <a:cs typeface="Calibri"/>
                <a:sym typeface="Calibri"/>
              </a:rPr>
              <a:t>, and why it is so important?</a:t>
            </a:r>
            <a:endParaRPr sz="2200" b="1" i="0" u="none" strike="noStrike" cap="none">
              <a:solidFill>
                <a:srgbClr val="123F67"/>
              </a:solidFill>
              <a:latin typeface="Calibri"/>
              <a:ea typeface="Calibri"/>
              <a:cs typeface="Calibri"/>
              <a:sym typeface="Calibri"/>
            </a:endParaRPr>
          </a:p>
        </p:txBody>
      </p:sp>
      <p:sp>
        <p:nvSpPr>
          <p:cNvPr id="181" name="Google Shape;181;p4"/>
          <p:cNvSpPr/>
          <p:nvPr/>
        </p:nvSpPr>
        <p:spPr>
          <a:xfrm>
            <a:off x="4861875" y="1670325"/>
            <a:ext cx="3297282" cy="3842204"/>
          </a:xfrm>
          <a:custGeom>
            <a:avLst/>
            <a:gdLst/>
            <a:ahLst/>
            <a:cxnLst/>
            <a:rect l="l" t="t" r="r" b="b"/>
            <a:pathLst>
              <a:path w="1575762" h="1687027" extrusionOk="0">
                <a:moveTo>
                  <a:pt x="28468" y="0"/>
                </a:moveTo>
                <a:lnTo>
                  <a:pt x="1547294" y="0"/>
                </a:lnTo>
                <a:cubicBezTo>
                  <a:pt x="1554844" y="0"/>
                  <a:pt x="1562085" y="2999"/>
                  <a:pt x="1567424" y="8338"/>
                </a:cubicBezTo>
                <a:cubicBezTo>
                  <a:pt x="1572762" y="13677"/>
                  <a:pt x="1575762" y="20918"/>
                  <a:pt x="1575762" y="28468"/>
                </a:cubicBezTo>
                <a:lnTo>
                  <a:pt x="1575762" y="1658559"/>
                </a:lnTo>
                <a:cubicBezTo>
                  <a:pt x="1575762" y="1666109"/>
                  <a:pt x="1572762" y="1673350"/>
                  <a:pt x="1567424" y="1678689"/>
                </a:cubicBezTo>
                <a:cubicBezTo>
                  <a:pt x="1562085" y="1684028"/>
                  <a:pt x="1554844" y="1687027"/>
                  <a:pt x="1547294" y="1687027"/>
                </a:cubicBezTo>
                <a:lnTo>
                  <a:pt x="28468" y="1687027"/>
                </a:lnTo>
                <a:cubicBezTo>
                  <a:pt x="20918" y="1687027"/>
                  <a:pt x="13677" y="1684028"/>
                  <a:pt x="8338" y="1678689"/>
                </a:cubicBezTo>
                <a:cubicBezTo>
                  <a:pt x="2999" y="1673350"/>
                  <a:pt x="0" y="1666109"/>
                  <a:pt x="0" y="1658559"/>
                </a:cubicBezTo>
                <a:lnTo>
                  <a:pt x="0" y="28468"/>
                </a:lnTo>
                <a:cubicBezTo>
                  <a:pt x="0" y="20918"/>
                  <a:pt x="2999" y="13677"/>
                  <a:pt x="8338" y="8338"/>
                </a:cubicBezTo>
                <a:cubicBezTo>
                  <a:pt x="13677" y="2999"/>
                  <a:pt x="20918" y="0"/>
                  <a:pt x="28468" y="0"/>
                </a:cubicBezTo>
                <a:close/>
              </a:path>
            </a:pathLst>
          </a:custGeom>
          <a:solidFill>
            <a:srgbClr val="B0D1EC"/>
          </a:solidFill>
          <a:ln w="19050" cap="flat" cmpd="sng">
            <a:solidFill>
              <a:srgbClr val="C08B3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4"/>
          <p:cNvSpPr txBox="1"/>
          <p:nvPr/>
        </p:nvSpPr>
        <p:spPr>
          <a:xfrm>
            <a:off x="5003912" y="4380425"/>
            <a:ext cx="3013200" cy="677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2200" b="1" i="0" u="none" strike="noStrike" cap="none">
                <a:solidFill>
                  <a:srgbClr val="174168"/>
                </a:solidFill>
                <a:latin typeface="Calibri"/>
                <a:ea typeface="Calibri"/>
                <a:cs typeface="Calibri"/>
                <a:sym typeface="Calibri"/>
              </a:rPr>
              <a:t>The </a:t>
            </a:r>
            <a:r>
              <a:rPr lang="en-US" sz="2200" b="1">
                <a:solidFill>
                  <a:srgbClr val="174168"/>
                </a:solidFill>
                <a:latin typeface="Calibri"/>
                <a:ea typeface="Calibri"/>
                <a:cs typeface="Calibri"/>
                <a:sym typeface="Calibri"/>
              </a:rPr>
              <a:t>R</a:t>
            </a:r>
            <a:r>
              <a:rPr lang="en-US" sz="2200" b="1" i="0" u="none" strike="noStrike" cap="none">
                <a:solidFill>
                  <a:srgbClr val="174168"/>
                </a:solidFill>
                <a:latin typeface="Calibri"/>
                <a:ea typeface="Calibri"/>
                <a:cs typeface="Calibri"/>
                <a:sym typeface="Calibri"/>
              </a:rPr>
              <a:t>ole of P</a:t>
            </a:r>
            <a:r>
              <a:rPr lang="en-US" sz="2200" b="1">
                <a:solidFill>
                  <a:srgbClr val="174168"/>
                </a:solidFill>
                <a:latin typeface="Calibri"/>
                <a:ea typeface="Calibri"/>
                <a:cs typeface="Calibri"/>
                <a:sym typeface="Calibri"/>
              </a:rPr>
              <a:t>atient and Family Advisory Councils</a:t>
            </a:r>
            <a:endParaRPr sz="2200" b="1" i="0" u="none" strike="noStrike" cap="none">
              <a:solidFill>
                <a:srgbClr val="174168"/>
              </a:solidFill>
              <a:latin typeface="Calibri"/>
              <a:ea typeface="Calibri"/>
              <a:cs typeface="Calibri"/>
              <a:sym typeface="Calibri"/>
            </a:endParaRPr>
          </a:p>
        </p:txBody>
      </p:sp>
      <p:pic>
        <p:nvPicPr>
          <p:cNvPr id="183" name="Google Shape;183;p4" descr="Colleagues huddl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308052" y="1863322"/>
            <a:ext cx="3013102" cy="2008735"/>
          </a:xfrm>
          <a:prstGeom prst="rect">
            <a:avLst/>
          </a:prstGeom>
          <a:noFill/>
          <a:ln>
            <a:noFill/>
          </a:ln>
        </p:spPr>
      </p:pic>
      <p:pic>
        <p:nvPicPr>
          <p:cNvPr id="184" name="Google Shape;184;p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003025" y="1863325"/>
            <a:ext cx="3013098" cy="2008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5"/>
          <p:cNvSpPr/>
          <p:nvPr/>
        </p:nvSpPr>
        <p:spPr>
          <a:xfrm>
            <a:off x="1082350" y="1641024"/>
            <a:ext cx="3395767" cy="3842204"/>
          </a:xfrm>
          <a:custGeom>
            <a:avLst/>
            <a:gdLst/>
            <a:ahLst/>
            <a:cxnLst/>
            <a:rect l="l" t="t" r="r" b="b"/>
            <a:pathLst>
              <a:path w="1575762" h="1687027" extrusionOk="0">
                <a:moveTo>
                  <a:pt x="28468" y="0"/>
                </a:moveTo>
                <a:lnTo>
                  <a:pt x="1547294" y="0"/>
                </a:lnTo>
                <a:cubicBezTo>
                  <a:pt x="1554844" y="0"/>
                  <a:pt x="1562085" y="2999"/>
                  <a:pt x="1567424" y="8338"/>
                </a:cubicBezTo>
                <a:cubicBezTo>
                  <a:pt x="1572762" y="13677"/>
                  <a:pt x="1575762" y="20918"/>
                  <a:pt x="1575762" y="28468"/>
                </a:cubicBezTo>
                <a:lnTo>
                  <a:pt x="1575762" y="1658559"/>
                </a:lnTo>
                <a:cubicBezTo>
                  <a:pt x="1575762" y="1666109"/>
                  <a:pt x="1572762" y="1673350"/>
                  <a:pt x="1567424" y="1678689"/>
                </a:cubicBezTo>
                <a:cubicBezTo>
                  <a:pt x="1562085" y="1684028"/>
                  <a:pt x="1554844" y="1687027"/>
                  <a:pt x="1547294" y="1687027"/>
                </a:cubicBezTo>
                <a:lnTo>
                  <a:pt x="28468" y="1687027"/>
                </a:lnTo>
                <a:cubicBezTo>
                  <a:pt x="20918" y="1687027"/>
                  <a:pt x="13677" y="1684028"/>
                  <a:pt x="8338" y="1678689"/>
                </a:cubicBezTo>
                <a:cubicBezTo>
                  <a:pt x="2999" y="1673350"/>
                  <a:pt x="0" y="1666109"/>
                  <a:pt x="0" y="1658559"/>
                </a:cubicBezTo>
                <a:lnTo>
                  <a:pt x="0" y="28468"/>
                </a:lnTo>
                <a:cubicBezTo>
                  <a:pt x="0" y="20918"/>
                  <a:pt x="2999" y="13677"/>
                  <a:pt x="8338" y="8338"/>
                </a:cubicBezTo>
                <a:cubicBezTo>
                  <a:pt x="13677" y="2999"/>
                  <a:pt x="20918" y="0"/>
                  <a:pt x="28468" y="0"/>
                </a:cubicBezTo>
                <a:close/>
              </a:path>
            </a:pathLst>
          </a:custGeom>
          <a:solidFill>
            <a:srgbClr val="B0D1EC"/>
          </a:solidFill>
          <a:ln w="19050" cap="flat" cmpd="sng">
            <a:solidFill>
              <a:srgbClr val="C08B3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5"/>
          <p:cNvSpPr txBox="1"/>
          <p:nvPr/>
        </p:nvSpPr>
        <p:spPr>
          <a:xfrm>
            <a:off x="885906" y="403904"/>
            <a:ext cx="7372200" cy="923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3000" b="1" i="0" u="none" strike="noStrike" cap="none">
                <a:solidFill>
                  <a:srgbClr val="C08B3F"/>
                </a:solidFill>
                <a:latin typeface="Calibri"/>
                <a:ea typeface="Calibri"/>
                <a:cs typeface="Calibri"/>
                <a:sym typeface="Calibri"/>
              </a:rPr>
              <a:t>Section 3: Understanding the Diagnostic Process and Diagnostic Safety</a:t>
            </a:r>
            <a:endParaRPr sz="3000" b="1" i="0" u="none" strike="noStrike" cap="none">
              <a:solidFill>
                <a:srgbClr val="C08B3F"/>
              </a:solidFill>
              <a:latin typeface="Calibri"/>
              <a:ea typeface="Calibri"/>
              <a:cs typeface="Calibri"/>
              <a:sym typeface="Calibri"/>
            </a:endParaRPr>
          </a:p>
        </p:txBody>
      </p:sp>
      <p:sp>
        <p:nvSpPr>
          <p:cNvPr id="191" name="Google Shape;191;p5"/>
          <p:cNvSpPr txBox="1"/>
          <p:nvPr/>
        </p:nvSpPr>
        <p:spPr>
          <a:xfrm>
            <a:off x="1185888" y="4088613"/>
            <a:ext cx="3188700" cy="677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2200" b="1" i="0" u="none" strike="noStrike" cap="none">
                <a:solidFill>
                  <a:srgbClr val="174168"/>
                </a:solidFill>
                <a:latin typeface="Calibri"/>
                <a:ea typeface="Calibri"/>
                <a:cs typeface="Calibri"/>
                <a:sym typeface="Calibri"/>
              </a:rPr>
              <a:t>Diagnosis and the    Diagnostic Process</a:t>
            </a:r>
            <a:endParaRPr sz="2200" b="1" i="0" u="none" strike="noStrike" cap="none">
              <a:solidFill>
                <a:srgbClr val="174168"/>
              </a:solidFill>
              <a:latin typeface="Calibri"/>
              <a:ea typeface="Calibri"/>
              <a:cs typeface="Calibri"/>
              <a:sym typeface="Calibri"/>
            </a:endParaRPr>
          </a:p>
        </p:txBody>
      </p:sp>
      <p:sp>
        <p:nvSpPr>
          <p:cNvPr id="192" name="Google Shape;192;p5"/>
          <p:cNvSpPr/>
          <p:nvPr/>
        </p:nvSpPr>
        <p:spPr>
          <a:xfrm>
            <a:off x="4842179" y="1669470"/>
            <a:ext cx="3297282" cy="3816899"/>
          </a:xfrm>
          <a:custGeom>
            <a:avLst/>
            <a:gdLst/>
            <a:ahLst/>
            <a:cxnLst/>
            <a:rect l="l" t="t" r="r" b="b"/>
            <a:pathLst>
              <a:path w="1575762" h="1687027" extrusionOk="0">
                <a:moveTo>
                  <a:pt x="28468" y="0"/>
                </a:moveTo>
                <a:lnTo>
                  <a:pt x="1547294" y="0"/>
                </a:lnTo>
                <a:cubicBezTo>
                  <a:pt x="1554844" y="0"/>
                  <a:pt x="1562085" y="2999"/>
                  <a:pt x="1567424" y="8338"/>
                </a:cubicBezTo>
                <a:cubicBezTo>
                  <a:pt x="1572762" y="13677"/>
                  <a:pt x="1575762" y="20918"/>
                  <a:pt x="1575762" y="28468"/>
                </a:cubicBezTo>
                <a:lnTo>
                  <a:pt x="1575762" y="1658559"/>
                </a:lnTo>
                <a:cubicBezTo>
                  <a:pt x="1575762" y="1666109"/>
                  <a:pt x="1572762" y="1673350"/>
                  <a:pt x="1567424" y="1678689"/>
                </a:cubicBezTo>
                <a:cubicBezTo>
                  <a:pt x="1562085" y="1684028"/>
                  <a:pt x="1554844" y="1687027"/>
                  <a:pt x="1547294" y="1687027"/>
                </a:cubicBezTo>
                <a:lnTo>
                  <a:pt x="28468" y="1687027"/>
                </a:lnTo>
                <a:cubicBezTo>
                  <a:pt x="20918" y="1687027"/>
                  <a:pt x="13677" y="1684028"/>
                  <a:pt x="8338" y="1678689"/>
                </a:cubicBezTo>
                <a:cubicBezTo>
                  <a:pt x="2999" y="1673350"/>
                  <a:pt x="0" y="1666109"/>
                  <a:pt x="0" y="1658559"/>
                </a:cubicBezTo>
                <a:lnTo>
                  <a:pt x="0" y="28468"/>
                </a:lnTo>
                <a:cubicBezTo>
                  <a:pt x="0" y="20918"/>
                  <a:pt x="2999" y="13677"/>
                  <a:pt x="8338" y="8338"/>
                </a:cubicBezTo>
                <a:cubicBezTo>
                  <a:pt x="13677" y="2999"/>
                  <a:pt x="20918" y="0"/>
                  <a:pt x="28468" y="0"/>
                </a:cubicBezTo>
                <a:close/>
              </a:path>
            </a:pathLst>
          </a:custGeom>
          <a:solidFill>
            <a:srgbClr val="B0D1EC"/>
          </a:solidFill>
          <a:ln w="19050" cap="flat" cmpd="sng">
            <a:solidFill>
              <a:srgbClr val="C08B3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5"/>
          <p:cNvSpPr txBox="1"/>
          <p:nvPr/>
        </p:nvSpPr>
        <p:spPr>
          <a:xfrm>
            <a:off x="4842125" y="4068875"/>
            <a:ext cx="3295500" cy="261600"/>
          </a:xfrm>
          <a:prstGeom prst="rect">
            <a:avLst/>
          </a:prstGeom>
          <a:noFill/>
          <a:ln>
            <a:noFill/>
          </a:ln>
        </p:spPr>
        <p:txBody>
          <a:bodyPr spcFirstLastPara="1" wrap="square" lIns="0" tIns="0" rIns="0" bIns="0" anchor="t" anchorCtr="0">
            <a:spAutoFit/>
          </a:bodyPr>
          <a:lstStyle/>
          <a:p>
            <a:pPr marL="0" marR="0" lvl="0" indent="0" algn="ctr" rtl="0">
              <a:lnSpc>
                <a:spcPct val="136928"/>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pic>
        <p:nvPicPr>
          <p:cNvPr id="194" name="Google Shape;194;p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004538" y="1753063"/>
            <a:ext cx="3551424" cy="2000913"/>
          </a:xfrm>
          <a:prstGeom prst="rect">
            <a:avLst/>
          </a:prstGeom>
          <a:noFill/>
          <a:ln>
            <a:noFill/>
          </a:ln>
        </p:spPr>
      </p:pic>
      <p:sp>
        <p:nvSpPr>
          <p:cNvPr id="195" name="Google Shape;195;p5"/>
          <p:cNvSpPr txBox="1"/>
          <p:nvPr/>
        </p:nvSpPr>
        <p:spPr>
          <a:xfrm>
            <a:off x="4895538" y="4088613"/>
            <a:ext cx="3188700" cy="677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2200" b="1">
                <a:solidFill>
                  <a:srgbClr val="174168"/>
                </a:solidFill>
                <a:latin typeface="Calibri"/>
                <a:ea typeface="Calibri"/>
                <a:cs typeface="Calibri"/>
                <a:sym typeface="Calibri"/>
              </a:rPr>
              <a:t>Introduction to </a:t>
            </a:r>
            <a:endParaRPr sz="2200" b="1">
              <a:solidFill>
                <a:srgbClr val="174168"/>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700"/>
              <a:buFont typeface="Arial"/>
              <a:buNone/>
            </a:pPr>
            <a:r>
              <a:rPr lang="en-US" sz="2200" b="1">
                <a:solidFill>
                  <a:srgbClr val="174168"/>
                </a:solidFill>
                <a:latin typeface="Calibri"/>
                <a:ea typeface="Calibri"/>
                <a:cs typeface="Calibri"/>
                <a:sym typeface="Calibri"/>
              </a:rPr>
              <a:t>Diagnostic Error</a:t>
            </a:r>
            <a:endParaRPr sz="2200" b="1" i="0" u="none" strike="noStrike" cap="none">
              <a:solidFill>
                <a:srgbClr val="174168"/>
              </a:solidFill>
              <a:latin typeface="Calibri"/>
              <a:ea typeface="Calibri"/>
              <a:cs typeface="Calibri"/>
              <a:sym typeface="Calibri"/>
            </a:endParaRPr>
          </a:p>
        </p:txBody>
      </p:sp>
      <p:pic>
        <p:nvPicPr>
          <p:cNvPr id="196" name="Google Shape;196;p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977137" y="1834025"/>
            <a:ext cx="3013098" cy="2008725"/>
          </a:xfrm>
          <a:prstGeom prst="rect">
            <a:avLst/>
          </a:prstGeom>
          <a:noFill/>
          <a:ln>
            <a:noFill/>
          </a:ln>
        </p:spPr>
      </p:pic>
      <p:sp>
        <p:nvSpPr>
          <p:cNvPr id="197" name="Google Shape;197;p5"/>
          <p:cNvSpPr txBox="1"/>
          <p:nvPr/>
        </p:nvSpPr>
        <p:spPr>
          <a:xfrm>
            <a:off x="9078225" y="6002800"/>
            <a:ext cx="914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6"/>
          <p:cNvSpPr/>
          <p:nvPr/>
        </p:nvSpPr>
        <p:spPr>
          <a:xfrm>
            <a:off x="477943" y="1896826"/>
            <a:ext cx="2387279" cy="3061954"/>
          </a:xfrm>
          <a:custGeom>
            <a:avLst/>
            <a:gdLst/>
            <a:ahLst/>
            <a:cxnLst/>
            <a:rect l="l" t="t" r="r" b="b"/>
            <a:pathLst>
              <a:path w="1575762" h="1687027" extrusionOk="0">
                <a:moveTo>
                  <a:pt x="28468" y="0"/>
                </a:moveTo>
                <a:lnTo>
                  <a:pt x="1547294" y="0"/>
                </a:lnTo>
                <a:cubicBezTo>
                  <a:pt x="1554844" y="0"/>
                  <a:pt x="1562085" y="2999"/>
                  <a:pt x="1567424" y="8338"/>
                </a:cubicBezTo>
                <a:cubicBezTo>
                  <a:pt x="1572762" y="13677"/>
                  <a:pt x="1575762" y="20918"/>
                  <a:pt x="1575762" y="28468"/>
                </a:cubicBezTo>
                <a:lnTo>
                  <a:pt x="1575762" y="1658559"/>
                </a:lnTo>
                <a:cubicBezTo>
                  <a:pt x="1575762" y="1666109"/>
                  <a:pt x="1572762" y="1673350"/>
                  <a:pt x="1567424" y="1678689"/>
                </a:cubicBezTo>
                <a:cubicBezTo>
                  <a:pt x="1562085" y="1684028"/>
                  <a:pt x="1554844" y="1687027"/>
                  <a:pt x="1547294" y="1687027"/>
                </a:cubicBezTo>
                <a:lnTo>
                  <a:pt x="28468" y="1687027"/>
                </a:lnTo>
                <a:cubicBezTo>
                  <a:pt x="20918" y="1687027"/>
                  <a:pt x="13677" y="1684028"/>
                  <a:pt x="8338" y="1678689"/>
                </a:cubicBezTo>
                <a:cubicBezTo>
                  <a:pt x="2999" y="1673350"/>
                  <a:pt x="0" y="1666109"/>
                  <a:pt x="0" y="1658559"/>
                </a:cubicBezTo>
                <a:lnTo>
                  <a:pt x="0" y="28468"/>
                </a:lnTo>
                <a:cubicBezTo>
                  <a:pt x="0" y="20918"/>
                  <a:pt x="2999" y="13677"/>
                  <a:pt x="8338" y="8338"/>
                </a:cubicBezTo>
                <a:cubicBezTo>
                  <a:pt x="13677" y="2999"/>
                  <a:pt x="20918" y="0"/>
                  <a:pt x="28468" y="0"/>
                </a:cubicBezTo>
                <a:close/>
              </a:path>
            </a:pathLst>
          </a:custGeom>
          <a:solidFill>
            <a:srgbClr val="B0D1EC"/>
          </a:solidFill>
          <a:ln w="19050" cap="flat" cmpd="sng">
            <a:solidFill>
              <a:srgbClr val="C08B3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3" name="Google Shape;203;p6"/>
          <p:cNvSpPr txBox="1"/>
          <p:nvPr/>
        </p:nvSpPr>
        <p:spPr>
          <a:xfrm>
            <a:off x="885906" y="547379"/>
            <a:ext cx="7372200" cy="461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3000" b="1" i="0" u="none" strike="noStrike" cap="none">
                <a:solidFill>
                  <a:srgbClr val="C08B3F"/>
                </a:solidFill>
                <a:latin typeface="Calibri"/>
                <a:ea typeface="Calibri"/>
                <a:cs typeface="Calibri"/>
                <a:sym typeface="Calibri"/>
              </a:rPr>
              <a:t>Section 4: Diagnosis and You</a:t>
            </a:r>
            <a:endParaRPr sz="3000" b="1" i="0" u="none" strike="noStrike" cap="none">
              <a:solidFill>
                <a:srgbClr val="C08B3F"/>
              </a:solidFill>
              <a:latin typeface="Calibri"/>
              <a:ea typeface="Calibri"/>
              <a:cs typeface="Calibri"/>
              <a:sym typeface="Calibri"/>
            </a:endParaRPr>
          </a:p>
        </p:txBody>
      </p:sp>
      <p:sp>
        <p:nvSpPr>
          <p:cNvPr id="204" name="Google Shape;204;p6"/>
          <p:cNvSpPr/>
          <p:nvPr/>
        </p:nvSpPr>
        <p:spPr>
          <a:xfrm>
            <a:off x="3417933" y="1899996"/>
            <a:ext cx="2387279" cy="3061954"/>
          </a:xfrm>
          <a:custGeom>
            <a:avLst/>
            <a:gdLst/>
            <a:ahLst/>
            <a:cxnLst/>
            <a:rect l="l" t="t" r="r" b="b"/>
            <a:pathLst>
              <a:path w="1575762" h="1687027" extrusionOk="0">
                <a:moveTo>
                  <a:pt x="28468" y="0"/>
                </a:moveTo>
                <a:lnTo>
                  <a:pt x="1547294" y="0"/>
                </a:lnTo>
                <a:cubicBezTo>
                  <a:pt x="1554844" y="0"/>
                  <a:pt x="1562085" y="2999"/>
                  <a:pt x="1567424" y="8338"/>
                </a:cubicBezTo>
                <a:cubicBezTo>
                  <a:pt x="1572762" y="13677"/>
                  <a:pt x="1575762" y="20918"/>
                  <a:pt x="1575762" y="28468"/>
                </a:cubicBezTo>
                <a:lnTo>
                  <a:pt x="1575762" y="1658559"/>
                </a:lnTo>
                <a:cubicBezTo>
                  <a:pt x="1575762" y="1666109"/>
                  <a:pt x="1572762" y="1673350"/>
                  <a:pt x="1567424" y="1678689"/>
                </a:cubicBezTo>
                <a:cubicBezTo>
                  <a:pt x="1562085" y="1684028"/>
                  <a:pt x="1554844" y="1687027"/>
                  <a:pt x="1547294" y="1687027"/>
                </a:cubicBezTo>
                <a:lnTo>
                  <a:pt x="28468" y="1687027"/>
                </a:lnTo>
                <a:cubicBezTo>
                  <a:pt x="20918" y="1687027"/>
                  <a:pt x="13677" y="1684028"/>
                  <a:pt x="8338" y="1678689"/>
                </a:cubicBezTo>
                <a:cubicBezTo>
                  <a:pt x="2999" y="1673350"/>
                  <a:pt x="0" y="1666109"/>
                  <a:pt x="0" y="1658559"/>
                </a:cubicBezTo>
                <a:lnTo>
                  <a:pt x="0" y="28468"/>
                </a:lnTo>
                <a:cubicBezTo>
                  <a:pt x="0" y="20918"/>
                  <a:pt x="2999" y="13677"/>
                  <a:pt x="8338" y="8338"/>
                </a:cubicBezTo>
                <a:cubicBezTo>
                  <a:pt x="13677" y="2999"/>
                  <a:pt x="20918" y="0"/>
                  <a:pt x="28468" y="0"/>
                </a:cubicBezTo>
                <a:close/>
              </a:path>
            </a:pathLst>
          </a:custGeom>
          <a:solidFill>
            <a:srgbClr val="B0D1EC"/>
          </a:solidFill>
          <a:ln w="19050" cap="flat" cmpd="sng">
            <a:solidFill>
              <a:srgbClr val="C08B3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5" name="Google Shape;205;p6"/>
          <p:cNvSpPr/>
          <p:nvPr/>
        </p:nvSpPr>
        <p:spPr>
          <a:xfrm>
            <a:off x="6386739" y="1896205"/>
            <a:ext cx="2387279" cy="3061954"/>
          </a:xfrm>
          <a:custGeom>
            <a:avLst/>
            <a:gdLst/>
            <a:ahLst/>
            <a:cxnLst/>
            <a:rect l="l" t="t" r="r" b="b"/>
            <a:pathLst>
              <a:path w="1575762" h="1687027" extrusionOk="0">
                <a:moveTo>
                  <a:pt x="28468" y="0"/>
                </a:moveTo>
                <a:lnTo>
                  <a:pt x="1547294" y="0"/>
                </a:lnTo>
                <a:cubicBezTo>
                  <a:pt x="1554844" y="0"/>
                  <a:pt x="1562085" y="2999"/>
                  <a:pt x="1567424" y="8338"/>
                </a:cubicBezTo>
                <a:cubicBezTo>
                  <a:pt x="1572762" y="13677"/>
                  <a:pt x="1575762" y="20918"/>
                  <a:pt x="1575762" y="28468"/>
                </a:cubicBezTo>
                <a:lnTo>
                  <a:pt x="1575762" y="1658559"/>
                </a:lnTo>
                <a:cubicBezTo>
                  <a:pt x="1575762" y="1666109"/>
                  <a:pt x="1572762" y="1673350"/>
                  <a:pt x="1567424" y="1678689"/>
                </a:cubicBezTo>
                <a:cubicBezTo>
                  <a:pt x="1562085" y="1684028"/>
                  <a:pt x="1554844" y="1687027"/>
                  <a:pt x="1547294" y="1687027"/>
                </a:cubicBezTo>
                <a:lnTo>
                  <a:pt x="28468" y="1687027"/>
                </a:lnTo>
                <a:cubicBezTo>
                  <a:pt x="20918" y="1687027"/>
                  <a:pt x="13677" y="1684028"/>
                  <a:pt x="8338" y="1678689"/>
                </a:cubicBezTo>
                <a:cubicBezTo>
                  <a:pt x="2999" y="1673350"/>
                  <a:pt x="0" y="1666109"/>
                  <a:pt x="0" y="1658559"/>
                </a:cubicBezTo>
                <a:lnTo>
                  <a:pt x="0" y="28468"/>
                </a:lnTo>
                <a:cubicBezTo>
                  <a:pt x="0" y="20918"/>
                  <a:pt x="2999" y="13677"/>
                  <a:pt x="8338" y="8338"/>
                </a:cubicBezTo>
                <a:cubicBezTo>
                  <a:pt x="13677" y="2999"/>
                  <a:pt x="20918" y="0"/>
                  <a:pt x="28468" y="0"/>
                </a:cubicBezTo>
                <a:close/>
              </a:path>
            </a:pathLst>
          </a:custGeom>
          <a:solidFill>
            <a:srgbClr val="B0D1EC"/>
          </a:solidFill>
          <a:ln w="19050" cap="flat" cmpd="sng">
            <a:solidFill>
              <a:srgbClr val="C08B3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6" name="Google Shape;206;p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80125" y="2149212"/>
            <a:ext cx="1988598" cy="1120401"/>
          </a:xfrm>
          <a:prstGeom prst="rect">
            <a:avLst/>
          </a:prstGeom>
          <a:noFill/>
          <a:ln>
            <a:noFill/>
          </a:ln>
        </p:spPr>
      </p:pic>
      <p:pic>
        <p:nvPicPr>
          <p:cNvPr id="207" name="Google Shape;207;p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632388" y="2149211"/>
            <a:ext cx="1988623" cy="1120401"/>
          </a:xfrm>
          <a:prstGeom prst="rect">
            <a:avLst/>
          </a:prstGeom>
          <a:noFill/>
          <a:ln>
            <a:noFill/>
          </a:ln>
        </p:spPr>
      </p:pic>
      <p:pic>
        <p:nvPicPr>
          <p:cNvPr id="208" name="Google Shape;208;p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584675" y="2149213"/>
            <a:ext cx="1988590" cy="1120401"/>
          </a:xfrm>
          <a:prstGeom prst="rect">
            <a:avLst/>
          </a:prstGeom>
          <a:noFill/>
          <a:ln>
            <a:noFill/>
          </a:ln>
        </p:spPr>
      </p:pic>
      <p:sp>
        <p:nvSpPr>
          <p:cNvPr id="209" name="Google Shape;209;p6"/>
          <p:cNvSpPr txBox="1"/>
          <p:nvPr/>
        </p:nvSpPr>
        <p:spPr>
          <a:xfrm>
            <a:off x="579100" y="3590369"/>
            <a:ext cx="2125800" cy="923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2000" b="1">
                <a:solidFill>
                  <a:srgbClr val="174168"/>
                </a:solidFill>
                <a:latin typeface="Calibri"/>
                <a:ea typeface="Calibri"/>
                <a:cs typeface="Calibri"/>
                <a:sym typeface="Calibri"/>
              </a:rPr>
              <a:t>Learning from Diagnostic Experiences</a:t>
            </a:r>
            <a:endParaRPr sz="2000" b="1" i="0" u="none" strike="noStrike" cap="none">
              <a:solidFill>
                <a:srgbClr val="174168"/>
              </a:solidFill>
              <a:latin typeface="Calibri"/>
              <a:ea typeface="Calibri"/>
              <a:cs typeface="Calibri"/>
              <a:sym typeface="Calibri"/>
            </a:endParaRPr>
          </a:p>
        </p:txBody>
      </p:sp>
      <p:sp>
        <p:nvSpPr>
          <p:cNvPr id="210" name="Google Shape;210;p6"/>
          <p:cNvSpPr txBox="1"/>
          <p:nvPr/>
        </p:nvSpPr>
        <p:spPr>
          <a:xfrm>
            <a:off x="3563088" y="3744269"/>
            <a:ext cx="2125800" cy="615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2000" b="1">
                <a:solidFill>
                  <a:srgbClr val="174168"/>
                </a:solidFill>
                <a:latin typeface="Calibri"/>
                <a:ea typeface="Calibri"/>
                <a:cs typeface="Calibri"/>
                <a:sym typeface="Calibri"/>
              </a:rPr>
              <a:t>Video: Using the What if? Template</a:t>
            </a:r>
            <a:endParaRPr sz="2000" b="1" i="0" u="none" strike="noStrike" cap="none">
              <a:solidFill>
                <a:srgbClr val="174168"/>
              </a:solidFill>
              <a:latin typeface="Calibri"/>
              <a:ea typeface="Calibri"/>
              <a:cs typeface="Calibri"/>
              <a:sym typeface="Calibri"/>
            </a:endParaRPr>
          </a:p>
        </p:txBody>
      </p:sp>
      <p:sp>
        <p:nvSpPr>
          <p:cNvPr id="211" name="Google Shape;211;p6"/>
          <p:cNvSpPr txBox="1"/>
          <p:nvPr/>
        </p:nvSpPr>
        <p:spPr>
          <a:xfrm>
            <a:off x="6518225" y="3898169"/>
            <a:ext cx="2125800" cy="307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2000" b="1">
                <a:solidFill>
                  <a:srgbClr val="174168"/>
                </a:solidFill>
                <a:latin typeface="Calibri"/>
                <a:ea typeface="Calibri"/>
                <a:cs typeface="Calibri"/>
                <a:sym typeface="Calibri"/>
              </a:rPr>
              <a:t>What if? Template</a:t>
            </a:r>
            <a:endParaRPr sz="2000" b="1" i="0" u="none" strike="noStrike" cap="none">
              <a:solidFill>
                <a:srgbClr val="17416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7"/>
          <p:cNvSpPr/>
          <p:nvPr/>
        </p:nvSpPr>
        <p:spPr>
          <a:xfrm>
            <a:off x="1082688" y="1863952"/>
            <a:ext cx="3395767" cy="3880162"/>
          </a:xfrm>
          <a:custGeom>
            <a:avLst/>
            <a:gdLst/>
            <a:ahLst/>
            <a:cxnLst/>
            <a:rect l="l" t="t" r="r" b="b"/>
            <a:pathLst>
              <a:path w="1575762" h="1687027" extrusionOk="0">
                <a:moveTo>
                  <a:pt x="28468" y="0"/>
                </a:moveTo>
                <a:lnTo>
                  <a:pt x="1547294" y="0"/>
                </a:lnTo>
                <a:cubicBezTo>
                  <a:pt x="1554844" y="0"/>
                  <a:pt x="1562085" y="2999"/>
                  <a:pt x="1567424" y="8338"/>
                </a:cubicBezTo>
                <a:cubicBezTo>
                  <a:pt x="1572762" y="13677"/>
                  <a:pt x="1575762" y="20918"/>
                  <a:pt x="1575762" y="28468"/>
                </a:cubicBezTo>
                <a:lnTo>
                  <a:pt x="1575762" y="1658559"/>
                </a:lnTo>
                <a:cubicBezTo>
                  <a:pt x="1575762" y="1666109"/>
                  <a:pt x="1572762" y="1673350"/>
                  <a:pt x="1567424" y="1678689"/>
                </a:cubicBezTo>
                <a:cubicBezTo>
                  <a:pt x="1562085" y="1684028"/>
                  <a:pt x="1554844" y="1687027"/>
                  <a:pt x="1547294" y="1687027"/>
                </a:cubicBezTo>
                <a:lnTo>
                  <a:pt x="28468" y="1687027"/>
                </a:lnTo>
                <a:cubicBezTo>
                  <a:pt x="20918" y="1687027"/>
                  <a:pt x="13677" y="1684028"/>
                  <a:pt x="8338" y="1678689"/>
                </a:cubicBezTo>
                <a:cubicBezTo>
                  <a:pt x="2999" y="1673350"/>
                  <a:pt x="0" y="1666109"/>
                  <a:pt x="0" y="1658559"/>
                </a:cubicBezTo>
                <a:lnTo>
                  <a:pt x="0" y="28468"/>
                </a:lnTo>
                <a:cubicBezTo>
                  <a:pt x="0" y="20918"/>
                  <a:pt x="2999" y="13677"/>
                  <a:pt x="8338" y="8338"/>
                </a:cubicBezTo>
                <a:cubicBezTo>
                  <a:pt x="13677" y="2999"/>
                  <a:pt x="20918" y="0"/>
                  <a:pt x="28468" y="0"/>
                </a:cubicBezTo>
                <a:close/>
              </a:path>
            </a:pathLst>
          </a:custGeom>
          <a:solidFill>
            <a:srgbClr val="B0D1EC"/>
          </a:solidFill>
          <a:ln w="19050" cap="flat" cmpd="sng">
            <a:solidFill>
              <a:srgbClr val="C08B3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B0D1EC"/>
              </a:solidFill>
              <a:latin typeface="Calibri"/>
              <a:ea typeface="Calibri"/>
              <a:cs typeface="Calibri"/>
              <a:sym typeface="Calibri"/>
            </a:endParaRPr>
          </a:p>
        </p:txBody>
      </p:sp>
      <p:sp>
        <p:nvSpPr>
          <p:cNvPr id="217" name="Google Shape;217;p7"/>
          <p:cNvSpPr txBox="1"/>
          <p:nvPr/>
        </p:nvSpPr>
        <p:spPr>
          <a:xfrm>
            <a:off x="885906" y="465704"/>
            <a:ext cx="7372200" cy="923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3000" b="1" i="0" u="none" strike="noStrike" cap="none">
                <a:solidFill>
                  <a:srgbClr val="C08B3F"/>
                </a:solidFill>
                <a:latin typeface="Calibri"/>
                <a:ea typeface="Calibri"/>
                <a:cs typeface="Calibri"/>
                <a:sym typeface="Calibri"/>
              </a:rPr>
              <a:t>Section 5: What could we do about diagnostic quality at our hospital?</a:t>
            </a:r>
            <a:endParaRPr sz="3000" b="1" i="0" u="none" strike="noStrike" cap="none">
              <a:solidFill>
                <a:srgbClr val="C08B3F"/>
              </a:solidFill>
              <a:latin typeface="Calibri"/>
              <a:ea typeface="Calibri"/>
              <a:cs typeface="Calibri"/>
              <a:sym typeface="Calibri"/>
            </a:endParaRPr>
          </a:p>
        </p:txBody>
      </p:sp>
      <p:sp>
        <p:nvSpPr>
          <p:cNvPr id="218" name="Google Shape;218;p7"/>
          <p:cNvSpPr/>
          <p:nvPr/>
        </p:nvSpPr>
        <p:spPr>
          <a:xfrm>
            <a:off x="4843129" y="1889270"/>
            <a:ext cx="3297282" cy="3816899"/>
          </a:xfrm>
          <a:custGeom>
            <a:avLst/>
            <a:gdLst/>
            <a:ahLst/>
            <a:cxnLst/>
            <a:rect l="l" t="t" r="r" b="b"/>
            <a:pathLst>
              <a:path w="1575762" h="1687027" extrusionOk="0">
                <a:moveTo>
                  <a:pt x="28468" y="0"/>
                </a:moveTo>
                <a:lnTo>
                  <a:pt x="1547294" y="0"/>
                </a:lnTo>
                <a:cubicBezTo>
                  <a:pt x="1554844" y="0"/>
                  <a:pt x="1562085" y="2999"/>
                  <a:pt x="1567424" y="8338"/>
                </a:cubicBezTo>
                <a:cubicBezTo>
                  <a:pt x="1572762" y="13677"/>
                  <a:pt x="1575762" y="20918"/>
                  <a:pt x="1575762" y="28468"/>
                </a:cubicBezTo>
                <a:lnTo>
                  <a:pt x="1575762" y="1658559"/>
                </a:lnTo>
                <a:cubicBezTo>
                  <a:pt x="1575762" y="1666109"/>
                  <a:pt x="1572762" y="1673350"/>
                  <a:pt x="1567424" y="1678689"/>
                </a:cubicBezTo>
                <a:cubicBezTo>
                  <a:pt x="1562085" y="1684028"/>
                  <a:pt x="1554844" y="1687027"/>
                  <a:pt x="1547294" y="1687027"/>
                </a:cubicBezTo>
                <a:lnTo>
                  <a:pt x="28468" y="1687027"/>
                </a:lnTo>
                <a:cubicBezTo>
                  <a:pt x="20918" y="1687027"/>
                  <a:pt x="13677" y="1684028"/>
                  <a:pt x="8338" y="1678689"/>
                </a:cubicBezTo>
                <a:cubicBezTo>
                  <a:pt x="2999" y="1673350"/>
                  <a:pt x="0" y="1666109"/>
                  <a:pt x="0" y="1658559"/>
                </a:cubicBezTo>
                <a:lnTo>
                  <a:pt x="0" y="28468"/>
                </a:lnTo>
                <a:cubicBezTo>
                  <a:pt x="0" y="20918"/>
                  <a:pt x="2999" y="13677"/>
                  <a:pt x="8338" y="8338"/>
                </a:cubicBezTo>
                <a:cubicBezTo>
                  <a:pt x="13677" y="2999"/>
                  <a:pt x="20918" y="0"/>
                  <a:pt x="28468" y="0"/>
                </a:cubicBezTo>
                <a:close/>
              </a:path>
            </a:pathLst>
          </a:custGeom>
          <a:solidFill>
            <a:srgbClr val="B0D1EC"/>
          </a:solidFill>
          <a:ln w="19050" cap="flat" cmpd="sng">
            <a:solidFill>
              <a:srgbClr val="C08B3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9" name="Google Shape;219;p7"/>
          <p:cNvSpPr txBox="1"/>
          <p:nvPr/>
        </p:nvSpPr>
        <p:spPr>
          <a:xfrm>
            <a:off x="1186838" y="4308413"/>
            <a:ext cx="3188700" cy="677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2200" b="1">
                <a:solidFill>
                  <a:srgbClr val="174168"/>
                </a:solidFill>
                <a:latin typeface="Calibri"/>
                <a:ea typeface="Calibri"/>
                <a:cs typeface="Calibri"/>
                <a:sym typeface="Calibri"/>
              </a:rPr>
              <a:t>Meeting with Hospital Leadership</a:t>
            </a:r>
            <a:endParaRPr sz="2200" b="1" i="0" u="none" strike="noStrike" cap="none">
              <a:solidFill>
                <a:srgbClr val="174168"/>
              </a:solidFill>
              <a:latin typeface="Calibri"/>
              <a:ea typeface="Calibri"/>
              <a:cs typeface="Calibri"/>
              <a:sym typeface="Calibri"/>
            </a:endParaRPr>
          </a:p>
        </p:txBody>
      </p:sp>
      <p:sp>
        <p:nvSpPr>
          <p:cNvPr id="220" name="Google Shape;220;p7"/>
          <p:cNvSpPr txBox="1"/>
          <p:nvPr/>
        </p:nvSpPr>
        <p:spPr>
          <a:xfrm>
            <a:off x="4896475" y="4308413"/>
            <a:ext cx="3188700" cy="677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2200" b="1">
                <a:solidFill>
                  <a:srgbClr val="174168"/>
                </a:solidFill>
                <a:latin typeface="Calibri"/>
                <a:ea typeface="Calibri"/>
                <a:cs typeface="Calibri"/>
                <a:sym typeface="Calibri"/>
              </a:rPr>
              <a:t>Discussing Options for  Your Hospital</a:t>
            </a:r>
            <a:endParaRPr sz="2200" b="1" i="0" u="none" strike="noStrike" cap="none">
              <a:solidFill>
                <a:srgbClr val="174168"/>
              </a:solidFill>
              <a:latin typeface="Calibri"/>
              <a:ea typeface="Calibri"/>
              <a:cs typeface="Calibri"/>
              <a:sym typeface="Calibri"/>
            </a:endParaRPr>
          </a:p>
        </p:txBody>
      </p:sp>
      <p:pic>
        <p:nvPicPr>
          <p:cNvPr id="221" name="Google Shape;221;p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293625" y="2263925"/>
            <a:ext cx="2973901" cy="1022275"/>
          </a:xfrm>
          <a:prstGeom prst="rect">
            <a:avLst/>
          </a:prstGeom>
          <a:noFill/>
          <a:ln w="19050" cap="flat" cmpd="sng">
            <a:solidFill>
              <a:srgbClr val="C08B3F"/>
            </a:solidFill>
            <a:prstDash val="solid"/>
            <a:round/>
            <a:headEnd type="none" w="sm" len="sm"/>
            <a:tailEnd type="none" w="sm" len="sm"/>
          </a:ln>
        </p:spPr>
      </p:pic>
      <p:pic>
        <p:nvPicPr>
          <p:cNvPr id="222" name="Google Shape;222;p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003875" y="2263925"/>
            <a:ext cx="2973901" cy="10222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8"/>
          <p:cNvSpPr/>
          <p:nvPr/>
        </p:nvSpPr>
        <p:spPr>
          <a:xfrm>
            <a:off x="2226550" y="1365475"/>
            <a:ext cx="2127279" cy="2239528"/>
          </a:xfrm>
          <a:custGeom>
            <a:avLst/>
            <a:gdLst/>
            <a:ahLst/>
            <a:cxnLst/>
            <a:rect l="l" t="t" r="r" b="b"/>
            <a:pathLst>
              <a:path w="1575762" h="1687027" extrusionOk="0">
                <a:moveTo>
                  <a:pt x="28468" y="0"/>
                </a:moveTo>
                <a:lnTo>
                  <a:pt x="1547294" y="0"/>
                </a:lnTo>
                <a:cubicBezTo>
                  <a:pt x="1554844" y="0"/>
                  <a:pt x="1562085" y="2999"/>
                  <a:pt x="1567424" y="8338"/>
                </a:cubicBezTo>
                <a:cubicBezTo>
                  <a:pt x="1572762" y="13677"/>
                  <a:pt x="1575762" y="20918"/>
                  <a:pt x="1575762" y="28468"/>
                </a:cubicBezTo>
                <a:lnTo>
                  <a:pt x="1575762" y="1658559"/>
                </a:lnTo>
                <a:cubicBezTo>
                  <a:pt x="1575762" y="1666109"/>
                  <a:pt x="1572762" y="1673350"/>
                  <a:pt x="1567424" y="1678689"/>
                </a:cubicBezTo>
                <a:cubicBezTo>
                  <a:pt x="1562085" y="1684028"/>
                  <a:pt x="1554844" y="1687027"/>
                  <a:pt x="1547294" y="1687027"/>
                </a:cubicBezTo>
                <a:lnTo>
                  <a:pt x="28468" y="1687027"/>
                </a:lnTo>
                <a:cubicBezTo>
                  <a:pt x="20918" y="1687027"/>
                  <a:pt x="13677" y="1684028"/>
                  <a:pt x="8338" y="1678689"/>
                </a:cubicBezTo>
                <a:cubicBezTo>
                  <a:pt x="2999" y="1673350"/>
                  <a:pt x="0" y="1666109"/>
                  <a:pt x="0" y="1658559"/>
                </a:cubicBezTo>
                <a:lnTo>
                  <a:pt x="0" y="28468"/>
                </a:lnTo>
                <a:cubicBezTo>
                  <a:pt x="0" y="20918"/>
                  <a:pt x="2999" y="13677"/>
                  <a:pt x="8338" y="8338"/>
                </a:cubicBezTo>
                <a:cubicBezTo>
                  <a:pt x="13677" y="2999"/>
                  <a:pt x="20918" y="0"/>
                  <a:pt x="28468" y="0"/>
                </a:cubicBezTo>
                <a:close/>
              </a:path>
            </a:pathLst>
          </a:custGeom>
          <a:solidFill>
            <a:srgbClr val="B0D1EC"/>
          </a:solidFill>
          <a:ln w="19050" cap="flat" cmpd="sng">
            <a:solidFill>
              <a:srgbClr val="C08B3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8" name="Google Shape;228;p8"/>
          <p:cNvSpPr txBox="1"/>
          <p:nvPr/>
        </p:nvSpPr>
        <p:spPr>
          <a:xfrm>
            <a:off x="885906" y="547379"/>
            <a:ext cx="7372200" cy="461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3000" b="1" i="0" u="none" strike="noStrike" cap="none">
                <a:solidFill>
                  <a:srgbClr val="C08B3F"/>
                </a:solidFill>
                <a:latin typeface="Calibri"/>
                <a:ea typeface="Calibri"/>
                <a:cs typeface="Calibri"/>
                <a:sym typeface="Calibri"/>
              </a:rPr>
              <a:t>Section 6: Getting Practical</a:t>
            </a:r>
            <a:endParaRPr sz="3000" b="1" i="0" u="none" strike="noStrike" cap="none">
              <a:solidFill>
                <a:srgbClr val="C08B3F"/>
              </a:solidFill>
              <a:latin typeface="Calibri"/>
              <a:ea typeface="Calibri"/>
              <a:cs typeface="Calibri"/>
              <a:sym typeface="Calibri"/>
            </a:endParaRPr>
          </a:p>
        </p:txBody>
      </p:sp>
      <p:sp>
        <p:nvSpPr>
          <p:cNvPr id="229" name="Google Shape;229;p8"/>
          <p:cNvSpPr txBox="1"/>
          <p:nvPr/>
        </p:nvSpPr>
        <p:spPr>
          <a:xfrm>
            <a:off x="2391228" y="1715588"/>
            <a:ext cx="1797900" cy="1539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000" i="0" u="none" strike="noStrike" cap="none">
                <a:solidFill>
                  <a:srgbClr val="174168"/>
                </a:solidFill>
                <a:latin typeface="Calibri"/>
                <a:ea typeface="Calibri"/>
                <a:cs typeface="Calibri"/>
                <a:sym typeface="Calibri"/>
              </a:rPr>
              <a:t>How can our PFAC partner</a:t>
            </a:r>
            <a:endParaRPr sz="2000" i="0" u="none" strike="noStrike" cap="none">
              <a:solidFill>
                <a:srgbClr val="174168"/>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2000" i="0" u="none" strike="noStrike" cap="none">
                <a:solidFill>
                  <a:srgbClr val="174168"/>
                </a:solidFill>
                <a:latin typeface="Calibri"/>
                <a:ea typeface="Calibri"/>
                <a:cs typeface="Calibri"/>
                <a:sym typeface="Calibri"/>
              </a:rPr>
              <a:t> in diagnostic quality and safety activities?</a:t>
            </a:r>
            <a:endParaRPr sz="2000">
              <a:solidFill>
                <a:srgbClr val="174168"/>
              </a:solidFill>
              <a:latin typeface="Calibri"/>
              <a:ea typeface="Calibri"/>
              <a:cs typeface="Calibri"/>
              <a:sym typeface="Calibri"/>
            </a:endParaRPr>
          </a:p>
        </p:txBody>
      </p:sp>
      <p:sp>
        <p:nvSpPr>
          <p:cNvPr id="230" name="Google Shape;230;p8"/>
          <p:cNvSpPr/>
          <p:nvPr/>
        </p:nvSpPr>
        <p:spPr>
          <a:xfrm>
            <a:off x="4791764" y="1365399"/>
            <a:ext cx="2125683" cy="2237904"/>
          </a:xfrm>
          <a:custGeom>
            <a:avLst/>
            <a:gdLst/>
            <a:ahLst/>
            <a:cxnLst/>
            <a:rect l="l" t="t" r="r" b="b"/>
            <a:pathLst>
              <a:path w="1575762" h="1687027" extrusionOk="0">
                <a:moveTo>
                  <a:pt x="28468" y="0"/>
                </a:moveTo>
                <a:lnTo>
                  <a:pt x="1547294" y="0"/>
                </a:lnTo>
                <a:cubicBezTo>
                  <a:pt x="1554844" y="0"/>
                  <a:pt x="1562085" y="2999"/>
                  <a:pt x="1567424" y="8338"/>
                </a:cubicBezTo>
                <a:cubicBezTo>
                  <a:pt x="1572762" y="13677"/>
                  <a:pt x="1575762" y="20918"/>
                  <a:pt x="1575762" y="28468"/>
                </a:cubicBezTo>
                <a:lnTo>
                  <a:pt x="1575762" y="1658559"/>
                </a:lnTo>
                <a:cubicBezTo>
                  <a:pt x="1575762" y="1666109"/>
                  <a:pt x="1572762" y="1673350"/>
                  <a:pt x="1567424" y="1678689"/>
                </a:cubicBezTo>
                <a:cubicBezTo>
                  <a:pt x="1562085" y="1684028"/>
                  <a:pt x="1554844" y="1687027"/>
                  <a:pt x="1547294" y="1687027"/>
                </a:cubicBezTo>
                <a:lnTo>
                  <a:pt x="28468" y="1687027"/>
                </a:lnTo>
                <a:cubicBezTo>
                  <a:pt x="20918" y="1687027"/>
                  <a:pt x="13677" y="1684028"/>
                  <a:pt x="8338" y="1678689"/>
                </a:cubicBezTo>
                <a:cubicBezTo>
                  <a:pt x="2999" y="1673350"/>
                  <a:pt x="0" y="1666109"/>
                  <a:pt x="0" y="1658559"/>
                </a:cubicBezTo>
                <a:lnTo>
                  <a:pt x="0" y="28468"/>
                </a:lnTo>
                <a:cubicBezTo>
                  <a:pt x="0" y="20918"/>
                  <a:pt x="2999" y="13677"/>
                  <a:pt x="8338" y="8338"/>
                </a:cubicBezTo>
                <a:cubicBezTo>
                  <a:pt x="13677" y="2999"/>
                  <a:pt x="20918" y="0"/>
                  <a:pt x="28468" y="0"/>
                </a:cubicBezTo>
                <a:close/>
              </a:path>
            </a:pathLst>
          </a:custGeom>
          <a:solidFill>
            <a:srgbClr val="B0D1EC"/>
          </a:solidFill>
          <a:ln w="19050" cap="flat" cmpd="sng">
            <a:solidFill>
              <a:srgbClr val="C08B3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1" name="Google Shape;231;p8"/>
          <p:cNvSpPr txBox="1"/>
          <p:nvPr/>
        </p:nvSpPr>
        <p:spPr>
          <a:xfrm>
            <a:off x="4865376" y="2120600"/>
            <a:ext cx="1978500" cy="615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2000" b="0" i="0" u="none" strike="noStrike" cap="none">
                <a:solidFill>
                  <a:srgbClr val="174168"/>
                </a:solidFill>
                <a:latin typeface="Calibri"/>
                <a:ea typeface="Calibri"/>
                <a:cs typeface="Calibri"/>
                <a:sym typeface="Calibri"/>
              </a:rPr>
              <a:t>Finding our Project!</a:t>
            </a:r>
            <a:endParaRPr sz="2000" b="0" i="0" u="none" strike="noStrike" cap="none">
              <a:solidFill>
                <a:srgbClr val="174168"/>
              </a:solidFill>
              <a:latin typeface="Calibri"/>
              <a:ea typeface="Calibri"/>
              <a:cs typeface="Calibri"/>
              <a:sym typeface="Calibri"/>
            </a:endParaRPr>
          </a:p>
        </p:txBody>
      </p:sp>
      <p:sp>
        <p:nvSpPr>
          <p:cNvPr id="232" name="Google Shape;232;p8"/>
          <p:cNvSpPr/>
          <p:nvPr/>
        </p:nvSpPr>
        <p:spPr>
          <a:xfrm>
            <a:off x="3509158" y="3799252"/>
            <a:ext cx="2125683" cy="2196659"/>
          </a:xfrm>
          <a:custGeom>
            <a:avLst/>
            <a:gdLst/>
            <a:ahLst/>
            <a:cxnLst/>
            <a:rect l="l" t="t" r="r" b="b"/>
            <a:pathLst>
              <a:path w="1575762" h="1687027" extrusionOk="0">
                <a:moveTo>
                  <a:pt x="28468" y="0"/>
                </a:moveTo>
                <a:lnTo>
                  <a:pt x="1547294" y="0"/>
                </a:lnTo>
                <a:cubicBezTo>
                  <a:pt x="1554844" y="0"/>
                  <a:pt x="1562085" y="2999"/>
                  <a:pt x="1567424" y="8338"/>
                </a:cubicBezTo>
                <a:cubicBezTo>
                  <a:pt x="1572762" y="13677"/>
                  <a:pt x="1575762" y="20918"/>
                  <a:pt x="1575762" y="28468"/>
                </a:cubicBezTo>
                <a:lnTo>
                  <a:pt x="1575762" y="1658559"/>
                </a:lnTo>
                <a:cubicBezTo>
                  <a:pt x="1575762" y="1666109"/>
                  <a:pt x="1572762" y="1673350"/>
                  <a:pt x="1567424" y="1678689"/>
                </a:cubicBezTo>
                <a:cubicBezTo>
                  <a:pt x="1562085" y="1684028"/>
                  <a:pt x="1554844" y="1687027"/>
                  <a:pt x="1547294" y="1687027"/>
                </a:cubicBezTo>
                <a:lnTo>
                  <a:pt x="28468" y="1687027"/>
                </a:lnTo>
                <a:cubicBezTo>
                  <a:pt x="20918" y="1687027"/>
                  <a:pt x="13677" y="1684028"/>
                  <a:pt x="8338" y="1678689"/>
                </a:cubicBezTo>
                <a:cubicBezTo>
                  <a:pt x="2999" y="1673350"/>
                  <a:pt x="0" y="1666109"/>
                  <a:pt x="0" y="1658559"/>
                </a:cubicBezTo>
                <a:lnTo>
                  <a:pt x="0" y="28468"/>
                </a:lnTo>
                <a:cubicBezTo>
                  <a:pt x="0" y="20918"/>
                  <a:pt x="2999" y="13677"/>
                  <a:pt x="8338" y="8338"/>
                </a:cubicBezTo>
                <a:cubicBezTo>
                  <a:pt x="13677" y="2999"/>
                  <a:pt x="20918" y="0"/>
                  <a:pt x="28468" y="0"/>
                </a:cubicBezTo>
                <a:close/>
              </a:path>
            </a:pathLst>
          </a:custGeom>
          <a:solidFill>
            <a:srgbClr val="B0D1EC"/>
          </a:solidFill>
          <a:ln w="19050" cap="flat" cmpd="sng">
            <a:solidFill>
              <a:srgbClr val="C08B3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3" name="Google Shape;233;p8"/>
          <p:cNvSpPr/>
          <p:nvPr/>
        </p:nvSpPr>
        <p:spPr>
          <a:xfrm>
            <a:off x="6140931" y="3799251"/>
            <a:ext cx="2125683" cy="2196659"/>
          </a:xfrm>
          <a:custGeom>
            <a:avLst/>
            <a:gdLst/>
            <a:ahLst/>
            <a:cxnLst/>
            <a:rect l="l" t="t" r="r" b="b"/>
            <a:pathLst>
              <a:path w="1575762" h="1687027" extrusionOk="0">
                <a:moveTo>
                  <a:pt x="28468" y="0"/>
                </a:moveTo>
                <a:lnTo>
                  <a:pt x="1547294" y="0"/>
                </a:lnTo>
                <a:cubicBezTo>
                  <a:pt x="1554844" y="0"/>
                  <a:pt x="1562085" y="2999"/>
                  <a:pt x="1567424" y="8338"/>
                </a:cubicBezTo>
                <a:cubicBezTo>
                  <a:pt x="1572762" y="13677"/>
                  <a:pt x="1575762" y="20918"/>
                  <a:pt x="1575762" y="28468"/>
                </a:cubicBezTo>
                <a:lnTo>
                  <a:pt x="1575762" y="1658559"/>
                </a:lnTo>
                <a:cubicBezTo>
                  <a:pt x="1575762" y="1666109"/>
                  <a:pt x="1572762" y="1673350"/>
                  <a:pt x="1567424" y="1678689"/>
                </a:cubicBezTo>
                <a:cubicBezTo>
                  <a:pt x="1562085" y="1684028"/>
                  <a:pt x="1554844" y="1687027"/>
                  <a:pt x="1547294" y="1687027"/>
                </a:cubicBezTo>
                <a:lnTo>
                  <a:pt x="28468" y="1687027"/>
                </a:lnTo>
                <a:cubicBezTo>
                  <a:pt x="20918" y="1687027"/>
                  <a:pt x="13677" y="1684028"/>
                  <a:pt x="8338" y="1678689"/>
                </a:cubicBezTo>
                <a:cubicBezTo>
                  <a:pt x="2999" y="1673350"/>
                  <a:pt x="0" y="1666109"/>
                  <a:pt x="0" y="1658559"/>
                </a:cubicBezTo>
                <a:lnTo>
                  <a:pt x="0" y="28468"/>
                </a:lnTo>
                <a:cubicBezTo>
                  <a:pt x="0" y="20918"/>
                  <a:pt x="2999" y="13677"/>
                  <a:pt x="8338" y="8338"/>
                </a:cubicBezTo>
                <a:cubicBezTo>
                  <a:pt x="13677" y="2999"/>
                  <a:pt x="20918" y="0"/>
                  <a:pt x="28468" y="0"/>
                </a:cubicBezTo>
                <a:close/>
              </a:path>
            </a:pathLst>
          </a:custGeom>
          <a:solidFill>
            <a:srgbClr val="B0D1EC"/>
          </a:solidFill>
          <a:ln w="19050" cap="flat" cmpd="sng">
            <a:solidFill>
              <a:srgbClr val="C08B3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4" name="Google Shape;234;p8"/>
          <p:cNvSpPr/>
          <p:nvPr/>
        </p:nvSpPr>
        <p:spPr>
          <a:xfrm>
            <a:off x="877385" y="3799251"/>
            <a:ext cx="2125683" cy="2196659"/>
          </a:xfrm>
          <a:custGeom>
            <a:avLst/>
            <a:gdLst/>
            <a:ahLst/>
            <a:cxnLst/>
            <a:rect l="l" t="t" r="r" b="b"/>
            <a:pathLst>
              <a:path w="1575762" h="1687027" extrusionOk="0">
                <a:moveTo>
                  <a:pt x="28468" y="0"/>
                </a:moveTo>
                <a:lnTo>
                  <a:pt x="1547294" y="0"/>
                </a:lnTo>
                <a:cubicBezTo>
                  <a:pt x="1554844" y="0"/>
                  <a:pt x="1562085" y="2999"/>
                  <a:pt x="1567424" y="8338"/>
                </a:cubicBezTo>
                <a:cubicBezTo>
                  <a:pt x="1572762" y="13677"/>
                  <a:pt x="1575762" y="20918"/>
                  <a:pt x="1575762" y="28468"/>
                </a:cubicBezTo>
                <a:lnTo>
                  <a:pt x="1575762" y="1658559"/>
                </a:lnTo>
                <a:cubicBezTo>
                  <a:pt x="1575762" y="1666109"/>
                  <a:pt x="1572762" y="1673350"/>
                  <a:pt x="1567424" y="1678689"/>
                </a:cubicBezTo>
                <a:cubicBezTo>
                  <a:pt x="1562085" y="1684028"/>
                  <a:pt x="1554844" y="1687027"/>
                  <a:pt x="1547294" y="1687027"/>
                </a:cubicBezTo>
                <a:lnTo>
                  <a:pt x="28468" y="1687027"/>
                </a:lnTo>
                <a:cubicBezTo>
                  <a:pt x="20918" y="1687027"/>
                  <a:pt x="13677" y="1684028"/>
                  <a:pt x="8338" y="1678689"/>
                </a:cubicBezTo>
                <a:cubicBezTo>
                  <a:pt x="2999" y="1673350"/>
                  <a:pt x="0" y="1666109"/>
                  <a:pt x="0" y="1658559"/>
                </a:cubicBezTo>
                <a:lnTo>
                  <a:pt x="0" y="28468"/>
                </a:lnTo>
                <a:cubicBezTo>
                  <a:pt x="0" y="20918"/>
                  <a:pt x="2999" y="13677"/>
                  <a:pt x="8338" y="8338"/>
                </a:cubicBezTo>
                <a:cubicBezTo>
                  <a:pt x="13677" y="2999"/>
                  <a:pt x="20918" y="0"/>
                  <a:pt x="28468" y="0"/>
                </a:cubicBezTo>
                <a:close/>
              </a:path>
            </a:pathLst>
          </a:custGeom>
          <a:solidFill>
            <a:srgbClr val="B0D1EC"/>
          </a:solidFill>
          <a:ln w="19050" cap="flat" cmpd="sng">
            <a:solidFill>
              <a:srgbClr val="C08B3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5" name="Google Shape;235;p8"/>
          <p:cNvSpPr txBox="1"/>
          <p:nvPr/>
        </p:nvSpPr>
        <p:spPr>
          <a:xfrm>
            <a:off x="6140925" y="4743675"/>
            <a:ext cx="2125800" cy="307800"/>
          </a:xfrm>
          <a:prstGeom prst="rect">
            <a:avLst/>
          </a:prstGeom>
          <a:noFill/>
          <a:ln>
            <a:noFill/>
          </a:ln>
        </p:spPr>
        <p:txBody>
          <a:bodyPr spcFirstLastPara="1" wrap="square" lIns="0" tIns="0" rIns="0" bIns="0" anchor="t" anchorCtr="0">
            <a:spAutoFit/>
          </a:bodyPr>
          <a:lstStyle/>
          <a:p>
            <a:pPr marL="0" marR="0" lvl="0" indent="0" algn="ctr" rtl="0">
              <a:lnSpc>
                <a:spcPct val="136928"/>
              </a:lnSpc>
              <a:spcBef>
                <a:spcPts val="0"/>
              </a:spcBef>
              <a:spcAft>
                <a:spcPts val="0"/>
              </a:spcAft>
              <a:buClr>
                <a:srgbClr val="000000"/>
              </a:buClr>
              <a:buSzPts val="1700"/>
              <a:buFont typeface="Arial"/>
              <a:buNone/>
            </a:pPr>
            <a:r>
              <a:rPr lang="en-US" sz="2000" b="0" i="0" u="none" strike="noStrike" cap="none">
                <a:solidFill>
                  <a:srgbClr val="174168"/>
                </a:solidFill>
                <a:latin typeface="Calibri"/>
                <a:ea typeface="Calibri"/>
                <a:cs typeface="Calibri"/>
                <a:sym typeface="Calibri"/>
              </a:rPr>
              <a:t>Project Plan</a:t>
            </a:r>
            <a:endParaRPr sz="2000" b="0" i="0" u="none" strike="noStrike" cap="none">
              <a:solidFill>
                <a:srgbClr val="174168"/>
              </a:solidFill>
              <a:latin typeface="Calibri"/>
              <a:ea typeface="Calibri"/>
              <a:cs typeface="Calibri"/>
              <a:sym typeface="Calibri"/>
            </a:endParaRPr>
          </a:p>
        </p:txBody>
      </p:sp>
      <p:sp>
        <p:nvSpPr>
          <p:cNvPr id="236" name="Google Shape;236;p8"/>
          <p:cNvSpPr txBox="1"/>
          <p:nvPr/>
        </p:nvSpPr>
        <p:spPr>
          <a:xfrm>
            <a:off x="3509100" y="4435875"/>
            <a:ext cx="2125800" cy="923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2000">
                <a:solidFill>
                  <a:srgbClr val="174168"/>
                </a:solidFill>
                <a:latin typeface="Calibri"/>
                <a:ea typeface="Calibri"/>
                <a:cs typeface="Calibri"/>
                <a:sym typeface="Calibri"/>
              </a:rPr>
              <a:t>Evaluating </a:t>
            </a:r>
            <a:r>
              <a:rPr lang="en-US" sz="2000" b="0" i="0" u="none" strike="noStrike" cap="none">
                <a:solidFill>
                  <a:srgbClr val="174168"/>
                </a:solidFill>
                <a:latin typeface="Calibri"/>
                <a:ea typeface="Calibri"/>
                <a:cs typeface="Calibri"/>
                <a:sym typeface="Calibri"/>
              </a:rPr>
              <a:t>Impact and Difficulty of </a:t>
            </a:r>
            <a:r>
              <a:rPr lang="en-US" sz="2000">
                <a:solidFill>
                  <a:srgbClr val="174168"/>
                </a:solidFill>
                <a:latin typeface="Calibri"/>
                <a:ea typeface="Calibri"/>
                <a:cs typeface="Calibri"/>
                <a:sym typeface="Calibri"/>
              </a:rPr>
              <a:t>a Project</a:t>
            </a:r>
            <a:r>
              <a:rPr lang="en-US" sz="2000" b="0" i="0" u="none" strike="noStrike" cap="none">
                <a:solidFill>
                  <a:srgbClr val="174168"/>
                </a:solidFill>
                <a:latin typeface="Calibri"/>
                <a:ea typeface="Calibri"/>
                <a:cs typeface="Calibri"/>
                <a:sym typeface="Calibri"/>
              </a:rPr>
              <a:t>         </a:t>
            </a:r>
            <a:endParaRPr sz="2000" b="0" i="0" u="none" strike="noStrike" cap="none">
              <a:solidFill>
                <a:srgbClr val="174168"/>
              </a:solidFill>
              <a:latin typeface="Calibri"/>
              <a:ea typeface="Calibri"/>
              <a:cs typeface="Calibri"/>
              <a:sym typeface="Calibri"/>
            </a:endParaRPr>
          </a:p>
        </p:txBody>
      </p:sp>
      <p:sp>
        <p:nvSpPr>
          <p:cNvPr id="237" name="Google Shape;237;p8"/>
          <p:cNvSpPr txBox="1"/>
          <p:nvPr/>
        </p:nvSpPr>
        <p:spPr>
          <a:xfrm>
            <a:off x="1001376" y="4435875"/>
            <a:ext cx="1877700" cy="923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2000" b="0" i="0" u="none" strike="noStrike" cap="none">
                <a:solidFill>
                  <a:srgbClr val="174168"/>
                </a:solidFill>
                <a:latin typeface="Calibri"/>
                <a:ea typeface="Calibri"/>
                <a:cs typeface="Calibri"/>
                <a:sym typeface="Calibri"/>
              </a:rPr>
              <a:t>Patient Engagement              Template</a:t>
            </a:r>
            <a:endParaRPr sz="2000" b="0" i="0" u="none" strike="noStrike" cap="none">
              <a:solidFill>
                <a:srgbClr val="174168"/>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9"/>
          <p:cNvSpPr txBox="1"/>
          <p:nvPr/>
        </p:nvSpPr>
        <p:spPr>
          <a:xfrm>
            <a:off x="4549250" y="2238700"/>
            <a:ext cx="4331100" cy="3227100"/>
          </a:xfrm>
          <a:prstGeom prst="rect">
            <a:avLst/>
          </a:prstGeom>
          <a:noFill/>
          <a:ln>
            <a:noFill/>
          </a:ln>
        </p:spPr>
        <p:txBody>
          <a:bodyPr spcFirstLastPara="1" wrap="square" lIns="91425" tIns="45700" rIns="91425" bIns="45700" anchor="t" anchorCtr="0">
            <a:noAutofit/>
          </a:bodyPr>
          <a:lstStyle/>
          <a:p>
            <a:pPr marL="457200" marR="0" lvl="0" indent="-361950" algn="l" rtl="0">
              <a:lnSpc>
                <a:spcPct val="100000"/>
              </a:lnSpc>
              <a:spcBef>
                <a:spcPts val="1000"/>
              </a:spcBef>
              <a:spcAft>
                <a:spcPts val="0"/>
              </a:spcAft>
              <a:buClr>
                <a:srgbClr val="174168"/>
              </a:buClr>
              <a:buSzPts val="2100"/>
              <a:buFont typeface="Calibri"/>
              <a:buChar char="➔"/>
            </a:pPr>
            <a:r>
              <a:rPr lang="en-US" sz="2100" i="0" u="none" strike="noStrike" cap="none">
                <a:solidFill>
                  <a:srgbClr val="174168"/>
                </a:solidFill>
                <a:latin typeface="Calibri"/>
                <a:ea typeface="Calibri"/>
                <a:cs typeface="Calibri"/>
                <a:sym typeface="Calibri"/>
              </a:rPr>
              <a:t>Making time to listen and learn about new concepts</a:t>
            </a:r>
            <a:endParaRPr sz="2100">
              <a:latin typeface="Calibri"/>
              <a:ea typeface="Calibri"/>
              <a:cs typeface="Calibri"/>
              <a:sym typeface="Calibri"/>
            </a:endParaRPr>
          </a:p>
          <a:p>
            <a:pPr marL="457200" marR="0" lvl="0" indent="-361950" algn="l" rtl="0">
              <a:lnSpc>
                <a:spcPct val="100000"/>
              </a:lnSpc>
              <a:spcBef>
                <a:spcPts val="1000"/>
              </a:spcBef>
              <a:spcAft>
                <a:spcPts val="0"/>
              </a:spcAft>
              <a:buClr>
                <a:srgbClr val="174168"/>
              </a:buClr>
              <a:buSzPts val="2100"/>
              <a:buFont typeface="Calibri"/>
              <a:buChar char="➔"/>
            </a:pPr>
            <a:r>
              <a:rPr lang="en-US" sz="2100" i="0" u="none" strike="noStrike" cap="none">
                <a:solidFill>
                  <a:srgbClr val="174168"/>
                </a:solidFill>
                <a:latin typeface="Calibri"/>
                <a:ea typeface="Calibri"/>
                <a:cs typeface="Calibri"/>
                <a:sym typeface="Calibri"/>
              </a:rPr>
              <a:t>Brainstorming and sharing ideas</a:t>
            </a:r>
            <a:endParaRPr sz="2100">
              <a:latin typeface="Calibri"/>
              <a:ea typeface="Calibri"/>
              <a:cs typeface="Calibri"/>
              <a:sym typeface="Calibri"/>
            </a:endParaRPr>
          </a:p>
          <a:p>
            <a:pPr marL="457200" marR="0" lvl="0" indent="-361950" algn="l" rtl="0">
              <a:lnSpc>
                <a:spcPct val="100000"/>
              </a:lnSpc>
              <a:spcBef>
                <a:spcPts val="1000"/>
              </a:spcBef>
              <a:spcAft>
                <a:spcPts val="0"/>
              </a:spcAft>
              <a:buClr>
                <a:srgbClr val="174168"/>
              </a:buClr>
              <a:buSzPts val="2100"/>
              <a:buFont typeface="Calibri"/>
              <a:buChar char="➔"/>
            </a:pPr>
            <a:r>
              <a:rPr lang="en-US" sz="2100" i="0" u="none" strike="noStrike" cap="none">
                <a:solidFill>
                  <a:srgbClr val="174168"/>
                </a:solidFill>
                <a:latin typeface="Calibri"/>
                <a:ea typeface="Calibri"/>
                <a:cs typeface="Calibri"/>
                <a:sym typeface="Calibri"/>
              </a:rPr>
              <a:t>Reflecting on our own diagnostic experiences</a:t>
            </a:r>
            <a:endParaRPr sz="2100">
              <a:latin typeface="Calibri"/>
              <a:ea typeface="Calibri"/>
              <a:cs typeface="Calibri"/>
              <a:sym typeface="Calibri"/>
            </a:endParaRPr>
          </a:p>
          <a:p>
            <a:pPr marL="457200" marR="0" lvl="0" indent="-361950" algn="l" rtl="0">
              <a:lnSpc>
                <a:spcPct val="100000"/>
              </a:lnSpc>
              <a:spcBef>
                <a:spcPts val="1000"/>
              </a:spcBef>
              <a:spcAft>
                <a:spcPts val="0"/>
              </a:spcAft>
              <a:buClr>
                <a:srgbClr val="174168"/>
              </a:buClr>
              <a:buSzPts val="2100"/>
              <a:buFont typeface="Calibri"/>
              <a:buChar char="➔"/>
            </a:pPr>
            <a:r>
              <a:rPr lang="en-US" sz="2100" i="0" u="none" strike="noStrike" cap="none">
                <a:solidFill>
                  <a:srgbClr val="174168"/>
                </a:solidFill>
                <a:latin typeface="Calibri"/>
                <a:ea typeface="Calibri"/>
                <a:cs typeface="Calibri"/>
                <a:sym typeface="Calibri"/>
              </a:rPr>
              <a:t>Rolling up our sleeves to identify project opportunities and make plans</a:t>
            </a:r>
            <a:endParaRPr sz="2100" i="0" u="none" strike="noStrike" cap="none">
              <a:solidFill>
                <a:srgbClr val="174168"/>
              </a:solidFill>
              <a:latin typeface="Calibri"/>
              <a:ea typeface="Calibri"/>
              <a:cs typeface="Calibri"/>
              <a:sym typeface="Calibri"/>
            </a:endParaRPr>
          </a:p>
        </p:txBody>
      </p:sp>
      <p:pic>
        <p:nvPicPr>
          <p:cNvPr id="243" name="Google Shape;243;p9"/>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0"/>
            <a:ext cx="4260301" cy="6175800"/>
          </a:xfrm>
          <a:prstGeom prst="rect">
            <a:avLst/>
          </a:prstGeom>
        </p:spPr>
      </p:pic>
      <p:sp>
        <p:nvSpPr>
          <p:cNvPr id="244" name="Google Shape;244;p9"/>
          <p:cNvSpPr txBox="1">
            <a:spLocks noGrp="1"/>
          </p:cNvSpPr>
          <p:nvPr>
            <p:ph type="title" idx="4294967295"/>
          </p:nvPr>
        </p:nvSpPr>
        <p:spPr>
          <a:xfrm>
            <a:off x="4691450" y="1538670"/>
            <a:ext cx="4046700" cy="553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100"/>
              <a:buFont typeface="Trebuchet MS"/>
              <a:buNone/>
            </a:pPr>
            <a:r>
              <a:rPr lang="en-US" sz="2800" b="1">
                <a:solidFill>
                  <a:srgbClr val="C08B3F"/>
                </a:solidFill>
              </a:rPr>
              <a:t>What is required of us?</a:t>
            </a:r>
            <a:endParaRPr sz="2800" b="1">
              <a:solidFill>
                <a:srgbClr val="C08B3F"/>
              </a:solidFil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BFE9F8E814B9458E004ABC1F0CC3C9" ma:contentTypeVersion="21" ma:contentTypeDescription="Create a new document." ma:contentTypeScope="" ma:versionID="45d391323c2dec7834a5e60de615d738">
  <xsd:schema xmlns:xsd="http://www.w3.org/2001/XMLSchema" xmlns:xs="http://www.w3.org/2001/XMLSchema" xmlns:p="http://schemas.microsoft.com/office/2006/metadata/properties" xmlns:ns2="2647b5e8-e984-43ae-bdd2-00b2faccf1d1" xmlns:ns3="c3ea5a7f-0794-451b-8053-72eb42be1c2d" targetNamespace="http://schemas.microsoft.com/office/2006/metadata/properties" ma:root="true" ma:fieldsID="6ebc8c34971e862c04a410f877f54d9b" ns2:_="" ns3:_="">
    <xsd:import namespace="2647b5e8-e984-43ae-bdd2-00b2faccf1d1"/>
    <xsd:import namespace="c3ea5a7f-0794-451b-8053-72eb42be1c2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Date" minOccurs="0"/>
                <xsd:element ref="ns2:TaxCatchAll" minOccurs="0"/>
                <xsd:element ref="ns3:MediaServiceOCR" minOccurs="0"/>
                <xsd:element ref="ns3:MediaServiceGenerationTime" minOccurs="0"/>
                <xsd:element ref="ns3:MediaServiceEventHashCode" minOccurs="0"/>
                <xsd:element ref="ns3:lcf76f155ced4ddcb4097134ff3c332f" minOccurs="0"/>
                <xsd:element ref="ns3:MediaServiceDateTaken" minOccurs="0"/>
                <xsd:element ref="ns3:MediaLengthInSeconds" minOccurs="0"/>
                <xsd:element ref="ns3:MediaServiceLocation" minOccurs="0"/>
                <xsd:element ref="ns2:SharedWithUsers" minOccurs="0"/>
                <xsd:element ref="ns2:SharedWithDetails" minOccurs="0"/>
                <xsd:element ref="ns3:MediaServiceObjectDetectorVersions" minOccurs="0"/>
                <xsd:element ref="ns3:MediaServiceSearchProperties" minOccurs="0"/>
                <xsd:element ref="ns3:Mem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47b5e8-e984-43ae-bdd2-00b2faccf1d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4" nillable="true" ma:displayName="Taxonomy Catch All Column" ma:hidden="true" ma:list="{2799136a-fe62-4499-90af-c73bc3fef729}" ma:internalName="TaxCatchAll" ma:showField="CatchAllData" ma:web="2647b5e8-e984-43ae-bdd2-00b2faccf1d1">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ea5a7f-0794-451b-8053-72eb42be1c2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Date" ma:index="13" nillable="true" ma:displayName="Date" ma:format="DateOnly" ma:internalName="Date">
      <xsd:simpleType>
        <xsd:restriction base="dms:DateTim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17e3171-58b2-4d53-84aa-4c22be8b0971"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mo" ma:index="27" nillable="true" ma:displayName="Memo" ma:format="Dropdown" ma:internalName="Memo">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2647b5e8-e984-43ae-bdd2-00b2faccf1d1" xsi:nil="true"/>
    <Memo xmlns="c3ea5a7f-0794-451b-8053-72eb42be1c2d" xsi:nil="true"/>
    <Date xmlns="c3ea5a7f-0794-451b-8053-72eb42be1c2d" xsi:nil="true"/>
    <lcf76f155ced4ddcb4097134ff3c332f xmlns="c3ea5a7f-0794-451b-8053-72eb42be1c2d">
      <Terms xmlns="http://schemas.microsoft.com/office/infopath/2007/PartnerControls"/>
    </lcf76f155ced4ddcb4097134ff3c332f>
    <_dlc_DocId xmlns="2647b5e8-e984-43ae-bdd2-00b2faccf1d1">YU52FPMFMMT7-1977900663-319828</_dlc_DocId>
    <_dlc_DocIdUrl xmlns="2647b5e8-e984-43ae-bdd2-00b2faccf1d1">
      <Url>https://leapfroggroup2.sharepoint.com/sites/TheLeapfrogGroup/_layouts/15/DocIdRedir.aspx?ID=YU52FPMFMMT7-1977900663-319828</Url>
      <Description>YU52FPMFMMT7-1977900663-319828</Description>
    </_dlc_DocIdUrl>
  </documentManagement>
</p:properties>
</file>

<file path=customXml/itemProps1.xml><?xml version="1.0" encoding="utf-8"?>
<ds:datastoreItem xmlns:ds="http://schemas.openxmlformats.org/officeDocument/2006/customXml" ds:itemID="{BECEDAEF-439E-41B3-9697-9144E322F7E0}"/>
</file>

<file path=customXml/itemProps2.xml><?xml version="1.0" encoding="utf-8"?>
<ds:datastoreItem xmlns:ds="http://schemas.openxmlformats.org/officeDocument/2006/customXml" ds:itemID="{768BA57F-9348-44EF-B8CE-DED4BC957187}"/>
</file>

<file path=customXml/itemProps3.xml><?xml version="1.0" encoding="utf-8"?>
<ds:datastoreItem xmlns:ds="http://schemas.openxmlformats.org/officeDocument/2006/customXml" ds:itemID="{86BDF5E7-94F1-4AA0-A4A2-8CC11B02B05B}"/>
</file>

<file path=customXml/itemProps4.xml><?xml version="1.0" encoding="utf-8"?>
<ds:datastoreItem xmlns:ds="http://schemas.openxmlformats.org/officeDocument/2006/customXml" ds:itemID="{72F9C8CA-EE04-4A17-A7ED-C664F0EDAB15}"/>
</file>

<file path=docProps/app.xml><?xml version="1.0" encoding="utf-8"?>
<Properties xmlns="http://schemas.openxmlformats.org/officeDocument/2006/extended-properties" xmlns:vt="http://schemas.openxmlformats.org/officeDocument/2006/docPropsVTypes">
  <TotalTime>0</TotalTime>
  <Words>1682</Words>
  <Application>Microsoft Macintosh PowerPoint</Application>
  <PresentationFormat>On-screen Show (4:3)</PresentationFormat>
  <Paragraphs>123</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Courier New</vt:lpstr>
      <vt:lpstr>Noto Sans Symbols</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required of us?</vt:lpstr>
      <vt:lpstr>Let’s review what we’ve discussed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 Schrandt</dc:creator>
  <cp:lastModifiedBy>Aubrie McKernan</cp:lastModifiedBy>
  <cp:revision>1</cp:revision>
  <dcterms:modified xsi:type="dcterms:W3CDTF">2024-01-31T21:24:45Z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0x0101009FBFE9F8E814B9458E004ABC1F0CC3C9</vt:lpwstr>
  </property>
  <property fmtid="{D5CDD505-2E9C-101B-9397-08002B2CF9AE}" pid="3" name="_dlc_DocIdItemGuid">
    <vt:lpwstr>dba0780a-088e-4086-98db-a9ed3f4e87ae</vt:lpwstr>
  </property>
</Properties>
</file>