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9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6858000" cy="9144000"/>
  <p:embeddedFontLst>
    <p:embeddedFont>
      <p:font typeface="Roboto"/>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2.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Roboto-regular.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Roboto-boldItalic.fntdata"/><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4.xml"/><Relationship Id="rId31" Type="http://schemas.openxmlformats.org/officeDocument/2006/relationships/font" Target="fonts/Roboto-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bold.fntdata"/><Relationship Id="rId14" Type="http://schemas.openxmlformats.org/officeDocument/2006/relationships/slide" Target="slides/slide9.xml"/><Relationship Id="rId35" Type="http://schemas.openxmlformats.org/officeDocument/2006/relationships/customXml" Target="../customXml/item3.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5e1e19463b_0_13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5e1e19463b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sz="1200">
                <a:solidFill>
                  <a:schemeClr val="dk1"/>
                </a:solidFill>
                <a:latin typeface="Calibri"/>
                <a:ea typeface="Calibri"/>
                <a:cs typeface="Calibri"/>
                <a:sym typeface="Calibri"/>
              </a:rPr>
              <a:t>  This is the first part of Section 3 Understanding the Diagnostic Process and Diagnostic Safety.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95e517a0b8_0_2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briefly touched on the patient’s history earlier, but now we can see in more detail the important information that comes about from this conversation.  A patient's clinical history includes their current concern—the “thing” that has prompted them to seek care, past medical and family history, any aspects of their work or social life that might be relevant, any current medications or clinical regimens, and anything else that could be helpful—such as recent travel.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Collecting a full and accurate history requires active listening and skilled interview techniques on the part of the clinician, and as much openness and accurate reporting as possible on the part of the patient.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67" name="Google Shape;367;g295e517a0b8_0_20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295e517a0b8_0_2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physical exam is another important information gathering activity—and as you see here, often includes examination of the whole body rather than only the part or parts that appear to be affected by the person’s current concern.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77" name="Google Shape;377;g295e517a0b8_0_2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95e517a0b8_0_2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next component to consider is diagnostic testing—which allows for information beyond what the naked eye can see.  This can involve testing the blood, urine, or other body fluids, taking tissue or other samples to analyze for infection or presence of disease, taking images of the affected body part, or even performing exploratory surgery or other procedures if needed.</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82" name="Google Shape;382;g295e517a0b8_0_2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295e517a0b8_0_2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Finally, the important step of referral or consultation, if needed.  Clinicians may consult with their peers, asking them to weigh in on the case and aide in confirming or rejecting the working diagnoses.  When a health problem exceeds a clinician's expertise, they should refer the patient to a specialist.  Sometimes patients themselves feel a second opinion from another clinician is needed, either because they are not entirely satisfied with the first explanation, or just because getting a second opinion can be a good idea for complicated issues.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pause here and reflect on what we’ve just learned.  Have you ever thought of diagnosis as a process before?  Have you all experienced each of these steps?  If not, which pieces were missing?  Is the term “working diagnosis” familiar to you?</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Allow the group a few minutes of discussion before moving on.</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87" name="Google Shape;387;g295e517a0b8_0_2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95e517a0b8_0_2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 critical element of timely and accurate diagnosis is communication. The patient's health problem should be explained fully in understandable terms, but also in combination with the appropriate medical terminology so the patient knows exactly what the issue is—for example, telling the patient they are experiencing a sudden heart attack (which is in lay language), but also explaining that in medical terms this is called an acute myocardial infarction.  Clinicians should confirm the patient’s understanding of the diagnosis, address questions, and ensure they understand the necessary next steps.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may be a new way of thinking about diagnosis—but communication is considered an important part of diagnosis.  What have your experiences been with having a diagnosis communicated—or not?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Allow discussion for a few minutes before moving on to the next slide.</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92" name="Google Shape;392;g295e517a0b8_0_2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95e517a0b8_0_2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127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Once the diagnosis has been communicated, it may be time to begin treatment. Sometimes a treatment is started as a test—to see if it will work. In those cases, the treatment is used as another tool to find the right diagnosis; if the treatment does not work for the suspected diagnosis, it may mean it was the wrong diagnosis. Other times the treatment plan is more firm because the diagnosis is more definite. And still other times it may not be possible to start treatment because the diagnosis is still too unclear.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97" name="Google Shape;397;g295e517a0b8_0_24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95e517a0b8_0_2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And perhaps most importantly are the outcomes from the diagnostic process.  Did the issue resolve?  Is the patient doing well?  Was the diagnosis caught quickly enough to avoid unnecessary harm?</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Here again, treatment and outcomes may not be things we have linked with diagnosis before, but as you can see, they are an important part of this cycle.  If the treatment doesn’t work after a certain amount of time, it may be necessary to back up a few steps and restart the process as you can see in the graphic.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Has anyone had experience with revisiting a diagnosis before?  Needing to go through the cycle more than one time in order to land on the right diagnosis?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Allow for a show of hands or nods, and if someone offers an example, allow 2-3 minutes to discuss, otherwise, move on to the next slide.</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02" name="Google Shape;402;g295e517a0b8_0_25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5e62a70783_0_34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25e62a70783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Now that we have discussed and learned the diagnostic process map, we are going to look at some of the main factors that influence diagnosis.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What we see here is a version of what is called the “Key Drivers Diagram”, which was created by a team of people studying diagnosis.  They identified a few key “drivers” that can help make diagnosis happen more quickly and correctly.</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First is teamwork.  Diagnosis is a “team sport” because each person on the team brings a different perspective. For example, a nurse might be seeing a decline in a patient that the physician isn’t seeing because she hasn’t spent as much time in the room.  It is important that every team member is heard and has an opportunity to weigh in on what’s happening.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As you think about your own care, have you ever had experiences in which different members of the care team responded differently or maybe you had a connection with one team member and not others?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2-3 minutes for input or discussion.</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5e62a70783_0_126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5e62a70783_0_1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Next is the presence of reliable diagnostic processes; this is really about the “technical” parts of making a diagnosis—like making sure blood tests are done correctly or making sure the right information is entered about the right patient in an electronic medical record.  So you can imagine why that is an important piece.  Does anyone have any questions or comments about this piece of diagnosis?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2-3 minutes for questions or discussion.</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5e62a70783_0_129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5e62a70783_0_1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Now we come to the engagement of patient and family members in the diagnostic process—and this one speaks for itself!  As we all know, it is so important that patients and families are engaged in their own care and their diagnostic processes—so this “driver” is about making sure patients and families are looked to as partners—that they are given the right information, that they can contribute their own thoughts and ideas, etc.  What are your experiences with being included—or not being included—in your own care?  Or in the process of getting something diagnosed?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2-3 minutes for discussion.</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5e62a70783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5e62a707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Start with a group discussion of the term “diagnosis” by asking the following question.</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Even though it is a single word, the word diagnosis actually represents a whole process.  Thinking about your own medical care, what types of experiences have you had with getting a diagnosis?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for input, if none or slow, start to offer prompts (below) to invite conversation</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For example, the process of diagnosis could include testing the blood or urine or other fluids, or taking images with x-rays or CT scans, or even having exploratory surgery.  Has anyone had experience with one or more of those things?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25e62a70783_0_13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25e62a70783_0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Next is optimized cognitive performance, which is basically a fancy way to say “how clinicians think”—how they pull together all the pieces of information from us as patients, from tests, from our history, and try to make a determination of what the likely issue is.  You’ll remember from the diagnostic process map, this is the circle in the middle—gathering information, integrating and interpreting that information, and then determining a “working diagnosis”.  Sometimes it takes time to know if the diagnosis was right—if treatment is used, and it doesn’t seem to work, there might be something we need to go back to at the beginning of that cycle—was something missed?  Could it be something else?  And try a second time.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These thought processes can be helped through training, and practice, and increasingly, technology.  Does anyone have any questions or comments to share on this topic?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for 2-3 minutes for discussion.</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5e62a70783_0_136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5e62a70783_0_1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And finally, there is a need for robust learning systems—so, opportunities to stop and study and learn—what’s going well at this hospital?  What’s not?  When there is a mistake—a diagnostic error—do we learn from it, and put processes or systems in place to make sure it doesn’t happen again?  This can include things like reporting systems, or evaluations to see how well the hospital is doing.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In thinking about your own care, or about our hospital, are you aware of any systems like this in place that try to study what’s going on and understand if the diagnostic process is working as well as it can?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for 2-3 minutes of discussion.</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e62a70410_0_3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5e62a70410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have discussed a lot today, so let’s take a minute to review everything we’ve covered and shared.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began with reviewing and exploring the National Academies/SIDM interactive diagnostic process map which walked through each step of the diagnostic process, including the cyclical nature of the process—that sometimes it is necessary to go around the loop more than once to identify what the issue really is.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Here, integrate any comments or questions from the group that would be valuable to repeat such as examples folks shared during the diagnostic process map exercise.</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We then reviewed some of the best practices in the field of diagnosis—these were called the “key drivers” that can support accurate and timely diagnosis.  Effective teamwork—so, all members of the team have a say and work together, reliable diagnostic processes—the technical pieces like blood tests and electronic medical records, patient and family engagement— patients and families are PART of that diagnostic team, optimal cognitive performance—meaning, clinicians are best able to process and integrate information to make a diagnosis, and finally, robust learning systems—which means there are things in place to make sure we learn from what goes well and doesn’t go well.</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Is there anything else anyone wants to ask or say before we close?</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Pause and allow for 2-3 minutes of discussion.</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95c7461080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95c746108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Thank you so much for your time and participation—this was a great and productive discussion!</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next section in the toolkit is about when things break down in the diagnostic process—what we call diagnostic error.</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5e62a70783_0_25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25e62a70783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image is called the Diagnostic Process Map, created by the National Academies of Medicine. This map explains in detail each step of the process of getting a diagnosis. The Society to Improve Diagnosis in Medicine, and the Academies developed an interactive version of the map and that’s what we’re going to walk through next.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You will need to open up the interactive diagnostic process map from the SIDM website, or use the deck which provides a step-by-step version of the map with your discussions prompts for each.</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95e517a0b8_0_1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As you can see there are many parts of the diagnostic process, but we will review each piece one at a time. Please note that each step is color coded to align with the map.</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the beginning of the map, we see that a patient experiences a health problem. The patient may resolve the situation on their own, or consult with others to find an explanation of the issue.</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26" name="Google Shape;326;g295e517a0b8_0_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95e517a0b8_0_15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Next, the patient, if they choose to do something about their issue, will have their first interaction with the health care system.  There are many factors that go into the decision about whether or not to seek care.  Concerns about cost or access to care can be barrier—for example, not having a “regular” doctor or worry about not being able to pay for care.  Trust is also a major issue—patients that have had negative experiences with healthcare previously may be nervous to seek care.  Choosing to seek care begins the “formal” diagnostic process.</a:t>
            </a: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pause here and see if anyone has questions or comments on what we’ve just reviewed.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This can be a short pause, just to be sure no one is confused.</a:t>
            </a:r>
            <a:endParaRPr sz="1200" u="sng">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37" name="Google Shape;337;g295e517a0b8_0_1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95e517a0b8_0_1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Now that the patient is in the health care system, the next three pieces function together to start identifying a diagnosis.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There are two main steps here—the patient reporting their own medical history and sharing what’s going on, and the clinician performing an exam on the patient.  There may be other tests needed at this time such as x-rays or blood tests, depending on what the issue is.</a:t>
            </a:r>
            <a:endParaRPr sz="1200">
              <a:solidFill>
                <a:schemeClr val="dk1"/>
              </a:solidFill>
              <a:latin typeface="Calibri"/>
              <a:ea typeface="Calibri"/>
              <a:cs typeface="Calibri"/>
              <a:sym typeface="Calibri"/>
            </a:endParaRPr>
          </a:p>
          <a:p>
            <a:pPr indent="0" lvl="0" marL="91440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p:txBody>
      </p:sp>
      <p:sp>
        <p:nvSpPr>
          <p:cNvPr id="342" name="Google Shape;342;g295e517a0b8_0_16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95e517a0b8_0_17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This step in the diagram explains how the clinician (or group of clinicians) start to pull the information together.  They do this by drawing on their medical knowledge and interpreting gathered information to identify patterns that suggest specific diseases or disease types.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With approximately 200 known symptoms but over 10,000 possible diseases, there are often many possible diagnoses!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Clinicians should involve patients in the diagnostic process, discussing how their symptoms do or do not match different possible diagnoses, and asking the patient for their perspectives and input.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52" name="Google Shape;352;g295e517a0b8_0_17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95e517a0b8_0_18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With as much gathered information as possible, the clinician now starts identifying the options--creating a prioritized list of potential diagnoses (called differential diagnoses).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The most likely choice from the list is often designated as the working diagnosis, indicating it is a strong possibility but is not yet confirmed, and indicating that other possibilities are not yet ruled out.  The working diagnosis should be shared with the patient so they aware of what is suspected.</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As more information is gathered, the clinician continues to work through the list</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Let’s pause here for a moment—does anyone have any questions or is this making sense so far? </a:t>
            </a: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a:t>
            </a:r>
            <a:r>
              <a:rPr lang="en" sz="1200" u="sng">
                <a:solidFill>
                  <a:schemeClr val="dk1"/>
                </a:solidFill>
                <a:latin typeface="Calibri"/>
                <a:ea typeface="Calibri"/>
                <a:cs typeface="Calibri"/>
                <a:sym typeface="Calibri"/>
              </a:rPr>
              <a:t>Allow for a few minutes of discussion and clarification if needed then move on.</a:t>
            </a:r>
            <a:endParaRPr sz="1200" u="sng">
              <a:solidFill>
                <a:schemeClr val="dk1"/>
              </a:solidFill>
              <a:latin typeface="Calibri"/>
              <a:ea typeface="Calibri"/>
              <a:cs typeface="Calibri"/>
              <a:sym typeface="Calibri"/>
            </a:endParaRPr>
          </a:p>
          <a:p>
            <a:pPr indent="0" lvl="0" marL="22860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57" name="Google Shape;357;g295e517a0b8_0_18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95e517a0b8_0_19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   On the next few slides we will do a deeper dive into each of these elements of the appointment or assessment: Clinical History &amp; Patient Interview, Physical Exam, Referral &amp; Consultation, and Diagnostic Testing.</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62" name="Google Shape;362;g295e517a0b8_0_19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3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3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lt1"/>
        </a:solidFill>
      </p:bgPr>
    </p:bg>
    <p:spTree>
      <p:nvGrpSpPr>
        <p:cNvPr id="11" name="Shape 11"/>
        <p:cNvGrpSpPr/>
        <p:nvPr/>
      </p:nvGrpSpPr>
      <p:grpSpPr>
        <a:xfrm>
          <a:off x="0" y="0"/>
          <a:ext cx="0" cy="0"/>
          <a:chOff x="0" y="0"/>
          <a:chExt cx="0" cy="0"/>
        </a:xfrm>
      </p:grpSpPr>
      <p:sp>
        <p:nvSpPr>
          <p:cNvPr id="12" name="Google Shape;12;p2"/>
          <p:cNvSpPr/>
          <p:nvPr/>
        </p:nvSpPr>
        <p:spPr>
          <a:xfrm>
            <a:off x="0" y="6350632"/>
            <a:ext cx="9144000" cy="570300"/>
          </a:xfrm>
          <a:prstGeom prst="rect">
            <a:avLst/>
          </a:prstGeom>
          <a:solidFill>
            <a:srgbClr val="C08B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2"/>
          <p:cNvSpPr/>
          <p:nvPr/>
        </p:nvSpPr>
        <p:spPr>
          <a:xfrm>
            <a:off x="0" y="6181854"/>
            <a:ext cx="9144000" cy="168900"/>
          </a:xfrm>
          <a:prstGeom prst="rect">
            <a:avLst/>
          </a:prstGeom>
          <a:solidFill>
            <a:srgbClr val="17416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2"/>
          <p:cNvSpPr txBox="1"/>
          <p:nvPr>
            <p:ph type="ctrTitle"/>
          </p:nvPr>
        </p:nvSpPr>
        <p:spPr>
          <a:xfrm>
            <a:off x="685800" y="509969"/>
            <a:ext cx="64986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6" name="Google Shape;16;p2"/>
          <p:cNvPicPr preferRelativeResize="0"/>
          <p:nvPr/>
        </p:nvPicPr>
        <p:blipFill rotWithShape="1">
          <a:blip r:embed="rId2">
            <a:alphaModFix/>
          </a:blip>
          <a:srcRect b="0" l="0" r="0" t="0"/>
          <a:stretch/>
        </p:blipFill>
        <p:spPr>
          <a:xfrm>
            <a:off x="7110880" y="289611"/>
            <a:ext cx="1411886" cy="685012"/>
          </a:xfrm>
          <a:prstGeom prst="rect">
            <a:avLst/>
          </a:prstGeom>
          <a:noFill/>
          <a:ln>
            <a:noFill/>
          </a:ln>
        </p:spPr>
      </p:pic>
      <p:pic>
        <p:nvPicPr>
          <p:cNvPr id="17" name="Google Shape;17;p2"/>
          <p:cNvPicPr preferRelativeResize="0"/>
          <p:nvPr/>
        </p:nvPicPr>
        <p:blipFill rotWithShape="1">
          <a:blip r:embed="rId3">
            <a:alphaModFix/>
          </a:blip>
          <a:srcRect b="0" l="0" r="0" t="0"/>
          <a:stretch/>
        </p:blipFill>
        <p:spPr>
          <a:xfrm>
            <a:off x="7184315" y="1233246"/>
            <a:ext cx="1268058" cy="317015"/>
          </a:xfrm>
          <a:prstGeom prst="rect">
            <a:avLst/>
          </a:prstGeom>
          <a:noFill/>
          <a:ln>
            <a:noFill/>
          </a:ln>
        </p:spPr>
      </p:pic>
      <p:sp>
        <p:nvSpPr>
          <p:cNvPr id="18" name="Google Shape;18;p2"/>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ral &amp; Consultation">
  <p:cSld name="Referral &amp; Consultation">
    <p:bg>
      <p:bgPr>
        <a:solidFill>
          <a:srgbClr val="973272"/>
        </a:solidFill>
      </p:bgPr>
    </p:bg>
    <p:spTree>
      <p:nvGrpSpPr>
        <p:cNvPr id="74" name="Shape 74"/>
        <p:cNvGrpSpPr/>
        <p:nvPr/>
      </p:nvGrpSpPr>
      <p:grpSpPr>
        <a:xfrm>
          <a:off x="0" y="0"/>
          <a:ext cx="0" cy="0"/>
          <a:chOff x="0" y="0"/>
          <a:chExt cx="0" cy="0"/>
        </a:xfrm>
      </p:grpSpPr>
      <p:pic>
        <p:nvPicPr>
          <p:cNvPr id="75" name="Google Shape;75;p11"/>
          <p:cNvPicPr preferRelativeResize="0"/>
          <p:nvPr/>
        </p:nvPicPr>
        <p:blipFill rotWithShape="1">
          <a:blip r:embed="rId2">
            <a:alphaModFix/>
          </a:blip>
          <a:srcRect b="0" l="0" r="0" t="0"/>
          <a:stretch/>
        </p:blipFill>
        <p:spPr>
          <a:xfrm>
            <a:off x="-211873" y="3734649"/>
            <a:ext cx="7543801" cy="2598379"/>
          </a:xfrm>
          <a:prstGeom prst="rect">
            <a:avLst/>
          </a:prstGeom>
          <a:noFill/>
          <a:ln>
            <a:noFill/>
          </a:ln>
        </p:spPr>
      </p:pic>
      <p:sp>
        <p:nvSpPr>
          <p:cNvPr id="76" name="Google Shape;76;p11"/>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1"/>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8" name="Google Shape;78;p1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9" name="Google Shape;79;p11"/>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80" name="Google Shape;80;p11"/>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nostic Testing">
  <p:cSld name="Diagnostic Testing">
    <p:bg>
      <p:bgPr>
        <a:solidFill>
          <a:srgbClr val="661F57"/>
        </a:solidFill>
      </p:bgPr>
    </p:bg>
    <p:spTree>
      <p:nvGrpSpPr>
        <p:cNvPr id="81" name="Shape 81"/>
        <p:cNvGrpSpPr/>
        <p:nvPr/>
      </p:nvGrpSpPr>
      <p:grpSpPr>
        <a:xfrm>
          <a:off x="0" y="0"/>
          <a:ext cx="0" cy="0"/>
          <a:chOff x="0" y="0"/>
          <a:chExt cx="0" cy="0"/>
        </a:xfrm>
      </p:grpSpPr>
      <p:pic>
        <p:nvPicPr>
          <p:cNvPr id="82" name="Google Shape;82;p12"/>
          <p:cNvPicPr preferRelativeResize="0"/>
          <p:nvPr/>
        </p:nvPicPr>
        <p:blipFill rotWithShape="1">
          <a:blip r:embed="rId2">
            <a:alphaModFix/>
          </a:blip>
          <a:srcRect b="0" l="0" r="0" t="0"/>
          <a:stretch/>
        </p:blipFill>
        <p:spPr>
          <a:xfrm>
            <a:off x="-211872" y="3737114"/>
            <a:ext cx="7543798" cy="2599652"/>
          </a:xfrm>
          <a:prstGeom prst="rect">
            <a:avLst/>
          </a:prstGeom>
          <a:noFill/>
          <a:ln>
            <a:noFill/>
          </a:ln>
        </p:spPr>
      </p:pic>
      <p:sp>
        <p:nvSpPr>
          <p:cNvPr id="83" name="Google Shape;83;p12"/>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2"/>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5" name="Google Shape;85;p1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6" name="Google Shape;86;p12"/>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87" name="Google Shape;87;p12"/>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cation of the Diagnosis">
  <p:cSld name="Communication of the Diagnosis">
    <p:bg>
      <p:bgPr>
        <a:solidFill>
          <a:srgbClr val="3997AF"/>
        </a:solidFill>
      </p:bgPr>
    </p:bg>
    <p:spTree>
      <p:nvGrpSpPr>
        <p:cNvPr id="88" name="Shape 88"/>
        <p:cNvGrpSpPr/>
        <p:nvPr/>
      </p:nvGrpSpPr>
      <p:grpSpPr>
        <a:xfrm>
          <a:off x="0" y="0"/>
          <a:ext cx="0" cy="0"/>
          <a:chOff x="0" y="0"/>
          <a:chExt cx="0" cy="0"/>
        </a:xfrm>
      </p:grpSpPr>
      <p:sp>
        <p:nvSpPr>
          <p:cNvPr id="89" name="Google Shape;89;p13"/>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3"/>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1" name="Google Shape;91;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92" name="Google Shape;92;p13"/>
          <p:cNvPicPr preferRelativeResize="0"/>
          <p:nvPr/>
        </p:nvPicPr>
        <p:blipFill rotWithShape="1">
          <a:blip r:embed="rId2">
            <a:alphaModFix/>
          </a:blip>
          <a:srcRect b="0" l="0" r="0" t="0"/>
          <a:stretch/>
        </p:blipFill>
        <p:spPr>
          <a:xfrm>
            <a:off x="-211872" y="3735499"/>
            <a:ext cx="7543798" cy="2599652"/>
          </a:xfrm>
          <a:prstGeom prst="rect">
            <a:avLst/>
          </a:prstGeom>
          <a:noFill/>
          <a:ln>
            <a:noFill/>
          </a:ln>
        </p:spPr>
      </p:pic>
      <p:pic>
        <p:nvPicPr>
          <p:cNvPr id="93" name="Google Shape;93;p13"/>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94" name="Google Shape;94;p13"/>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atment">
  <p:cSld name="Treatment">
    <p:bg>
      <p:bgPr>
        <a:solidFill>
          <a:srgbClr val="3FA5BC"/>
        </a:solidFill>
      </p:bgPr>
    </p:bg>
    <p:spTree>
      <p:nvGrpSpPr>
        <p:cNvPr id="95" name="Shape 95"/>
        <p:cNvGrpSpPr/>
        <p:nvPr/>
      </p:nvGrpSpPr>
      <p:grpSpPr>
        <a:xfrm>
          <a:off x="0" y="0"/>
          <a:ext cx="0" cy="0"/>
          <a:chOff x="0" y="0"/>
          <a:chExt cx="0" cy="0"/>
        </a:xfrm>
      </p:grpSpPr>
      <p:pic>
        <p:nvPicPr>
          <p:cNvPr id="96" name="Google Shape;96;p14"/>
          <p:cNvPicPr preferRelativeResize="0"/>
          <p:nvPr/>
        </p:nvPicPr>
        <p:blipFill rotWithShape="1">
          <a:blip r:embed="rId2">
            <a:alphaModFix/>
          </a:blip>
          <a:srcRect b="0" l="0" r="0" t="0"/>
          <a:stretch/>
        </p:blipFill>
        <p:spPr>
          <a:xfrm>
            <a:off x="-211873" y="3742128"/>
            <a:ext cx="7543801" cy="2598379"/>
          </a:xfrm>
          <a:prstGeom prst="rect">
            <a:avLst/>
          </a:prstGeom>
          <a:noFill/>
          <a:ln>
            <a:noFill/>
          </a:ln>
        </p:spPr>
      </p:pic>
      <p:sp>
        <p:nvSpPr>
          <p:cNvPr id="97" name="Google Shape;97;p14"/>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4"/>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1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0" name="Google Shape;100;p14"/>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101" name="Google Shape;101;p14"/>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s">
  <p:cSld name="Outcomes">
    <p:bg>
      <p:bgPr>
        <a:solidFill>
          <a:srgbClr val="50C3DC"/>
        </a:solidFill>
      </p:bgPr>
    </p:bg>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2">
            <a:alphaModFix/>
          </a:blip>
          <a:srcRect b="0" l="0" r="0" t="0"/>
          <a:stretch/>
        </p:blipFill>
        <p:spPr>
          <a:xfrm>
            <a:off x="-211873" y="3742128"/>
            <a:ext cx="7543801" cy="2598379"/>
          </a:xfrm>
          <a:prstGeom prst="rect">
            <a:avLst/>
          </a:prstGeom>
          <a:noFill/>
          <a:ln>
            <a:noFill/>
          </a:ln>
        </p:spPr>
      </p:pic>
      <p:sp>
        <p:nvSpPr>
          <p:cNvPr id="104" name="Google Shape;104;p15"/>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5" name="Google Shape;105;p15"/>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6" name="Google Shape;106;p1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7" name="Google Shape;107;p15"/>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108" name="Google Shape;108;p15"/>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rior Slide - WHITE">
  <p:cSld name="Interior Slide - WHITE">
    <p:bg>
      <p:bgPr>
        <a:solidFill>
          <a:schemeClr val="lt1"/>
        </a:solidFill>
      </p:bgPr>
    </p:bg>
    <p:spTree>
      <p:nvGrpSpPr>
        <p:cNvPr id="109" name="Shape 109"/>
        <p:cNvGrpSpPr/>
        <p:nvPr/>
      </p:nvGrpSpPr>
      <p:grpSpPr>
        <a:xfrm>
          <a:off x="0" y="0"/>
          <a:ext cx="0" cy="0"/>
          <a:chOff x="0" y="0"/>
          <a:chExt cx="0" cy="0"/>
        </a:xfrm>
      </p:grpSpPr>
      <p:sp>
        <p:nvSpPr>
          <p:cNvPr id="110" name="Google Shape;110;p16"/>
          <p:cNvSpPr txBox="1"/>
          <p:nvPr>
            <p:ph type="ctrTitle"/>
          </p:nvPr>
        </p:nvSpPr>
        <p:spPr>
          <a:xfrm>
            <a:off x="685800" y="504256"/>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6"/>
          <p:cNvSpPr txBox="1"/>
          <p:nvPr>
            <p:ph idx="1" type="subTitle"/>
          </p:nvPr>
        </p:nvSpPr>
        <p:spPr>
          <a:xfrm>
            <a:off x="685800" y="1194509"/>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2" name="Google Shape;112;p16"/>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13" name="Google Shape;113;p16"/>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14" name="Google Shape;114;p16"/>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eparator">
  <p:cSld name="CUSTOM">
    <p:bg>
      <p:bgPr>
        <a:solidFill>
          <a:schemeClr val="lt1"/>
        </a:solidFill>
      </p:bgPr>
    </p:bg>
    <p:spTree>
      <p:nvGrpSpPr>
        <p:cNvPr id="115" name="Shape 115"/>
        <p:cNvGrpSpPr/>
        <p:nvPr/>
      </p:nvGrpSpPr>
      <p:grpSpPr>
        <a:xfrm>
          <a:off x="0" y="0"/>
          <a:ext cx="0" cy="0"/>
          <a:chOff x="0" y="0"/>
          <a:chExt cx="0" cy="0"/>
        </a:xfrm>
      </p:grpSpPr>
      <p:sp>
        <p:nvSpPr>
          <p:cNvPr id="116" name="Google Shape;116;p17"/>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sp>
        <p:nvSpPr>
          <p:cNvPr id="117" name="Google Shape;117;p17"/>
          <p:cNvSpPr/>
          <p:nvPr>
            <p:ph idx="2" type="pic"/>
          </p:nvPr>
        </p:nvSpPr>
        <p:spPr>
          <a:xfrm>
            <a:off x="0" y="0"/>
            <a:ext cx="4260300" cy="6175800"/>
          </a:xfrm>
          <a:prstGeom prst="rect">
            <a:avLst/>
          </a:prstGeom>
          <a:noFill/>
          <a:ln>
            <a:noFill/>
          </a:ln>
        </p:spPr>
      </p:sp>
      <p:sp>
        <p:nvSpPr>
          <p:cNvPr id="118" name="Google Shape;118;p17"/>
          <p:cNvSpPr txBox="1"/>
          <p:nvPr/>
        </p:nvSpPr>
        <p:spPr>
          <a:xfrm>
            <a:off x="5026600" y="2199400"/>
            <a:ext cx="41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9" name="Google Shape;119;p17"/>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0" name="Google Shape;120;p17"/>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21" name="Google Shape;121;p17"/>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eparator 1">
  <p:cSld name="CUSTOM_2">
    <p:bg>
      <p:bgPr>
        <a:solidFill>
          <a:srgbClr val="C08B3F"/>
        </a:solidFill>
      </p:bgPr>
    </p:bg>
    <p:spTree>
      <p:nvGrpSpPr>
        <p:cNvPr id="122" name="Shape 122"/>
        <p:cNvGrpSpPr/>
        <p:nvPr/>
      </p:nvGrpSpPr>
      <p:grpSpPr>
        <a:xfrm>
          <a:off x="0" y="0"/>
          <a:ext cx="0" cy="0"/>
          <a:chOff x="0" y="0"/>
          <a:chExt cx="0" cy="0"/>
        </a:xfrm>
      </p:grpSpPr>
      <p:sp>
        <p:nvSpPr>
          <p:cNvPr id="123" name="Google Shape;123;p18"/>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4" name="Google Shape;124;p18"/>
          <p:cNvSpPr txBox="1"/>
          <p:nvPr/>
        </p:nvSpPr>
        <p:spPr>
          <a:xfrm>
            <a:off x="5026600" y="2199400"/>
            <a:ext cx="41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5" name="Google Shape;125;p18"/>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26" name="Google Shape;126;p18"/>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27" name="Google Shape;127;p18"/>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1">
    <p:spTree>
      <p:nvGrpSpPr>
        <p:cNvPr id="128" name="Shape 128"/>
        <p:cNvGrpSpPr/>
        <p:nvPr/>
      </p:nvGrpSpPr>
      <p:grpSpPr>
        <a:xfrm>
          <a:off x="0" y="0"/>
          <a:ext cx="0" cy="0"/>
          <a:chOff x="0" y="0"/>
          <a:chExt cx="0" cy="0"/>
        </a:xfrm>
      </p:grpSpPr>
      <p:sp>
        <p:nvSpPr>
          <p:cNvPr id="129" name="Google Shape;129;p19"/>
          <p:cNvSpPr txBox="1"/>
          <p:nvPr>
            <p:ph idx="12" type="sldNum"/>
          </p:nvPr>
        </p:nvSpPr>
        <p:spPr>
          <a:xfrm>
            <a:off x="6457950" y="6356351"/>
            <a:ext cx="2057400" cy="3651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0" name="Google Shape;130;p19"/>
          <p:cNvSpPr/>
          <p:nvPr>
            <p:ph idx="2" type="pic"/>
          </p:nvPr>
        </p:nvSpPr>
        <p:spPr>
          <a:xfrm>
            <a:off x="0" y="0"/>
            <a:ext cx="9144000" cy="6176100"/>
          </a:xfrm>
          <a:prstGeom prst="rect">
            <a:avLst/>
          </a:prstGeom>
          <a:noFill/>
          <a:ln>
            <a:noFill/>
          </a:ln>
          <a:effectLst>
            <a:outerShdw blurRad="57150" rotWithShape="0" algn="bl" dir="5400000" dist="19050">
              <a:srgbClr val="000000">
                <a:alpha val="63000"/>
              </a:srgbClr>
            </a:outerShdw>
          </a:effectLst>
        </p:spPr>
      </p:sp>
      <p:sp>
        <p:nvSpPr>
          <p:cNvPr id="131" name="Google Shape;131;p19"/>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32" name="Google Shape;132;p19"/>
          <p:cNvPicPr preferRelativeResize="0"/>
          <p:nvPr/>
        </p:nvPicPr>
        <p:blipFill>
          <a:blip r:embed="rId2">
            <a:alphaModFix/>
          </a:blip>
          <a:stretch>
            <a:fillRect/>
          </a:stretch>
        </p:blipFill>
        <p:spPr>
          <a:xfrm>
            <a:off x="7395575" y="6220655"/>
            <a:ext cx="1679750" cy="592500"/>
          </a:xfrm>
          <a:prstGeom prst="rect">
            <a:avLst/>
          </a:prstGeom>
          <a:noFill/>
          <a:ln>
            <a:noFill/>
          </a:ln>
        </p:spPr>
      </p:pic>
      <p:sp>
        <p:nvSpPr>
          <p:cNvPr id="133" name="Google Shape;133;p19"/>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6" name="Google Shape;136;p2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7" name="Google Shape;137;p2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xperiences a Health Problem" type="title">
  <p:cSld name="TITLE">
    <p:bg>
      <p:bgPr>
        <a:solidFill>
          <a:srgbClr val="174168"/>
        </a:solidFill>
      </p:bgPr>
    </p:bg>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507374"/>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685800" y="1197627"/>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3" name="Google Shape;23;p3"/>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pic>
        <p:nvPicPr>
          <p:cNvPr id="24" name="Google Shape;24;p3"/>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1"/>
          <p:cNvSpPr txBox="1"/>
          <p:nvPr>
            <p:ph type="title"/>
          </p:nvPr>
        </p:nvSpPr>
        <p:spPr>
          <a:xfrm>
            <a:off x="946404" y="217984"/>
            <a:ext cx="7269600" cy="8169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21"/>
          <p:cNvSpPr txBox="1"/>
          <p:nvPr>
            <p:ph idx="1" type="body"/>
          </p:nvPr>
        </p:nvSpPr>
        <p:spPr>
          <a:xfrm>
            <a:off x="946404" y="1209963"/>
            <a:ext cx="6830700" cy="4822500"/>
          </a:xfrm>
          <a:prstGeom prst="rect">
            <a:avLst/>
          </a:prstGeom>
          <a:noFill/>
          <a:ln>
            <a:noFill/>
          </a:ln>
        </p:spPr>
        <p:txBody>
          <a:bodyPr anchorCtr="0" anchor="t" bIns="45700" lIns="91425" spcFirstLastPara="1" rIns="91425" wrap="square" tIns="45700">
            <a:normAutofit/>
          </a:bodyPr>
          <a:lstStyle>
            <a:lvl1pPr indent="-365760" lvl="0" marL="457200" rtl="0" algn="l">
              <a:lnSpc>
                <a:spcPct val="95000"/>
              </a:lnSpc>
              <a:spcBef>
                <a:spcPts val="1400"/>
              </a:spcBef>
              <a:spcAft>
                <a:spcPts val="0"/>
              </a:spcAft>
              <a:buSzPts val="2160"/>
              <a:buChar char="•"/>
              <a:defRPr>
                <a:solidFill>
                  <a:srgbClr val="003A63"/>
                </a:solidFill>
              </a:defRPr>
            </a:lvl1pPr>
            <a:lvl2pPr indent="-330200" lvl="1" marL="914400" rtl="0" algn="l">
              <a:lnSpc>
                <a:spcPct val="90000"/>
              </a:lnSpc>
              <a:spcBef>
                <a:spcPts val="300"/>
              </a:spcBef>
              <a:spcAft>
                <a:spcPts val="0"/>
              </a:spcAft>
              <a:buSzPts val="1600"/>
              <a:buChar char="•"/>
              <a:defRPr>
                <a:solidFill>
                  <a:srgbClr val="003A63"/>
                </a:solidFill>
              </a:defRPr>
            </a:lvl2pPr>
            <a:lvl3pPr indent="-317500" lvl="2" marL="1371600" rtl="0" algn="l">
              <a:lnSpc>
                <a:spcPct val="90000"/>
              </a:lnSpc>
              <a:spcBef>
                <a:spcPts val="300"/>
              </a:spcBef>
              <a:spcAft>
                <a:spcPts val="0"/>
              </a:spcAft>
              <a:buSzPts val="1400"/>
              <a:buChar char="•"/>
              <a:defRPr>
                <a:solidFill>
                  <a:srgbClr val="003A63"/>
                </a:solidFill>
              </a:defRPr>
            </a:lvl3pPr>
            <a:lvl4pPr indent="-317500" lvl="3" marL="1828800" rtl="0" algn="l">
              <a:lnSpc>
                <a:spcPct val="90000"/>
              </a:lnSpc>
              <a:spcBef>
                <a:spcPts val="300"/>
              </a:spcBef>
              <a:spcAft>
                <a:spcPts val="0"/>
              </a:spcAft>
              <a:buSzPts val="1400"/>
              <a:buChar char="•"/>
              <a:defRPr>
                <a:solidFill>
                  <a:srgbClr val="003A63"/>
                </a:solidFill>
              </a:defRPr>
            </a:lvl4pPr>
            <a:lvl5pPr indent="-317500" lvl="4" marL="2286000" rtl="0" algn="l">
              <a:lnSpc>
                <a:spcPct val="90000"/>
              </a:lnSpc>
              <a:spcBef>
                <a:spcPts val="300"/>
              </a:spcBef>
              <a:spcAft>
                <a:spcPts val="0"/>
              </a:spcAft>
              <a:buSzPts val="1400"/>
              <a:buChar char="•"/>
              <a:defRPr>
                <a:solidFill>
                  <a:srgbClr val="003A63"/>
                </a:solidFill>
              </a:defRPr>
            </a:lvl5pPr>
            <a:lvl6pPr indent="-342900" lvl="5" marL="2743200" rtl="0" algn="l">
              <a:lnSpc>
                <a:spcPct val="90000"/>
              </a:lnSpc>
              <a:spcBef>
                <a:spcPts val="300"/>
              </a:spcBef>
              <a:spcAft>
                <a:spcPts val="0"/>
              </a:spcAft>
              <a:buSzPts val="1800"/>
              <a:buChar char="•"/>
              <a:defRPr/>
            </a:lvl6pPr>
            <a:lvl7pPr indent="-342900" lvl="6" marL="3200400" rtl="0" algn="l">
              <a:lnSpc>
                <a:spcPct val="90000"/>
              </a:lnSpc>
              <a:spcBef>
                <a:spcPts val="300"/>
              </a:spcBef>
              <a:spcAft>
                <a:spcPts val="0"/>
              </a:spcAft>
              <a:buSzPts val="1800"/>
              <a:buChar char="•"/>
              <a:defRPr/>
            </a:lvl7pPr>
            <a:lvl8pPr indent="-342900" lvl="7" marL="3657600" rtl="0" algn="l">
              <a:lnSpc>
                <a:spcPct val="90000"/>
              </a:lnSpc>
              <a:spcBef>
                <a:spcPts val="300"/>
              </a:spcBef>
              <a:spcAft>
                <a:spcPts val="0"/>
              </a:spcAft>
              <a:buSzPts val="1800"/>
              <a:buChar char="•"/>
              <a:defRPr/>
            </a:lvl8pPr>
            <a:lvl9pPr indent="-342900" lvl="8" marL="4114800" rtl="0" algn="l">
              <a:lnSpc>
                <a:spcPct val="90000"/>
              </a:lnSpc>
              <a:spcBef>
                <a:spcPts val="300"/>
              </a:spcBef>
              <a:spcAft>
                <a:spcPts val="300"/>
              </a:spcAft>
              <a:buSzPts val="1800"/>
              <a:buChar char="•"/>
              <a:defRPr/>
            </a:lvl9pPr>
          </a:lstStyle>
          <a:p/>
        </p:txBody>
      </p:sp>
      <p:sp>
        <p:nvSpPr>
          <p:cNvPr id="141" name="Google Shape;141;p21"/>
          <p:cNvSpPr txBox="1"/>
          <p:nvPr>
            <p:ph idx="10" type="dt"/>
          </p:nvPr>
        </p:nvSpPr>
        <p:spPr>
          <a:xfrm rot="-5400000">
            <a:off x="7831634" y="1044300"/>
            <a:ext cx="19047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21"/>
          <p:cNvSpPr txBox="1"/>
          <p:nvPr>
            <p:ph idx="11" type="ftr"/>
          </p:nvPr>
        </p:nvSpPr>
        <p:spPr>
          <a:xfrm rot="-5400000">
            <a:off x="6993433" y="4092300"/>
            <a:ext cx="35811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21"/>
          <p:cNvSpPr txBox="1"/>
          <p:nvPr>
            <p:ph idx="12" type="sldNum"/>
          </p:nvPr>
        </p:nvSpPr>
        <p:spPr>
          <a:xfrm>
            <a:off x="8441055" y="6172201"/>
            <a:ext cx="685800" cy="593700"/>
          </a:xfrm>
          <a:prstGeom prst="rect">
            <a:avLst/>
          </a:prstGeom>
          <a:noFill/>
          <a:ln>
            <a:noFill/>
          </a:ln>
        </p:spPr>
        <p:txBody>
          <a:bodyPr anchorCtr="0" anchor="ctr" bIns="45700" lIns="27425" spcFirstLastPara="1" rIns="27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pic>
        <p:nvPicPr>
          <p:cNvPr descr="A picture containing table&#10;&#10;Description automatically generated" id="144" name="Google Shape;144;p21"/>
          <p:cNvPicPr preferRelativeResize="0"/>
          <p:nvPr/>
        </p:nvPicPr>
        <p:blipFill rotWithShape="1">
          <a:blip r:embed="rId2">
            <a:alphaModFix/>
          </a:blip>
          <a:srcRect b="0" l="0" r="0" t="0"/>
          <a:stretch/>
        </p:blipFill>
        <p:spPr>
          <a:xfrm>
            <a:off x="1851891" y="6163302"/>
            <a:ext cx="4080163" cy="52102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xperiences a Health Problem 1">
  <p:cSld name="Patient Experiences a Health Problem">
    <p:bg>
      <p:bgPr>
        <a:solidFill>
          <a:srgbClr val="174168"/>
        </a:solidFill>
      </p:bgPr>
    </p:bg>
    <p:spTree>
      <p:nvGrpSpPr>
        <p:cNvPr id="145" name="Shape 145"/>
        <p:cNvGrpSpPr/>
        <p:nvPr/>
      </p:nvGrpSpPr>
      <p:grpSpPr>
        <a:xfrm>
          <a:off x="0" y="0"/>
          <a:ext cx="0" cy="0"/>
          <a:chOff x="0" y="0"/>
          <a:chExt cx="0" cy="0"/>
        </a:xfrm>
      </p:grpSpPr>
      <p:sp>
        <p:nvSpPr>
          <p:cNvPr id="146" name="Google Shape;146;p22"/>
          <p:cNvSpPr txBox="1"/>
          <p:nvPr>
            <p:ph idx="1" type="subTitle"/>
          </p:nvPr>
        </p:nvSpPr>
        <p:spPr>
          <a:xfrm>
            <a:off x="742950" y="2661297"/>
            <a:ext cx="7772400" cy="40602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000"/>
              </a:spcBef>
              <a:spcAft>
                <a:spcPts val="0"/>
              </a:spcAft>
              <a:buClr>
                <a:srgbClr val="997A48"/>
              </a:buClr>
              <a:buSzPts val="2400"/>
              <a:buFont typeface="Arial"/>
              <a:buChar char="•"/>
              <a:defRPr sz="2400">
                <a:solidFill>
                  <a:schemeClr val="lt1"/>
                </a:solidFill>
              </a:defRPr>
            </a:lvl1pPr>
            <a:lvl2pPr lvl="1" rtl="0"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rtl="0"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rtl="0" algn="l">
              <a:lnSpc>
                <a:spcPct val="90000"/>
              </a:lnSpc>
              <a:spcBef>
                <a:spcPts val="500"/>
              </a:spcBef>
              <a:spcAft>
                <a:spcPts val="0"/>
              </a:spcAft>
              <a:buClr>
                <a:srgbClr val="997A48"/>
              </a:buClr>
              <a:buSzPts val="1600"/>
              <a:buFont typeface="Arial"/>
              <a:buChar char="•"/>
              <a:defRPr sz="1600">
                <a:solidFill>
                  <a:schemeClr val="lt1"/>
                </a:solidFill>
              </a:defRPr>
            </a:lvl4pPr>
            <a:lvl5pPr lvl="4" rtl="0" algn="l">
              <a:lnSpc>
                <a:spcPct val="90000"/>
              </a:lnSpc>
              <a:spcBef>
                <a:spcPts val="500"/>
              </a:spcBef>
              <a:spcAft>
                <a:spcPts val="0"/>
              </a:spcAft>
              <a:buClr>
                <a:srgbClr val="997A48"/>
              </a:buClr>
              <a:buSzPts val="1600"/>
              <a:buFont typeface="Arial"/>
              <a:buChar char="•"/>
              <a:defRPr sz="1600">
                <a:solidFill>
                  <a:schemeClr val="lt1"/>
                </a:solidFill>
              </a:defRPr>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id="147" name="Google Shape;147;p22"/>
          <p:cNvPicPr preferRelativeResize="0"/>
          <p:nvPr/>
        </p:nvPicPr>
        <p:blipFill rotWithShape="1">
          <a:blip r:embed="rId2">
            <a:alphaModFix/>
          </a:blip>
          <a:srcRect b="0" l="0" r="0" t="0"/>
          <a:stretch/>
        </p:blipFill>
        <p:spPr>
          <a:xfrm>
            <a:off x="0" y="-203914"/>
            <a:ext cx="9680448" cy="3339067"/>
          </a:xfrm>
          <a:prstGeom prst="rect">
            <a:avLst/>
          </a:prstGeom>
          <a:noFill/>
          <a:ln>
            <a:noFill/>
          </a:ln>
        </p:spPr>
      </p:pic>
      <p:sp>
        <p:nvSpPr>
          <p:cNvPr id="148" name="Google Shape;148;p22"/>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49" name="Google Shape;149;p22"/>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150" name="Google Shape;150;p22"/>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1">
  <p:cSld name="Patient Engages with Health Care System_1">
    <p:bg>
      <p:bgPr>
        <a:solidFill>
          <a:srgbClr val="205D84"/>
        </a:solidFill>
      </p:bgPr>
    </p:bg>
    <p:spTree>
      <p:nvGrpSpPr>
        <p:cNvPr id="151" name="Shape 151"/>
        <p:cNvGrpSpPr/>
        <p:nvPr/>
      </p:nvGrpSpPr>
      <p:grpSpPr>
        <a:xfrm>
          <a:off x="0" y="0"/>
          <a:ext cx="0" cy="0"/>
          <a:chOff x="0" y="0"/>
          <a:chExt cx="0" cy="0"/>
        </a:xfrm>
      </p:grpSpPr>
      <p:pic>
        <p:nvPicPr>
          <p:cNvPr id="152" name="Google Shape;152;p23"/>
          <p:cNvPicPr preferRelativeResize="0"/>
          <p:nvPr/>
        </p:nvPicPr>
        <p:blipFill rotWithShape="1">
          <a:blip r:embed="rId2">
            <a:alphaModFix/>
          </a:blip>
          <a:srcRect b="0" l="0" r="0" t="0"/>
          <a:stretch/>
        </p:blipFill>
        <p:spPr>
          <a:xfrm>
            <a:off x="-138720" y="-211121"/>
            <a:ext cx="10058400" cy="3469433"/>
          </a:xfrm>
          <a:prstGeom prst="rect">
            <a:avLst/>
          </a:prstGeom>
          <a:noFill/>
          <a:ln>
            <a:noFill/>
          </a:ln>
        </p:spPr>
      </p:pic>
      <p:sp>
        <p:nvSpPr>
          <p:cNvPr id="153" name="Google Shape;153;p2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54" name="Google Shape;154;p23"/>
          <p:cNvGrpSpPr/>
          <p:nvPr/>
        </p:nvGrpSpPr>
        <p:grpSpPr>
          <a:xfrm>
            <a:off x="0" y="6238874"/>
            <a:ext cx="9144000" cy="682200"/>
            <a:chOff x="0" y="6238874"/>
            <a:chExt cx="9144000" cy="682200"/>
          </a:xfrm>
        </p:grpSpPr>
        <p:sp>
          <p:nvSpPr>
            <p:cNvPr id="155" name="Google Shape;155;p23"/>
            <p:cNvSpPr/>
            <p:nvPr/>
          </p:nvSpPr>
          <p:spPr>
            <a:xfrm>
              <a:off x="0" y="6238874"/>
              <a:ext cx="9144000" cy="68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6" name="Google Shape;156;p23"/>
            <p:cNvPicPr preferRelativeResize="0"/>
            <p:nvPr/>
          </p:nvPicPr>
          <p:blipFill>
            <a:blip r:embed="rId3">
              <a:alphaModFix/>
            </a:blip>
            <a:stretch>
              <a:fillRect/>
            </a:stretch>
          </p:blipFill>
          <p:spPr>
            <a:xfrm>
              <a:off x="7395575" y="6283730"/>
              <a:ext cx="1679750" cy="592500"/>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Gathering 1">
  <p:cSld name="Information Gathering_1">
    <p:bg>
      <p:bgPr>
        <a:solidFill>
          <a:srgbClr val="E7AE30"/>
        </a:solidFill>
      </p:bgPr>
    </p:bg>
    <p:spTree>
      <p:nvGrpSpPr>
        <p:cNvPr id="157" name="Shape 157"/>
        <p:cNvGrpSpPr/>
        <p:nvPr/>
      </p:nvGrpSpPr>
      <p:grpSpPr>
        <a:xfrm>
          <a:off x="0" y="0"/>
          <a:ext cx="0" cy="0"/>
          <a:chOff x="0" y="0"/>
          <a:chExt cx="0" cy="0"/>
        </a:xfrm>
      </p:grpSpPr>
      <p:pic>
        <p:nvPicPr>
          <p:cNvPr id="158" name="Google Shape;158;p24"/>
          <p:cNvPicPr preferRelativeResize="0"/>
          <p:nvPr/>
        </p:nvPicPr>
        <p:blipFill rotWithShape="1">
          <a:blip r:embed="rId2">
            <a:alphaModFix/>
          </a:blip>
          <a:srcRect b="0" l="0" r="0" t="0"/>
          <a:stretch/>
        </p:blipFill>
        <p:spPr>
          <a:xfrm>
            <a:off x="-134112" y="-151862"/>
            <a:ext cx="10058399" cy="3471134"/>
          </a:xfrm>
          <a:prstGeom prst="rect">
            <a:avLst/>
          </a:prstGeom>
          <a:noFill/>
          <a:ln>
            <a:noFill/>
          </a:ln>
        </p:spPr>
      </p:pic>
      <p:sp>
        <p:nvSpPr>
          <p:cNvPr id="159" name="Google Shape;159;p2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17416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60" name="Google Shape;160;p24"/>
          <p:cNvGrpSpPr/>
          <p:nvPr/>
        </p:nvGrpSpPr>
        <p:grpSpPr>
          <a:xfrm>
            <a:off x="0" y="6238874"/>
            <a:ext cx="9144000" cy="682200"/>
            <a:chOff x="0" y="6238874"/>
            <a:chExt cx="9144000" cy="682200"/>
          </a:xfrm>
        </p:grpSpPr>
        <p:sp>
          <p:nvSpPr>
            <p:cNvPr id="161" name="Google Shape;161;p24"/>
            <p:cNvSpPr/>
            <p:nvPr/>
          </p:nvSpPr>
          <p:spPr>
            <a:xfrm>
              <a:off x="0" y="6238874"/>
              <a:ext cx="9144000" cy="68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2" name="Google Shape;162;p24"/>
            <p:cNvPicPr preferRelativeResize="0"/>
            <p:nvPr/>
          </p:nvPicPr>
          <p:blipFill>
            <a:blip r:embed="rId3">
              <a:alphaModFix/>
            </a:blip>
            <a:stretch>
              <a:fillRect/>
            </a:stretch>
          </p:blipFill>
          <p:spPr>
            <a:xfrm>
              <a:off x="7395575" y="6283730"/>
              <a:ext cx="1679750" cy="592500"/>
            </a:xfrm>
            <a:prstGeom prst="rect">
              <a:avLst/>
            </a:prstGeom>
            <a:noFill/>
            <a:ln>
              <a:noFill/>
            </a:ln>
          </p:spPr>
        </p:pic>
      </p:grpSp>
      <p:sp>
        <p:nvSpPr>
          <p:cNvPr id="163" name="Google Shape;163;p24"/>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Integration &amp; Interpretation 1">
  <p:cSld name="Information Integration &amp; Interpretation_1">
    <p:bg>
      <p:bgPr>
        <a:solidFill>
          <a:srgbClr val="D49E31"/>
        </a:solidFill>
      </p:bgPr>
    </p:bg>
    <p:spTree>
      <p:nvGrpSpPr>
        <p:cNvPr id="164" name="Shape 164"/>
        <p:cNvGrpSpPr/>
        <p:nvPr/>
      </p:nvGrpSpPr>
      <p:grpSpPr>
        <a:xfrm>
          <a:off x="0" y="0"/>
          <a:ext cx="0" cy="0"/>
          <a:chOff x="0" y="0"/>
          <a:chExt cx="0" cy="0"/>
        </a:xfrm>
      </p:grpSpPr>
      <p:pic>
        <p:nvPicPr>
          <p:cNvPr id="165" name="Google Shape;165;p25"/>
          <p:cNvPicPr preferRelativeResize="0"/>
          <p:nvPr/>
        </p:nvPicPr>
        <p:blipFill rotWithShape="1">
          <a:blip r:embed="rId2">
            <a:alphaModFix/>
          </a:blip>
          <a:srcRect b="0" l="0" r="0" t="0"/>
          <a:stretch/>
        </p:blipFill>
        <p:spPr>
          <a:xfrm>
            <a:off x="-297217" y="-42134"/>
            <a:ext cx="10058399" cy="3471134"/>
          </a:xfrm>
          <a:prstGeom prst="rect">
            <a:avLst/>
          </a:prstGeom>
          <a:noFill/>
          <a:ln>
            <a:noFill/>
          </a:ln>
        </p:spPr>
      </p:pic>
      <p:sp>
        <p:nvSpPr>
          <p:cNvPr id="166" name="Google Shape;166;p2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17416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67" name="Google Shape;167;p25"/>
          <p:cNvGrpSpPr/>
          <p:nvPr/>
        </p:nvGrpSpPr>
        <p:grpSpPr>
          <a:xfrm>
            <a:off x="0" y="6238874"/>
            <a:ext cx="9144000" cy="682200"/>
            <a:chOff x="0" y="6238874"/>
            <a:chExt cx="9144000" cy="682200"/>
          </a:xfrm>
        </p:grpSpPr>
        <p:sp>
          <p:nvSpPr>
            <p:cNvPr id="168" name="Google Shape;168;p25"/>
            <p:cNvSpPr/>
            <p:nvPr/>
          </p:nvSpPr>
          <p:spPr>
            <a:xfrm>
              <a:off x="0" y="6238874"/>
              <a:ext cx="9144000" cy="68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9" name="Google Shape;169;p25"/>
            <p:cNvPicPr preferRelativeResize="0"/>
            <p:nvPr/>
          </p:nvPicPr>
          <p:blipFill>
            <a:blip r:embed="rId3">
              <a:alphaModFix/>
            </a:blip>
            <a:stretch>
              <a:fillRect/>
            </a:stretch>
          </p:blipFill>
          <p:spPr>
            <a:xfrm>
              <a:off x="7395575" y="6283730"/>
              <a:ext cx="1679750" cy="592500"/>
            </a:xfrm>
            <a:prstGeom prst="rect">
              <a:avLst/>
            </a:prstGeom>
            <a:noFill/>
            <a:ln>
              <a:noFill/>
            </a:ln>
          </p:spPr>
        </p:pic>
      </p:grpSp>
      <p:sp>
        <p:nvSpPr>
          <p:cNvPr id="170" name="Google Shape;170;p25"/>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Diagnosis 1">
  <p:cSld name="Working Diagnosis_1">
    <p:bg>
      <p:bgPr>
        <a:solidFill>
          <a:srgbClr val="C08B3F"/>
        </a:solidFill>
      </p:bgPr>
    </p:bg>
    <p:spTree>
      <p:nvGrpSpPr>
        <p:cNvPr id="171" name="Shape 171"/>
        <p:cNvGrpSpPr/>
        <p:nvPr/>
      </p:nvGrpSpPr>
      <p:grpSpPr>
        <a:xfrm>
          <a:off x="0" y="0"/>
          <a:ext cx="0" cy="0"/>
          <a:chOff x="0" y="0"/>
          <a:chExt cx="0" cy="0"/>
        </a:xfrm>
      </p:grpSpPr>
      <p:pic>
        <p:nvPicPr>
          <p:cNvPr id="172" name="Google Shape;172;p26"/>
          <p:cNvPicPr preferRelativeResize="0"/>
          <p:nvPr/>
        </p:nvPicPr>
        <p:blipFill rotWithShape="1">
          <a:blip r:embed="rId2">
            <a:alphaModFix/>
          </a:blip>
          <a:srcRect b="0" l="0" r="0" t="0"/>
          <a:stretch/>
        </p:blipFill>
        <p:spPr>
          <a:xfrm>
            <a:off x="-187488" y="-40433"/>
            <a:ext cx="10058400" cy="3469433"/>
          </a:xfrm>
          <a:prstGeom prst="rect">
            <a:avLst/>
          </a:prstGeom>
          <a:noFill/>
          <a:ln>
            <a:noFill/>
          </a:ln>
        </p:spPr>
      </p:pic>
      <p:sp>
        <p:nvSpPr>
          <p:cNvPr id="173" name="Google Shape;173;p2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17416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74" name="Google Shape;174;p26"/>
          <p:cNvGrpSpPr/>
          <p:nvPr/>
        </p:nvGrpSpPr>
        <p:grpSpPr>
          <a:xfrm>
            <a:off x="0" y="6238874"/>
            <a:ext cx="9144000" cy="682200"/>
            <a:chOff x="0" y="6238874"/>
            <a:chExt cx="9144000" cy="682200"/>
          </a:xfrm>
        </p:grpSpPr>
        <p:sp>
          <p:nvSpPr>
            <p:cNvPr id="175" name="Google Shape;175;p26"/>
            <p:cNvSpPr/>
            <p:nvPr/>
          </p:nvSpPr>
          <p:spPr>
            <a:xfrm>
              <a:off x="0" y="6238874"/>
              <a:ext cx="9144000" cy="682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76" name="Google Shape;176;p26"/>
            <p:cNvPicPr preferRelativeResize="0"/>
            <p:nvPr/>
          </p:nvPicPr>
          <p:blipFill>
            <a:blip r:embed="rId3">
              <a:alphaModFix/>
            </a:blip>
            <a:stretch>
              <a:fillRect/>
            </a:stretch>
          </p:blipFill>
          <p:spPr>
            <a:xfrm>
              <a:off x="7395575" y="6283730"/>
              <a:ext cx="1679750" cy="592500"/>
            </a:xfrm>
            <a:prstGeom prst="rect">
              <a:avLst/>
            </a:prstGeom>
            <a:noFill/>
            <a:ln>
              <a:noFill/>
            </a:ln>
          </p:spPr>
        </p:pic>
      </p:grpSp>
      <p:sp>
        <p:nvSpPr>
          <p:cNvPr id="177" name="Google Shape;177;p26"/>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s Sufficient Information Been Collected? 1">
  <p:cSld name="Has Sufficient Information Been Collected?_1">
    <p:bg>
      <p:bgPr>
        <a:solidFill>
          <a:srgbClr val="174168"/>
        </a:solidFill>
      </p:bgPr>
    </p:bg>
    <p:spTree>
      <p:nvGrpSpPr>
        <p:cNvPr id="178" name="Shape 178"/>
        <p:cNvGrpSpPr/>
        <p:nvPr/>
      </p:nvGrpSpPr>
      <p:grpSpPr>
        <a:xfrm>
          <a:off x="0" y="0"/>
          <a:ext cx="0" cy="0"/>
          <a:chOff x="0" y="0"/>
          <a:chExt cx="0" cy="0"/>
        </a:xfrm>
      </p:grpSpPr>
      <p:pic>
        <p:nvPicPr>
          <p:cNvPr id="179" name="Google Shape;179;p27"/>
          <p:cNvPicPr preferRelativeResize="0"/>
          <p:nvPr/>
        </p:nvPicPr>
        <p:blipFill rotWithShape="1">
          <a:blip r:embed="rId2">
            <a:alphaModFix/>
          </a:blip>
          <a:srcRect b="0" l="0" r="0" t="0"/>
          <a:stretch/>
        </p:blipFill>
        <p:spPr>
          <a:xfrm>
            <a:off x="-246662" y="-55920"/>
            <a:ext cx="10103297" cy="3484920"/>
          </a:xfrm>
          <a:prstGeom prst="rect">
            <a:avLst/>
          </a:prstGeom>
          <a:noFill/>
          <a:ln>
            <a:noFill/>
          </a:ln>
        </p:spPr>
      </p:pic>
      <p:sp>
        <p:nvSpPr>
          <p:cNvPr id="180" name="Google Shape;180;p27"/>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181" name="Google Shape;181;p27"/>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182" name="Google Shape;182;p27"/>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History &amp; Interview 1">
  <p:cSld name="Clinical History &amp; Interview_1">
    <p:bg>
      <p:bgPr>
        <a:solidFill>
          <a:srgbClr val="74235F"/>
        </a:solidFill>
      </p:bgPr>
    </p:bg>
    <p:spTree>
      <p:nvGrpSpPr>
        <p:cNvPr id="183" name="Shape 183"/>
        <p:cNvGrpSpPr/>
        <p:nvPr/>
      </p:nvGrpSpPr>
      <p:grpSpPr>
        <a:xfrm>
          <a:off x="0" y="0"/>
          <a:ext cx="0" cy="0"/>
          <a:chOff x="0" y="0"/>
          <a:chExt cx="0" cy="0"/>
        </a:xfrm>
      </p:grpSpPr>
      <p:pic>
        <p:nvPicPr>
          <p:cNvPr id="184" name="Google Shape;184;p28"/>
          <p:cNvPicPr preferRelativeResize="0"/>
          <p:nvPr/>
        </p:nvPicPr>
        <p:blipFill rotWithShape="1">
          <a:blip r:embed="rId2">
            <a:alphaModFix/>
          </a:blip>
          <a:srcRect b="0" l="0" r="0" t="0"/>
          <a:stretch/>
        </p:blipFill>
        <p:spPr>
          <a:xfrm>
            <a:off x="-309406" y="-35504"/>
            <a:ext cx="10058395" cy="3464504"/>
          </a:xfrm>
          <a:prstGeom prst="rect">
            <a:avLst/>
          </a:prstGeom>
          <a:noFill/>
          <a:ln>
            <a:noFill/>
          </a:ln>
        </p:spPr>
      </p:pic>
      <p:sp>
        <p:nvSpPr>
          <p:cNvPr id="185" name="Google Shape;185;p2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186" name="Google Shape;186;p28"/>
          <p:cNvPicPr preferRelativeResize="0"/>
          <p:nvPr/>
        </p:nvPicPr>
        <p:blipFill>
          <a:blip r:embed="rId3">
            <a:alphaModFix/>
          </a:blip>
          <a:stretch>
            <a:fillRect/>
          </a:stretch>
        </p:blipFill>
        <p:spPr>
          <a:xfrm>
            <a:off x="7395575" y="6283730"/>
            <a:ext cx="1679750" cy="592500"/>
          </a:xfrm>
          <a:prstGeom prst="rect">
            <a:avLst/>
          </a:prstGeom>
          <a:noFill/>
          <a:ln>
            <a:noFill/>
          </a:ln>
        </p:spPr>
      </p:pic>
      <p:sp>
        <p:nvSpPr>
          <p:cNvPr id="187" name="Google Shape;187;p28"/>
          <p:cNvSpPr/>
          <p:nvPr/>
        </p:nvSpPr>
        <p:spPr>
          <a:xfrm>
            <a:off x="0" y="6238874"/>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8" name="Google Shape;188;p28"/>
          <p:cNvPicPr preferRelativeResize="0"/>
          <p:nvPr/>
        </p:nvPicPr>
        <p:blipFill>
          <a:blip r:embed="rId3">
            <a:alphaModFix/>
          </a:blip>
          <a:stretch>
            <a:fillRect/>
          </a:stretch>
        </p:blipFill>
        <p:spPr>
          <a:xfrm>
            <a:off x="7395575" y="6283730"/>
            <a:ext cx="1679750" cy="592500"/>
          </a:xfrm>
          <a:prstGeom prst="rect">
            <a:avLst/>
          </a:prstGeom>
          <a:noFill/>
          <a:ln>
            <a:noFill/>
          </a:ln>
        </p:spPr>
      </p:pic>
      <p:sp>
        <p:nvSpPr>
          <p:cNvPr id="189" name="Google Shape;189;p28"/>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ysical Exam 1">
  <p:cSld name="Physical Exam_1">
    <p:bg>
      <p:bgPr>
        <a:solidFill>
          <a:srgbClr val="892E71"/>
        </a:solidFill>
      </p:bgPr>
    </p:bg>
    <p:spTree>
      <p:nvGrpSpPr>
        <p:cNvPr id="190" name="Shape 190"/>
        <p:cNvGrpSpPr/>
        <p:nvPr/>
      </p:nvGrpSpPr>
      <p:grpSpPr>
        <a:xfrm>
          <a:off x="0" y="0"/>
          <a:ext cx="0" cy="0"/>
          <a:chOff x="0" y="0"/>
          <a:chExt cx="0" cy="0"/>
        </a:xfrm>
      </p:grpSpPr>
      <p:pic>
        <p:nvPicPr>
          <p:cNvPr id="191" name="Google Shape;191;p29"/>
          <p:cNvPicPr preferRelativeResize="0"/>
          <p:nvPr/>
        </p:nvPicPr>
        <p:blipFill rotWithShape="1">
          <a:blip r:embed="rId2">
            <a:alphaModFix/>
          </a:blip>
          <a:srcRect b="0" l="0" r="0" t="0"/>
          <a:stretch/>
        </p:blipFill>
        <p:spPr>
          <a:xfrm>
            <a:off x="-309409" y="-35585"/>
            <a:ext cx="10058630" cy="3464584"/>
          </a:xfrm>
          <a:prstGeom prst="rect">
            <a:avLst/>
          </a:prstGeom>
          <a:noFill/>
          <a:ln>
            <a:noFill/>
          </a:ln>
        </p:spPr>
      </p:pic>
      <p:sp>
        <p:nvSpPr>
          <p:cNvPr id="192" name="Google Shape;192;p2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3" name="Google Shape;193;p29"/>
          <p:cNvSpPr/>
          <p:nvPr/>
        </p:nvSpPr>
        <p:spPr>
          <a:xfrm>
            <a:off x="0" y="6238874"/>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4" name="Google Shape;194;p29"/>
          <p:cNvPicPr preferRelativeResize="0"/>
          <p:nvPr/>
        </p:nvPicPr>
        <p:blipFill>
          <a:blip r:embed="rId3">
            <a:alphaModFix/>
          </a:blip>
          <a:stretch>
            <a:fillRect/>
          </a:stretch>
        </p:blipFill>
        <p:spPr>
          <a:xfrm>
            <a:off x="7395575" y="6283730"/>
            <a:ext cx="1679750" cy="592500"/>
          </a:xfrm>
          <a:prstGeom prst="rect">
            <a:avLst/>
          </a:prstGeom>
          <a:noFill/>
          <a:ln>
            <a:noFill/>
          </a:ln>
        </p:spPr>
      </p:pic>
      <p:sp>
        <p:nvSpPr>
          <p:cNvPr id="195" name="Google Shape;195;p29"/>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ral &amp; Consultation 1">
  <p:cSld name="Referral &amp; Consultation_1">
    <p:bg>
      <p:bgPr>
        <a:solidFill>
          <a:srgbClr val="973272"/>
        </a:solidFill>
      </p:bgPr>
    </p:bg>
    <p:spTree>
      <p:nvGrpSpPr>
        <p:cNvPr id="196" name="Shape 196"/>
        <p:cNvGrpSpPr/>
        <p:nvPr/>
      </p:nvGrpSpPr>
      <p:grpSpPr>
        <a:xfrm>
          <a:off x="0" y="0"/>
          <a:ext cx="0" cy="0"/>
          <a:chOff x="0" y="0"/>
          <a:chExt cx="0" cy="0"/>
        </a:xfrm>
      </p:grpSpPr>
      <p:pic>
        <p:nvPicPr>
          <p:cNvPr id="197" name="Google Shape;197;p30"/>
          <p:cNvPicPr preferRelativeResize="0"/>
          <p:nvPr/>
        </p:nvPicPr>
        <p:blipFill rotWithShape="1">
          <a:blip r:embed="rId2">
            <a:alphaModFix/>
          </a:blip>
          <a:srcRect b="0" l="0" r="0" t="0"/>
          <a:stretch/>
        </p:blipFill>
        <p:spPr>
          <a:xfrm>
            <a:off x="-272833" y="-35505"/>
            <a:ext cx="10058400" cy="3464505"/>
          </a:xfrm>
          <a:prstGeom prst="rect">
            <a:avLst/>
          </a:prstGeom>
          <a:noFill/>
          <a:ln>
            <a:noFill/>
          </a:ln>
        </p:spPr>
      </p:pic>
      <p:sp>
        <p:nvSpPr>
          <p:cNvPr id="198" name="Google Shape;198;p3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9" name="Google Shape;199;p30"/>
          <p:cNvSpPr/>
          <p:nvPr/>
        </p:nvSpPr>
        <p:spPr>
          <a:xfrm>
            <a:off x="0" y="6238874"/>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0" name="Google Shape;200;p30"/>
          <p:cNvPicPr preferRelativeResize="0"/>
          <p:nvPr/>
        </p:nvPicPr>
        <p:blipFill>
          <a:blip r:embed="rId3">
            <a:alphaModFix/>
          </a:blip>
          <a:stretch>
            <a:fillRect/>
          </a:stretch>
        </p:blipFill>
        <p:spPr>
          <a:xfrm>
            <a:off x="7395575" y="6283730"/>
            <a:ext cx="1679750" cy="592500"/>
          </a:xfrm>
          <a:prstGeom prst="rect">
            <a:avLst/>
          </a:prstGeom>
          <a:noFill/>
          <a:ln>
            <a:noFill/>
          </a:ln>
        </p:spPr>
      </p:pic>
      <p:sp>
        <p:nvSpPr>
          <p:cNvPr id="201" name="Google Shape;201;p30"/>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p:cSld name="Patient Engages with Health Care System">
    <p:bg>
      <p:bgPr>
        <a:solidFill>
          <a:srgbClr val="205D84"/>
        </a:solidFill>
      </p:bgPr>
    </p:bg>
    <p:spTree>
      <p:nvGrpSpPr>
        <p:cNvPr id="25"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sp>
        <p:nvSpPr>
          <p:cNvPr id="27" name="Google Shape;27;p4"/>
          <p:cNvSpPr txBox="1"/>
          <p:nvPr>
            <p:ph type="ctrTitle"/>
          </p:nvPr>
        </p:nvSpPr>
        <p:spPr>
          <a:xfrm>
            <a:off x="685800" y="507367"/>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subTitle"/>
          </p:nvPr>
        </p:nvSpPr>
        <p:spPr>
          <a:xfrm>
            <a:off x="685800" y="1197620"/>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0" name="Google Shape;30;p4"/>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31" name="Google Shape;31;p4"/>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nostic Testing 1">
  <p:cSld name="Diagnostic Testing_1">
    <p:bg>
      <p:bgPr>
        <a:solidFill>
          <a:srgbClr val="661F57"/>
        </a:solidFill>
      </p:bgPr>
    </p:bg>
    <p:spTree>
      <p:nvGrpSpPr>
        <p:cNvPr id="202" name="Shape 202"/>
        <p:cNvGrpSpPr/>
        <p:nvPr/>
      </p:nvGrpSpPr>
      <p:grpSpPr>
        <a:xfrm>
          <a:off x="0" y="0"/>
          <a:ext cx="0" cy="0"/>
          <a:chOff x="0" y="0"/>
          <a:chExt cx="0" cy="0"/>
        </a:xfrm>
      </p:grpSpPr>
      <p:pic>
        <p:nvPicPr>
          <p:cNvPr id="203" name="Google Shape;203;p31"/>
          <p:cNvPicPr preferRelativeResize="0"/>
          <p:nvPr/>
        </p:nvPicPr>
        <p:blipFill rotWithShape="1">
          <a:blip r:embed="rId2">
            <a:alphaModFix/>
          </a:blip>
          <a:srcRect b="0" l="0" r="0" t="0"/>
          <a:stretch/>
        </p:blipFill>
        <p:spPr>
          <a:xfrm>
            <a:off x="-272832" y="-37203"/>
            <a:ext cx="10058399" cy="3466203"/>
          </a:xfrm>
          <a:prstGeom prst="rect">
            <a:avLst/>
          </a:prstGeom>
          <a:noFill/>
          <a:ln>
            <a:noFill/>
          </a:ln>
        </p:spPr>
      </p:pic>
      <p:sp>
        <p:nvSpPr>
          <p:cNvPr id="204" name="Google Shape;204;p3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D49E3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5" name="Google Shape;205;p31"/>
          <p:cNvSpPr/>
          <p:nvPr/>
        </p:nvSpPr>
        <p:spPr>
          <a:xfrm>
            <a:off x="0" y="6238874"/>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6" name="Google Shape;206;p31"/>
          <p:cNvPicPr preferRelativeResize="0"/>
          <p:nvPr/>
        </p:nvPicPr>
        <p:blipFill>
          <a:blip r:embed="rId3">
            <a:alphaModFix/>
          </a:blip>
          <a:stretch>
            <a:fillRect/>
          </a:stretch>
        </p:blipFill>
        <p:spPr>
          <a:xfrm>
            <a:off x="7395575" y="6283730"/>
            <a:ext cx="1679750" cy="592500"/>
          </a:xfrm>
          <a:prstGeom prst="rect">
            <a:avLst/>
          </a:prstGeom>
          <a:noFill/>
          <a:ln>
            <a:noFill/>
          </a:ln>
        </p:spPr>
      </p:pic>
      <p:sp>
        <p:nvSpPr>
          <p:cNvPr id="207" name="Google Shape;207;p31"/>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cation of the Diagnosis 1">
  <p:cSld name="Communication of the Diagnosis_1">
    <p:bg>
      <p:bgPr>
        <a:solidFill>
          <a:srgbClr val="3997AF"/>
        </a:solidFill>
      </p:bgPr>
    </p:bg>
    <p:spTree>
      <p:nvGrpSpPr>
        <p:cNvPr id="208" name="Shape 208"/>
        <p:cNvGrpSpPr/>
        <p:nvPr/>
      </p:nvGrpSpPr>
      <p:grpSpPr>
        <a:xfrm>
          <a:off x="0" y="0"/>
          <a:ext cx="0" cy="0"/>
          <a:chOff x="0" y="0"/>
          <a:chExt cx="0" cy="0"/>
        </a:xfrm>
      </p:grpSpPr>
      <p:sp>
        <p:nvSpPr>
          <p:cNvPr id="209" name="Google Shape;209;p3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17416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pic>
        <p:nvPicPr>
          <p:cNvPr id="210" name="Google Shape;210;p32"/>
          <p:cNvPicPr preferRelativeResize="0"/>
          <p:nvPr/>
        </p:nvPicPr>
        <p:blipFill rotWithShape="1">
          <a:blip r:embed="rId2">
            <a:alphaModFix/>
          </a:blip>
          <a:srcRect b="0" l="0" r="0" t="0"/>
          <a:stretch/>
        </p:blipFill>
        <p:spPr>
          <a:xfrm>
            <a:off x="-297216" y="0"/>
            <a:ext cx="10058399" cy="3466203"/>
          </a:xfrm>
          <a:prstGeom prst="rect">
            <a:avLst/>
          </a:prstGeom>
          <a:noFill/>
          <a:ln>
            <a:noFill/>
          </a:ln>
        </p:spPr>
      </p:pic>
      <p:sp>
        <p:nvSpPr>
          <p:cNvPr id="211" name="Google Shape;211;p32"/>
          <p:cNvSpPr/>
          <p:nvPr/>
        </p:nvSpPr>
        <p:spPr>
          <a:xfrm>
            <a:off x="0" y="6238874"/>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2" name="Google Shape;212;p32"/>
          <p:cNvPicPr preferRelativeResize="0"/>
          <p:nvPr/>
        </p:nvPicPr>
        <p:blipFill>
          <a:blip r:embed="rId3">
            <a:alphaModFix/>
          </a:blip>
          <a:stretch>
            <a:fillRect/>
          </a:stretch>
        </p:blipFill>
        <p:spPr>
          <a:xfrm>
            <a:off x="7395575" y="6283730"/>
            <a:ext cx="1679750" cy="592500"/>
          </a:xfrm>
          <a:prstGeom prst="rect">
            <a:avLst/>
          </a:prstGeom>
          <a:noFill/>
          <a:ln>
            <a:noFill/>
          </a:ln>
        </p:spPr>
      </p:pic>
      <p:sp>
        <p:nvSpPr>
          <p:cNvPr id="213" name="Google Shape;213;p32"/>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atment 1">
  <p:cSld name="Treatment_1">
    <p:bg>
      <p:bgPr>
        <a:solidFill>
          <a:srgbClr val="3FA5BC"/>
        </a:solidFill>
      </p:bgPr>
    </p:bg>
    <p:spTree>
      <p:nvGrpSpPr>
        <p:cNvPr id="214" name="Shape 214"/>
        <p:cNvGrpSpPr/>
        <p:nvPr/>
      </p:nvGrpSpPr>
      <p:grpSpPr>
        <a:xfrm>
          <a:off x="0" y="0"/>
          <a:ext cx="0" cy="0"/>
          <a:chOff x="0" y="0"/>
          <a:chExt cx="0" cy="0"/>
        </a:xfrm>
      </p:grpSpPr>
      <p:pic>
        <p:nvPicPr>
          <p:cNvPr id="215" name="Google Shape;215;p33"/>
          <p:cNvPicPr preferRelativeResize="0"/>
          <p:nvPr/>
        </p:nvPicPr>
        <p:blipFill rotWithShape="1">
          <a:blip r:embed="rId2">
            <a:alphaModFix/>
          </a:blip>
          <a:srcRect b="0" l="0" r="0" t="0"/>
          <a:stretch/>
        </p:blipFill>
        <p:spPr>
          <a:xfrm>
            <a:off x="-323088" y="0"/>
            <a:ext cx="10058400" cy="3464505"/>
          </a:xfrm>
          <a:prstGeom prst="rect">
            <a:avLst/>
          </a:prstGeom>
          <a:noFill/>
          <a:ln>
            <a:noFill/>
          </a:ln>
        </p:spPr>
      </p:pic>
      <p:sp>
        <p:nvSpPr>
          <p:cNvPr id="216" name="Google Shape;216;p33"/>
          <p:cNvSpPr/>
          <p:nvPr/>
        </p:nvSpPr>
        <p:spPr>
          <a:xfrm>
            <a:off x="0" y="6238874"/>
            <a:ext cx="9144000" cy="682200"/>
          </a:xfrm>
          <a:prstGeom prst="rect">
            <a:avLst/>
          </a:prstGeom>
          <a:solidFill>
            <a:srgbClr val="D1D5D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7" name="Google Shape;217;p33"/>
          <p:cNvPicPr preferRelativeResize="0"/>
          <p:nvPr/>
        </p:nvPicPr>
        <p:blipFill>
          <a:blip r:embed="rId3">
            <a:alphaModFix/>
          </a:blip>
          <a:stretch>
            <a:fillRect/>
          </a:stretch>
        </p:blipFill>
        <p:spPr>
          <a:xfrm>
            <a:off x="7395575" y="6283730"/>
            <a:ext cx="1679750" cy="592500"/>
          </a:xfrm>
          <a:prstGeom prst="rect">
            <a:avLst/>
          </a:prstGeom>
          <a:noFill/>
          <a:ln>
            <a:noFill/>
          </a:ln>
        </p:spPr>
      </p:pic>
      <p:sp>
        <p:nvSpPr>
          <p:cNvPr id="218" name="Google Shape;218;p33"/>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003A63"/>
                </a:solidFill>
                <a:latin typeface="Calibri"/>
                <a:ea typeface="Calibri"/>
                <a:cs typeface="Calibri"/>
                <a:sym typeface="Calibri"/>
              </a:rPr>
              <a:t>This project was funded by the Gordon and Betty Moore Foundation as part of </a:t>
            </a:r>
            <a:endParaRPr b="1" sz="1100">
              <a:solidFill>
                <a:srgbClr val="003A63"/>
              </a:solidFill>
              <a:latin typeface="Calibri"/>
              <a:ea typeface="Calibri"/>
              <a:cs typeface="Calibri"/>
              <a:sym typeface="Calibri"/>
            </a:endParaRPr>
          </a:p>
          <a:p>
            <a:pPr indent="0" lvl="0" marL="0" rtl="0" algn="ctr">
              <a:spcBef>
                <a:spcPts val="0"/>
              </a:spcBef>
              <a:spcAft>
                <a:spcPts val="0"/>
              </a:spcAft>
              <a:buNone/>
            </a:pPr>
            <a:r>
              <a:rPr b="1" lang="en" sz="1100">
                <a:solidFill>
                  <a:srgbClr val="003A63"/>
                </a:solidFill>
                <a:latin typeface="Calibri"/>
                <a:ea typeface="Calibri"/>
                <a:cs typeface="Calibri"/>
                <a:sym typeface="Calibri"/>
              </a:rPr>
              <a:t>The Leapfrog Group’s Recognizing Excellence in Diagnosis Initiative.</a:t>
            </a:r>
            <a:endParaRPr b="1" sz="1100">
              <a:solidFill>
                <a:srgbClr val="003A63"/>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s 1">
  <p:cSld name="Outcomes_1">
    <p:bg>
      <p:bgPr>
        <a:solidFill>
          <a:srgbClr val="50C3DC"/>
        </a:solidFill>
      </p:bgPr>
    </p:bg>
    <p:spTree>
      <p:nvGrpSpPr>
        <p:cNvPr id="219" name="Shape 219"/>
        <p:cNvGrpSpPr/>
        <p:nvPr/>
      </p:nvGrpSpPr>
      <p:grpSpPr>
        <a:xfrm>
          <a:off x="0" y="0"/>
          <a:ext cx="0" cy="0"/>
          <a:chOff x="0" y="0"/>
          <a:chExt cx="0" cy="0"/>
        </a:xfrm>
      </p:grpSpPr>
      <p:pic>
        <p:nvPicPr>
          <p:cNvPr id="220" name="Google Shape;220;p34"/>
          <p:cNvPicPr preferRelativeResize="0"/>
          <p:nvPr/>
        </p:nvPicPr>
        <p:blipFill rotWithShape="1">
          <a:blip r:embed="rId2">
            <a:alphaModFix/>
          </a:blip>
          <a:srcRect b="0" l="0" r="0" t="0"/>
          <a:stretch/>
        </p:blipFill>
        <p:spPr>
          <a:xfrm>
            <a:off x="-309409" y="-35505"/>
            <a:ext cx="10058400" cy="3464505"/>
          </a:xfrm>
          <a:prstGeom prst="rect">
            <a:avLst/>
          </a:prstGeom>
          <a:noFill/>
          <a:ln>
            <a:noFill/>
          </a:ln>
        </p:spPr>
      </p:pic>
      <p:sp>
        <p:nvSpPr>
          <p:cNvPr id="221" name="Google Shape;221;p3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solidFill>
                  <a:srgbClr val="17416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2" name="Google Shape;222;p34"/>
          <p:cNvSpPr/>
          <p:nvPr/>
        </p:nvSpPr>
        <p:spPr>
          <a:xfrm>
            <a:off x="0" y="6181854"/>
            <a:ext cx="9144000" cy="168900"/>
          </a:xfrm>
          <a:prstGeom prst="rect">
            <a:avLst/>
          </a:prstGeom>
          <a:solidFill>
            <a:srgbClr val="17416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23" name="Google Shape;223;p34"/>
          <p:cNvGrpSpPr/>
          <p:nvPr/>
        </p:nvGrpSpPr>
        <p:grpSpPr>
          <a:xfrm>
            <a:off x="0" y="6139602"/>
            <a:ext cx="9169900" cy="798600"/>
            <a:chOff x="0" y="6139602"/>
            <a:chExt cx="9169900" cy="798600"/>
          </a:xfrm>
        </p:grpSpPr>
        <p:sp>
          <p:nvSpPr>
            <p:cNvPr id="224" name="Google Shape;224;p34"/>
            <p:cNvSpPr/>
            <p:nvPr/>
          </p:nvSpPr>
          <p:spPr>
            <a:xfrm>
              <a:off x="0" y="6350632"/>
              <a:ext cx="9144000" cy="570300"/>
            </a:xfrm>
            <a:prstGeom prst="rect">
              <a:avLst/>
            </a:prstGeom>
            <a:solidFill>
              <a:srgbClr val="C08B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34"/>
            <p:cNvSpPr/>
            <p:nvPr/>
          </p:nvSpPr>
          <p:spPr>
            <a:xfrm>
              <a:off x="7364500" y="6139602"/>
              <a:ext cx="1805400" cy="798600"/>
            </a:xfrm>
            <a:prstGeom prst="roundRect">
              <a:avLst>
                <a:gd fmla="val 16667" name="adj"/>
              </a:avLst>
            </a:prstGeom>
            <a:solidFill>
              <a:srgbClr val="50C3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pic>
          <p:nvPicPr>
            <p:cNvPr id="226" name="Google Shape;226;p34"/>
            <p:cNvPicPr preferRelativeResize="0"/>
            <p:nvPr/>
          </p:nvPicPr>
          <p:blipFill>
            <a:blip r:embed="rId3">
              <a:alphaModFix/>
            </a:blip>
            <a:stretch>
              <a:fillRect/>
            </a:stretch>
          </p:blipFill>
          <p:spPr>
            <a:xfrm>
              <a:off x="7427325" y="6243805"/>
              <a:ext cx="1679750" cy="592500"/>
            </a:xfrm>
            <a:prstGeom prst="rect">
              <a:avLst/>
            </a:prstGeom>
            <a:noFill/>
            <a:ln>
              <a:noFill/>
            </a:ln>
          </p:spPr>
        </p:pic>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2">
  <p:cSld name="Patient Engages with Health Care System_2">
    <p:bg>
      <p:bgPr>
        <a:solidFill>
          <a:srgbClr val="205D84"/>
        </a:solidFill>
      </p:bgPr>
    </p:bg>
    <p:spTree>
      <p:nvGrpSpPr>
        <p:cNvPr id="227" name="Shape 227"/>
        <p:cNvGrpSpPr/>
        <p:nvPr/>
      </p:nvGrpSpPr>
      <p:grpSpPr>
        <a:xfrm>
          <a:off x="0" y="0"/>
          <a:ext cx="0" cy="0"/>
          <a:chOff x="0" y="0"/>
          <a:chExt cx="0" cy="0"/>
        </a:xfrm>
      </p:grpSpPr>
      <p:pic>
        <p:nvPicPr>
          <p:cNvPr id="228" name="Google Shape;228;p35"/>
          <p:cNvPicPr preferRelativeResize="0"/>
          <p:nvPr/>
        </p:nvPicPr>
        <p:blipFill rotWithShape="1">
          <a:blip r:embed="rId2">
            <a:alphaModFix/>
          </a:blip>
          <a:srcRect b="0" l="0" r="0" t="0"/>
          <a:stretch/>
        </p:blipFill>
        <p:spPr>
          <a:xfrm>
            <a:off x="-138720" y="-211121"/>
            <a:ext cx="10058400" cy="346943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ient Engages with Health Care System 3">
  <p:cSld name="Patient Engages with Health Care System_3">
    <p:bg>
      <p:bgPr>
        <a:solidFill>
          <a:srgbClr val="205D84"/>
        </a:solidFill>
      </p:bgPr>
    </p:bg>
    <p:spTree>
      <p:nvGrpSpPr>
        <p:cNvPr id="229" name="Shape 229"/>
        <p:cNvGrpSpPr/>
        <p:nvPr/>
      </p:nvGrpSpPr>
      <p:grpSpPr>
        <a:xfrm>
          <a:off x="0" y="0"/>
          <a:ext cx="0" cy="0"/>
          <a:chOff x="0" y="0"/>
          <a:chExt cx="0" cy="0"/>
        </a:xfrm>
      </p:grpSpPr>
      <p:pic>
        <p:nvPicPr>
          <p:cNvPr id="230" name="Google Shape;230;p36"/>
          <p:cNvPicPr preferRelativeResize="0"/>
          <p:nvPr/>
        </p:nvPicPr>
        <p:blipFill rotWithShape="1">
          <a:blip r:embed="rId2">
            <a:alphaModFix/>
          </a:blip>
          <a:srcRect b="0" l="0" r="0" t="0"/>
          <a:stretch/>
        </p:blipFill>
        <p:spPr>
          <a:xfrm>
            <a:off x="-138720" y="-211121"/>
            <a:ext cx="10058400" cy="3469433"/>
          </a:xfrm>
          <a:prstGeom prst="rect">
            <a:avLst/>
          </a:prstGeom>
          <a:noFill/>
          <a:ln>
            <a:noFill/>
          </a:ln>
        </p:spPr>
      </p:pic>
      <p:sp>
        <p:nvSpPr>
          <p:cNvPr id="231" name="Google Shape;231;p36"/>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32" name="Google Shape;232;p36"/>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33" name="Google Shape;233;p36"/>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Gathering 2">
  <p:cSld name="Information Gathering_2">
    <p:bg>
      <p:bgPr>
        <a:solidFill>
          <a:srgbClr val="E7AE30"/>
        </a:solidFill>
      </p:bgPr>
    </p:bg>
    <p:spTree>
      <p:nvGrpSpPr>
        <p:cNvPr id="234" name="Shape 234"/>
        <p:cNvGrpSpPr/>
        <p:nvPr/>
      </p:nvGrpSpPr>
      <p:grpSpPr>
        <a:xfrm>
          <a:off x="0" y="0"/>
          <a:ext cx="0" cy="0"/>
          <a:chOff x="0" y="0"/>
          <a:chExt cx="0" cy="0"/>
        </a:xfrm>
      </p:grpSpPr>
      <p:pic>
        <p:nvPicPr>
          <p:cNvPr id="235" name="Google Shape;235;p37"/>
          <p:cNvPicPr preferRelativeResize="0"/>
          <p:nvPr/>
        </p:nvPicPr>
        <p:blipFill rotWithShape="1">
          <a:blip r:embed="rId2">
            <a:alphaModFix/>
          </a:blip>
          <a:srcRect b="0" l="0" r="0" t="0"/>
          <a:stretch/>
        </p:blipFill>
        <p:spPr>
          <a:xfrm>
            <a:off x="-134112" y="-151862"/>
            <a:ext cx="10058399" cy="3471134"/>
          </a:xfrm>
          <a:prstGeom prst="rect">
            <a:avLst/>
          </a:prstGeom>
          <a:noFill/>
          <a:ln>
            <a:noFill/>
          </a:ln>
        </p:spPr>
      </p:pic>
      <p:sp>
        <p:nvSpPr>
          <p:cNvPr id="236" name="Google Shape;236;p37"/>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37" name="Google Shape;237;p37"/>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38" name="Google Shape;238;p37"/>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Integration &amp; Interpretation 2">
  <p:cSld name="Information Integration &amp; Interpretation_2">
    <p:bg>
      <p:bgPr>
        <a:solidFill>
          <a:srgbClr val="D49E31"/>
        </a:solidFill>
      </p:bgPr>
    </p:bg>
    <p:spTree>
      <p:nvGrpSpPr>
        <p:cNvPr id="239" name="Shape 239"/>
        <p:cNvGrpSpPr/>
        <p:nvPr/>
      </p:nvGrpSpPr>
      <p:grpSpPr>
        <a:xfrm>
          <a:off x="0" y="0"/>
          <a:ext cx="0" cy="0"/>
          <a:chOff x="0" y="0"/>
          <a:chExt cx="0" cy="0"/>
        </a:xfrm>
      </p:grpSpPr>
      <p:pic>
        <p:nvPicPr>
          <p:cNvPr id="240" name="Google Shape;240;p38"/>
          <p:cNvPicPr preferRelativeResize="0"/>
          <p:nvPr/>
        </p:nvPicPr>
        <p:blipFill rotWithShape="1">
          <a:blip r:embed="rId2">
            <a:alphaModFix/>
          </a:blip>
          <a:srcRect b="0" l="0" r="0" t="0"/>
          <a:stretch/>
        </p:blipFill>
        <p:spPr>
          <a:xfrm>
            <a:off x="-297217" y="-42134"/>
            <a:ext cx="10058399" cy="3471134"/>
          </a:xfrm>
          <a:prstGeom prst="rect">
            <a:avLst/>
          </a:prstGeom>
          <a:noFill/>
          <a:ln>
            <a:noFill/>
          </a:ln>
        </p:spPr>
      </p:pic>
      <p:sp>
        <p:nvSpPr>
          <p:cNvPr id="241" name="Google Shape;241;p38"/>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42" name="Google Shape;242;p38"/>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43" name="Google Shape;243;p38"/>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Diagnosis 2">
  <p:cSld name="Working Diagnosis_2">
    <p:bg>
      <p:bgPr>
        <a:solidFill>
          <a:srgbClr val="C08B3F"/>
        </a:solidFill>
      </p:bgPr>
    </p:bg>
    <p:spTree>
      <p:nvGrpSpPr>
        <p:cNvPr id="244" name="Shape 244"/>
        <p:cNvGrpSpPr/>
        <p:nvPr/>
      </p:nvGrpSpPr>
      <p:grpSpPr>
        <a:xfrm>
          <a:off x="0" y="0"/>
          <a:ext cx="0" cy="0"/>
          <a:chOff x="0" y="0"/>
          <a:chExt cx="0" cy="0"/>
        </a:xfrm>
      </p:grpSpPr>
      <p:pic>
        <p:nvPicPr>
          <p:cNvPr id="245" name="Google Shape;245;p39"/>
          <p:cNvPicPr preferRelativeResize="0"/>
          <p:nvPr/>
        </p:nvPicPr>
        <p:blipFill rotWithShape="1">
          <a:blip r:embed="rId2">
            <a:alphaModFix/>
          </a:blip>
          <a:srcRect b="0" l="0" r="0" t="0"/>
          <a:stretch/>
        </p:blipFill>
        <p:spPr>
          <a:xfrm>
            <a:off x="-187488" y="-40433"/>
            <a:ext cx="10058400" cy="3469433"/>
          </a:xfrm>
          <a:prstGeom prst="rect">
            <a:avLst/>
          </a:prstGeom>
          <a:noFill/>
          <a:ln>
            <a:noFill/>
          </a:ln>
        </p:spPr>
      </p:pic>
      <p:sp>
        <p:nvSpPr>
          <p:cNvPr id="246" name="Google Shape;246;p39"/>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47" name="Google Shape;247;p39"/>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48" name="Google Shape;248;p39"/>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s Sufficient Information Been Collected? 2">
  <p:cSld name="Has Sufficient Information Been Collected?_2">
    <p:bg>
      <p:bgPr>
        <a:solidFill>
          <a:srgbClr val="174168"/>
        </a:solidFill>
      </p:bgPr>
    </p:bg>
    <p:spTree>
      <p:nvGrpSpPr>
        <p:cNvPr id="249" name="Shape 249"/>
        <p:cNvGrpSpPr/>
        <p:nvPr/>
      </p:nvGrpSpPr>
      <p:grpSpPr>
        <a:xfrm>
          <a:off x="0" y="0"/>
          <a:ext cx="0" cy="0"/>
          <a:chOff x="0" y="0"/>
          <a:chExt cx="0" cy="0"/>
        </a:xfrm>
      </p:grpSpPr>
      <p:pic>
        <p:nvPicPr>
          <p:cNvPr id="250" name="Google Shape;250;p40"/>
          <p:cNvPicPr preferRelativeResize="0"/>
          <p:nvPr/>
        </p:nvPicPr>
        <p:blipFill rotWithShape="1">
          <a:blip r:embed="rId2">
            <a:alphaModFix/>
          </a:blip>
          <a:srcRect b="0" l="0" r="0" t="0"/>
          <a:stretch/>
        </p:blipFill>
        <p:spPr>
          <a:xfrm>
            <a:off x="-246662" y="-55920"/>
            <a:ext cx="10103297" cy="3484920"/>
          </a:xfrm>
          <a:prstGeom prst="rect">
            <a:avLst/>
          </a:prstGeom>
          <a:noFill/>
          <a:ln>
            <a:noFill/>
          </a:ln>
        </p:spPr>
      </p:pic>
      <p:sp>
        <p:nvSpPr>
          <p:cNvPr id="251" name="Google Shape;251;p40"/>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52" name="Google Shape;252;p40"/>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53" name="Google Shape;253;p40"/>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Gathering">
  <p:cSld name="Information Gathering">
    <p:bg>
      <p:bgPr>
        <a:solidFill>
          <a:srgbClr val="E7AE30"/>
        </a:solidFill>
      </p:bgPr>
    </p:bg>
    <p:spTree>
      <p:nvGrpSpPr>
        <p:cNvPr id="32"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b="0" l="0" r="0" t="0"/>
          <a:stretch/>
        </p:blipFill>
        <p:spPr>
          <a:xfrm>
            <a:off x="-211873" y="3735499"/>
            <a:ext cx="7543798" cy="2603350"/>
          </a:xfrm>
          <a:prstGeom prst="rect">
            <a:avLst/>
          </a:prstGeom>
          <a:noFill/>
          <a:ln>
            <a:noFill/>
          </a:ln>
        </p:spPr>
      </p:pic>
      <p:sp>
        <p:nvSpPr>
          <p:cNvPr id="34" name="Google Shape;34;p5"/>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6" name="Google Shape;36;p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7" name="Google Shape;37;p5"/>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38" name="Google Shape;38;p5"/>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History &amp; Interview 2">
  <p:cSld name="Clinical History &amp; Interview_2">
    <p:bg>
      <p:bgPr>
        <a:solidFill>
          <a:srgbClr val="74235F"/>
        </a:solidFill>
      </p:bgPr>
    </p:bg>
    <p:spTree>
      <p:nvGrpSpPr>
        <p:cNvPr id="254" name="Shape 254"/>
        <p:cNvGrpSpPr/>
        <p:nvPr/>
      </p:nvGrpSpPr>
      <p:grpSpPr>
        <a:xfrm>
          <a:off x="0" y="0"/>
          <a:ext cx="0" cy="0"/>
          <a:chOff x="0" y="0"/>
          <a:chExt cx="0" cy="0"/>
        </a:xfrm>
      </p:grpSpPr>
      <p:pic>
        <p:nvPicPr>
          <p:cNvPr id="255" name="Google Shape;255;p41"/>
          <p:cNvPicPr preferRelativeResize="0"/>
          <p:nvPr/>
        </p:nvPicPr>
        <p:blipFill rotWithShape="1">
          <a:blip r:embed="rId2">
            <a:alphaModFix/>
          </a:blip>
          <a:srcRect b="0" l="0" r="0" t="0"/>
          <a:stretch/>
        </p:blipFill>
        <p:spPr>
          <a:xfrm>
            <a:off x="-309406" y="-35504"/>
            <a:ext cx="10058395" cy="3464504"/>
          </a:xfrm>
          <a:prstGeom prst="rect">
            <a:avLst/>
          </a:prstGeom>
          <a:noFill/>
          <a:ln>
            <a:noFill/>
          </a:ln>
        </p:spPr>
      </p:pic>
      <p:sp>
        <p:nvSpPr>
          <p:cNvPr id="256" name="Google Shape;256;p41"/>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57" name="Google Shape;257;p41"/>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58" name="Google Shape;258;p41"/>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ysical Exam 2">
  <p:cSld name="Physical Exam_2">
    <p:bg>
      <p:bgPr>
        <a:solidFill>
          <a:srgbClr val="892E71"/>
        </a:solidFill>
      </p:bgPr>
    </p:bg>
    <p:spTree>
      <p:nvGrpSpPr>
        <p:cNvPr id="259" name="Shape 259"/>
        <p:cNvGrpSpPr/>
        <p:nvPr/>
      </p:nvGrpSpPr>
      <p:grpSpPr>
        <a:xfrm>
          <a:off x="0" y="0"/>
          <a:ext cx="0" cy="0"/>
          <a:chOff x="0" y="0"/>
          <a:chExt cx="0" cy="0"/>
        </a:xfrm>
      </p:grpSpPr>
      <p:pic>
        <p:nvPicPr>
          <p:cNvPr id="260" name="Google Shape;260;p42"/>
          <p:cNvPicPr preferRelativeResize="0"/>
          <p:nvPr/>
        </p:nvPicPr>
        <p:blipFill rotWithShape="1">
          <a:blip r:embed="rId2">
            <a:alphaModFix/>
          </a:blip>
          <a:srcRect b="0" l="0" r="0" t="0"/>
          <a:stretch/>
        </p:blipFill>
        <p:spPr>
          <a:xfrm>
            <a:off x="-309409" y="-35585"/>
            <a:ext cx="10058630" cy="3464584"/>
          </a:xfrm>
          <a:prstGeom prst="rect">
            <a:avLst/>
          </a:prstGeom>
          <a:noFill/>
          <a:ln>
            <a:noFill/>
          </a:ln>
        </p:spPr>
      </p:pic>
      <p:sp>
        <p:nvSpPr>
          <p:cNvPr id="261" name="Google Shape;261;p42"/>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62" name="Google Shape;262;p42"/>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63" name="Google Shape;263;p42"/>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ferral &amp; Consultation 2">
  <p:cSld name="Referral &amp; Consultation_2">
    <p:bg>
      <p:bgPr>
        <a:solidFill>
          <a:srgbClr val="973272"/>
        </a:solidFill>
      </p:bgPr>
    </p:bg>
    <p:spTree>
      <p:nvGrpSpPr>
        <p:cNvPr id="264" name="Shape 264"/>
        <p:cNvGrpSpPr/>
        <p:nvPr/>
      </p:nvGrpSpPr>
      <p:grpSpPr>
        <a:xfrm>
          <a:off x="0" y="0"/>
          <a:ext cx="0" cy="0"/>
          <a:chOff x="0" y="0"/>
          <a:chExt cx="0" cy="0"/>
        </a:xfrm>
      </p:grpSpPr>
      <p:pic>
        <p:nvPicPr>
          <p:cNvPr id="265" name="Google Shape;265;p43"/>
          <p:cNvPicPr preferRelativeResize="0"/>
          <p:nvPr/>
        </p:nvPicPr>
        <p:blipFill rotWithShape="1">
          <a:blip r:embed="rId2">
            <a:alphaModFix/>
          </a:blip>
          <a:srcRect b="0" l="0" r="0" t="0"/>
          <a:stretch/>
        </p:blipFill>
        <p:spPr>
          <a:xfrm>
            <a:off x="-272833" y="-35505"/>
            <a:ext cx="10058400" cy="3464505"/>
          </a:xfrm>
          <a:prstGeom prst="rect">
            <a:avLst/>
          </a:prstGeom>
          <a:noFill/>
          <a:ln>
            <a:noFill/>
          </a:ln>
        </p:spPr>
      </p:pic>
      <p:sp>
        <p:nvSpPr>
          <p:cNvPr id="266" name="Google Shape;266;p43"/>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67" name="Google Shape;267;p43"/>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68" name="Google Shape;268;p43"/>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nostic Testing 2">
  <p:cSld name="Diagnostic Testing_2">
    <p:bg>
      <p:bgPr>
        <a:solidFill>
          <a:srgbClr val="661F57"/>
        </a:solidFill>
      </p:bgPr>
    </p:bg>
    <p:spTree>
      <p:nvGrpSpPr>
        <p:cNvPr id="269" name="Shape 269"/>
        <p:cNvGrpSpPr/>
        <p:nvPr/>
      </p:nvGrpSpPr>
      <p:grpSpPr>
        <a:xfrm>
          <a:off x="0" y="0"/>
          <a:ext cx="0" cy="0"/>
          <a:chOff x="0" y="0"/>
          <a:chExt cx="0" cy="0"/>
        </a:xfrm>
      </p:grpSpPr>
      <p:pic>
        <p:nvPicPr>
          <p:cNvPr id="270" name="Google Shape;270;p44"/>
          <p:cNvPicPr preferRelativeResize="0"/>
          <p:nvPr/>
        </p:nvPicPr>
        <p:blipFill rotWithShape="1">
          <a:blip r:embed="rId2">
            <a:alphaModFix/>
          </a:blip>
          <a:srcRect b="0" l="0" r="0" t="0"/>
          <a:stretch/>
        </p:blipFill>
        <p:spPr>
          <a:xfrm>
            <a:off x="-272832" y="-37203"/>
            <a:ext cx="10058399" cy="3466203"/>
          </a:xfrm>
          <a:prstGeom prst="rect">
            <a:avLst/>
          </a:prstGeom>
          <a:noFill/>
          <a:ln>
            <a:noFill/>
          </a:ln>
        </p:spPr>
      </p:pic>
      <p:sp>
        <p:nvSpPr>
          <p:cNvPr id="271" name="Google Shape;271;p44"/>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2" name="Google Shape;272;p44"/>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73" name="Google Shape;273;p44"/>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munication of the Diagnosis 2">
  <p:cSld name="Communication of the Diagnosis_2">
    <p:bg>
      <p:bgPr>
        <a:solidFill>
          <a:srgbClr val="3997AF"/>
        </a:solidFill>
      </p:bgPr>
    </p:bg>
    <p:spTree>
      <p:nvGrpSpPr>
        <p:cNvPr id="274" name="Shape 274"/>
        <p:cNvGrpSpPr/>
        <p:nvPr/>
      </p:nvGrpSpPr>
      <p:grpSpPr>
        <a:xfrm>
          <a:off x="0" y="0"/>
          <a:ext cx="0" cy="0"/>
          <a:chOff x="0" y="0"/>
          <a:chExt cx="0" cy="0"/>
        </a:xfrm>
      </p:grpSpPr>
      <p:pic>
        <p:nvPicPr>
          <p:cNvPr id="275" name="Google Shape;275;p45"/>
          <p:cNvPicPr preferRelativeResize="0"/>
          <p:nvPr/>
        </p:nvPicPr>
        <p:blipFill rotWithShape="1">
          <a:blip r:embed="rId2">
            <a:alphaModFix/>
          </a:blip>
          <a:srcRect b="0" l="0" r="0" t="0"/>
          <a:stretch/>
        </p:blipFill>
        <p:spPr>
          <a:xfrm>
            <a:off x="-297216" y="0"/>
            <a:ext cx="10058399" cy="3466203"/>
          </a:xfrm>
          <a:prstGeom prst="rect">
            <a:avLst/>
          </a:prstGeom>
          <a:noFill/>
          <a:ln>
            <a:noFill/>
          </a:ln>
        </p:spPr>
      </p:pic>
      <p:sp>
        <p:nvSpPr>
          <p:cNvPr id="276" name="Google Shape;276;p45"/>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77" name="Google Shape;277;p45"/>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78" name="Google Shape;278;p45"/>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atment 2">
  <p:cSld name="Treatment_2">
    <p:bg>
      <p:bgPr>
        <a:solidFill>
          <a:srgbClr val="3FA5BC"/>
        </a:solidFill>
      </p:bgPr>
    </p:bg>
    <p:spTree>
      <p:nvGrpSpPr>
        <p:cNvPr id="279" name="Shape 279"/>
        <p:cNvGrpSpPr/>
        <p:nvPr/>
      </p:nvGrpSpPr>
      <p:grpSpPr>
        <a:xfrm>
          <a:off x="0" y="0"/>
          <a:ext cx="0" cy="0"/>
          <a:chOff x="0" y="0"/>
          <a:chExt cx="0" cy="0"/>
        </a:xfrm>
      </p:grpSpPr>
      <p:pic>
        <p:nvPicPr>
          <p:cNvPr id="280" name="Google Shape;280;p46"/>
          <p:cNvPicPr preferRelativeResize="0"/>
          <p:nvPr/>
        </p:nvPicPr>
        <p:blipFill rotWithShape="1">
          <a:blip r:embed="rId2">
            <a:alphaModFix/>
          </a:blip>
          <a:srcRect b="0" l="0" r="0" t="0"/>
          <a:stretch/>
        </p:blipFill>
        <p:spPr>
          <a:xfrm>
            <a:off x="-323088" y="0"/>
            <a:ext cx="10058400" cy="3464505"/>
          </a:xfrm>
          <a:prstGeom prst="rect">
            <a:avLst/>
          </a:prstGeom>
          <a:noFill/>
          <a:ln>
            <a:noFill/>
          </a:ln>
        </p:spPr>
      </p:pic>
      <p:sp>
        <p:nvSpPr>
          <p:cNvPr id="281" name="Google Shape;281;p46"/>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2" name="Google Shape;282;p46"/>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83" name="Google Shape;283;p46"/>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tcomes 2">
  <p:cSld name="Outcomes_2">
    <p:bg>
      <p:bgPr>
        <a:solidFill>
          <a:srgbClr val="50C3DC"/>
        </a:solidFill>
      </p:bgPr>
    </p:bg>
    <p:spTree>
      <p:nvGrpSpPr>
        <p:cNvPr id="284" name="Shape 284"/>
        <p:cNvGrpSpPr/>
        <p:nvPr/>
      </p:nvGrpSpPr>
      <p:grpSpPr>
        <a:xfrm>
          <a:off x="0" y="0"/>
          <a:ext cx="0" cy="0"/>
          <a:chOff x="0" y="0"/>
          <a:chExt cx="0" cy="0"/>
        </a:xfrm>
      </p:grpSpPr>
      <p:pic>
        <p:nvPicPr>
          <p:cNvPr id="285" name="Google Shape;285;p47"/>
          <p:cNvPicPr preferRelativeResize="0"/>
          <p:nvPr/>
        </p:nvPicPr>
        <p:blipFill rotWithShape="1">
          <a:blip r:embed="rId2">
            <a:alphaModFix/>
          </a:blip>
          <a:srcRect b="0" l="0" r="0" t="0"/>
          <a:stretch/>
        </p:blipFill>
        <p:spPr>
          <a:xfrm>
            <a:off x="-309409" y="-35505"/>
            <a:ext cx="10058400" cy="3464505"/>
          </a:xfrm>
          <a:prstGeom prst="rect">
            <a:avLst/>
          </a:prstGeom>
          <a:noFill/>
          <a:ln>
            <a:noFill/>
          </a:ln>
        </p:spPr>
      </p:pic>
      <p:sp>
        <p:nvSpPr>
          <p:cNvPr id="286" name="Google Shape;286;p47"/>
          <p:cNvSpPr/>
          <p:nvPr/>
        </p:nvSpPr>
        <p:spPr>
          <a:xfrm>
            <a:off x="0" y="6175800"/>
            <a:ext cx="9144000" cy="682200"/>
          </a:xfrm>
          <a:prstGeom prst="rect">
            <a:avLst/>
          </a:prstGeom>
          <a:solidFill>
            <a:srgbClr val="003A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287" name="Google Shape;287;p47"/>
          <p:cNvPicPr preferRelativeResize="0"/>
          <p:nvPr/>
        </p:nvPicPr>
        <p:blipFill>
          <a:blip r:embed="rId3">
            <a:alphaModFix/>
          </a:blip>
          <a:stretch>
            <a:fillRect/>
          </a:stretch>
        </p:blipFill>
        <p:spPr>
          <a:xfrm>
            <a:off x="7395575" y="6220655"/>
            <a:ext cx="1679750" cy="592500"/>
          </a:xfrm>
          <a:prstGeom prst="rect">
            <a:avLst/>
          </a:prstGeom>
          <a:noFill/>
          <a:ln>
            <a:noFill/>
          </a:ln>
        </p:spPr>
      </p:pic>
      <p:sp>
        <p:nvSpPr>
          <p:cNvPr id="288" name="Google Shape;288;p47"/>
          <p:cNvSpPr txBox="1"/>
          <p:nvPr/>
        </p:nvSpPr>
        <p:spPr>
          <a:xfrm>
            <a:off x="605300" y="6255300"/>
            <a:ext cx="6305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This project was funded by the Gordon and Betty Moore Foundation as part of </a:t>
            </a:r>
            <a:endParaRPr b="1" i="0" sz="1100" u="none" cap="none" strike="noStrike">
              <a:solidFill>
                <a:srgbClr val="C08B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en" sz="1100" u="none" cap="none" strike="noStrike">
                <a:solidFill>
                  <a:srgbClr val="C08B3F"/>
                </a:solidFill>
                <a:latin typeface="Calibri"/>
                <a:ea typeface="Calibri"/>
                <a:cs typeface="Calibri"/>
                <a:sym typeface="Calibri"/>
              </a:rPr>
              <a:t>The Leapfrog Group’s Recognizing Excellence in Diagnosis Initiative.</a:t>
            </a:r>
            <a:endParaRPr b="1" i="0" sz="1100" u="none" cap="none" strike="noStrike">
              <a:solidFill>
                <a:srgbClr val="C08B3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formation Integration &amp; Interpretation">
  <p:cSld name="Information Integration &amp; Interpretation">
    <p:bg>
      <p:bgPr>
        <a:solidFill>
          <a:srgbClr val="D49E31"/>
        </a:solidFill>
      </p:bgPr>
    </p:bg>
    <p:spTree>
      <p:nvGrpSpPr>
        <p:cNvPr id="39"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b="0" l="0" r="0" t="0"/>
          <a:stretch/>
        </p:blipFill>
        <p:spPr>
          <a:xfrm>
            <a:off x="-211873" y="3734649"/>
            <a:ext cx="7543798" cy="2603350"/>
          </a:xfrm>
          <a:prstGeom prst="rect">
            <a:avLst/>
          </a:prstGeom>
          <a:noFill/>
          <a:ln>
            <a:noFill/>
          </a:ln>
        </p:spPr>
      </p:pic>
      <p:sp>
        <p:nvSpPr>
          <p:cNvPr id="41" name="Google Shape;41;p6"/>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4" name="Google Shape;44;p6"/>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45" name="Google Shape;45;p6"/>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orking Diagnosis">
  <p:cSld name="Working Diagnosis">
    <p:bg>
      <p:bgPr>
        <a:solidFill>
          <a:srgbClr val="C08B3F"/>
        </a:solidFill>
      </p:bgPr>
    </p:bg>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0" l="0" r="0" t="0"/>
          <a:stretch/>
        </p:blipFill>
        <p:spPr>
          <a:xfrm>
            <a:off x="-211872" y="3735499"/>
            <a:ext cx="7543796" cy="2602076"/>
          </a:xfrm>
          <a:prstGeom prst="rect">
            <a:avLst/>
          </a:prstGeom>
          <a:noFill/>
          <a:ln>
            <a:noFill/>
          </a:ln>
        </p:spPr>
      </p:pic>
      <p:sp>
        <p:nvSpPr>
          <p:cNvPr id="48" name="Google Shape;48;p7"/>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0" name="Google Shape;50;p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17416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1" name="Google Shape;51;p7"/>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52" name="Google Shape;52;p7"/>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s Sufficient Information Been Collected?">
  <p:cSld name="Has Sufficient Information Been Collected?">
    <p:bg>
      <p:bgPr>
        <a:solidFill>
          <a:srgbClr val="174168"/>
        </a:solidFill>
      </p:bgPr>
    </p:bg>
    <p:spTree>
      <p:nvGrpSpPr>
        <p:cNvPr id="53"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b="0" l="0" r="0" t="0"/>
          <a:stretch/>
        </p:blipFill>
        <p:spPr>
          <a:xfrm>
            <a:off x="-234470" y="3720013"/>
            <a:ext cx="7577473" cy="2613690"/>
          </a:xfrm>
          <a:prstGeom prst="rect">
            <a:avLst/>
          </a:prstGeom>
          <a:noFill/>
          <a:ln>
            <a:noFill/>
          </a:ln>
        </p:spPr>
      </p:pic>
      <p:sp>
        <p:nvSpPr>
          <p:cNvPr id="55" name="Google Shape;55;p8"/>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7" name="Google Shape;57;p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8" name="Google Shape;58;p8"/>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59" name="Google Shape;59;p8"/>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inical History &amp; Interview">
  <p:cSld name="Clinical History &amp; Interview">
    <p:bg>
      <p:bgPr>
        <a:solidFill>
          <a:srgbClr val="74235F"/>
        </a:solidFill>
      </p:bgPr>
    </p:bg>
    <p:spTree>
      <p:nvGrpSpPr>
        <p:cNvPr id="60" name="Shape 60"/>
        <p:cNvGrpSpPr/>
        <p:nvPr/>
      </p:nvGrpSpPr>
      <p:grpSpPr>
        <a:xfrm>
          <a:off x="0" y="0"/>
          <a:ext cx="0" cy="0"/>
          <a:chOff x="0" y="0"/>
          <a:chExt cx="0" cy="0"/>
        </a:xfrm>
      </p:grpSpPr>
      <p:pic>
        <p:nvPicPr>
          <p:cNvPr id="61" name="Google Shape;61;p9"/>
          <p:cNvPicPr preferRelativeResize="0"/>
          <p:nvPr/>
        </p:nvPicPr>
        <p:blipFill rotWithShape="1">
          <a:blip r:embed="rId2">
            <a:alphaModFix/>
          </a:blip>
          <a:srcRect b="0" l="0" r="0" t="0"/>
          <a:stretch/>
        </p:blipFill>
        <p:spPr>
          <a:xfrm>
            <a:off x="-211870" y="3726802"/>
            <a:ext cx="7543796" cy="2598378"/>
          </a:xfrm>
          <a:prstGeom prst="rect">
            <a:avLst/>
          </a:prstGeom>
          <a:noFill/>
          <a:ln>
            <a:noFill/>
          </a:ln>
        </p:spPr>
      </p:pic>
      <p:sp>
        <p:nvSpPr>
          <p:cNvPr id="62" name="Google Shape;62;p9"/>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4" name="Google Shape;64;p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5" name="Google Shape;65;p9"/>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66" name="Google Shape;66;p9"/>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ysical Exam">
  <p:cSld name="Physical Exam">
    <p:bg>
      <p:bgPr>
        <a:solidFill>
          <a:srgbClr val="892E71"/>
        </a:solidFill>
      </p:bgPr>
    </p:bg>
    <p:spTree>
      <p:nvGrpSpPr>
        <p:cNvPr id="67" name="Shape 67"/>
        <p:cNvGrpSpPr/>
        <p:nvPr/>
      </p:nvGrpSpPr>
      <p:grpSpPr>
        <a:xfrm>
          <a:off x="0" y="0"/>
          <a:ext cx="0" cy="0"/>
          <a:chOff x="0" y="0"/>
          <a:chExt cx="0" cy="0"/>
        </a:xfrm>
      </p:grpSpPr>
      <p:pic>
        <p:nvPicPr>
          <p:cNvPr id="68" name="Google Shape;68;p10"/>
          <p:cNvPicPr preferRelativeResize="0"/>
          <p:nvPr/>
        </p:nvPicPr>
        <p:blipFill rotWithShape="1">
          <a:blip r:embed="rId2">
            <a:alphaModFix/>
          </a:blip>
          <a:srcRect b="0" l="0" r="0" t="0"/>
          <a:stretch/>
        </p:blipFill>
        <p:spPr>
          <a:xfrm>
            <a:off x="-211873" y="3729589"/>
            <a:ext cx="7543975" cy="2598439"/>
          </a:xfrm>
          <a:prstGeom prst="rect">
            <a:avLst/>
          </a:prstGeom>
          <a:noFill/>
          <a:ln>
            <a:noFill/>
          </a:ln>
        </p:spPr>
      </p:pic>
      <p:sp>
        <p:nvSpPr>
          <p:cNvPr id="69" name="Google Shape;69;p10"/>
          <p:cNvSpPr txBox="1"/>
          <p:nvPr>
            <p:ph type="ctrTitle"/>
          </p:nvPr>
        </p:nvSpPr>
        <p:spPr>
          <a:xfrm>
            <a:off x="685800" y="507368"/>
            <a:ext cx="6425100" cy="4779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0"/>
          <p:cNvSpPr txBox="1"/>
          <p:nvPr>
            <p:ph idx="1" type="subTitle"/>
          </p:nvPr>
        </p:nvSpPr>
        <p:spPr>
          <a:xfrm>
            <a:off x="685800" y="1197621"/>
            <a:ext cx="7772400" cy="4059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D49E3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2" name="Google Shape;72;p10"/>
          <p:cNvPicPr preferRelativeResize="0"/>
          <p:nvPr/>
        </p:nvPicPr>
        <p:blipFill rotWithShape="1">
          <a:blip r:embed="rId3">
            <a:alphaModFix/>
          </a:blip>
          <a:srcRect b="12005" l="0" r="0" t="0"/>
          <a:stretch/>
        </p:blipFill>
        <p:spPr>
          <a:xfrm>
            <a:off x="7110880" y="289611"/>
            <a:ext cx="1882514" cy="803693"/>
          </a:xfrm>
          <a:prstGeom prst="rect">
            <a:avLst/>
          </a:prstGeom>
          <a:noFill/>
          <a:ln>
            <a:noFill/>
          </a:ln>
        </p:spPr>
      </p:pic>
      <p:sp>
        <p:nvSpPr>
          <p:cNvPr id="73" name="Google Shape;73;p10"/>
          <p:cNvSpPr txBox="1"/>
          <p:nvPr>
            <p:ph idx="12" type="sldNum"/>
          </p:nvPr>
        </p:nvSpPr>
        <p:spPr>
          <a:xfrm>
            <a:off x="8556784" y="6333134"/>
            <a:ext cx="548700" cy="524700"/>
          </a:xfrm>
          <a:prstGeom prst="rect">
            <a:avLst/>
          </a:prstGeom>
        </p:spPr>
        <p:txBody>
          <a:bodyPr anchorCtr="0" anchor="t" bIns="45700" lIns="91425" spcFirstLastPara="1" rIns="91425" wrap="square" tIns="4570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1.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5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6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6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20" Type="http://schemas.openxmlformats.org/officeDocument/2006/relationships/hyperlink" Target="https://doi.org/10.17226/21794" TargetMode="External"/><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5.png"/><Relationship Id="rId4" Type="http://schemas.openxmlformats.org/officeDocument/2006/relationships/image" Target="../media/image49.png"/><Relationship Id="rId9" Type="http://schemas.openxmlformats.org/officeDocument/2006/relationships/image" Target="../media/image51.png"/><Relationship Id="rId5" Type="http://schemas.openxmlformats.org/officeDocument/2006/relationships/image" Target="../media/image54.png"/><Relationship Id="rId6" Type="http://schemas.openxmlformats.org/officeDocument/2006/relationships/image" Target="../media/image56.png"/><Relationship Id="rId7" Type="http://schemas.openxmlformats.org/officeDocument/2006/relationships/image" Target="../media/image47.png"/><Relationship Id="rId8" Type="http://schemas.openxmlformats.org/officeDocument/2006/relationships/image" Target="../media/image61.png"/><Relationship Id="rId11" Type="http://schemas.openxmlformats.org/officeDocument/2006/relationships/image" Target="../media/image46.png"/><Relationship Id="rId10" Type="http://schemas.openxmlformats.org/officeDocument/2006/relationships/image" Target="../media/image48.png"/><Relationship Id="rId13" Type="http://schemas.openxmlformats.org/officeDocument/2006/relationships/hyperlink" Target="https://www.improvediagnosis.org/processes/the-diagnostic-process/" TargetMode="External"/><Relationship Id="rId12" Type="http://schemas.openxmlformats.org/officeDocument/2006/relationships/image" Target="../media/image50.png"/><Relationship Id="rId15" Type="http://schemas.openxmlformats.org/officeDocument/2006/relationships/hyperlink" Target="https://www.improvediagnosis.org/processes/the-diagnostic-process/" TargetMode="External"/><Relationship Id="rId14" Type="http://schemas.openxmlformats.org/officeDocument/2006/relationships/image" Target="../media/image58.png"/><Relationship Id="rId17" Type="http://schemas.openxmlformats.org/officeDocument/2006/relationships/image" Target="../media/image57.png"/><Relationship Id="rId16" Type="http://schemas.openxmlformats.org/officeDocument/2006/relationships/image" Target="../media/image53.png"/><Relationship Id="rId19" Type="http://schemas.openxmlformats.org/officeDocument/2006/relationships/hyperlink" Target="https://www.improvediagnosis.org/processes/the-diagnostic-process/" TargetMode="External"/><Relationship Id="rId18" Type="http://schemas.openxmlformats.org/officeDocument/2006/relationships/image" Target="../media/image6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48"/>
          <p:cNvPicPr preferRelativeResize="0"/>
          <p:nvPr/>
        </p:nvPicPr>
        <p:blipFill>
          <a:blip r:embed="rId3">
            <a:alphaModFix/>
          </a:blip>
          <a:stretch>
            <a:fillRect/>
          </a:stretch>
        </p:blipFill>
        <p:spPr>
          <a:xfrm>
            <a:off x="0" y="0"/>
            <a:ext cx="4007600" cy="6185052"/>
          </a:xfrm>
          <a:prstGeom prst="rect">
            <a:avLst/>
          </a:prstGeom>
          <a:noFill/>
          <a:ln>
            <a:noFill/>
          </a:ln>
        </p:spPr>
      </p:pic>
      <p:sp>
        <p:nvSpPr>
          <p:cNvPr id="294" name="Google Shape;294;p48"/>
          <p:cNvSpPr txBox="1"/>
          <p:nvPr/>
        </p:nvSpPr>
        <p:spPr>
          <a:xfrm>
            <a:off x="4254050" y="2040786"/>
            <a:ext cx="44787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 sz="3000" u="none" cap="none" strike="noStrike">
                <a:solidFill>
                  <a:srgbClr val="C08B3F"/>
                </a:solidFill>
                <a:latin typeface="Calibri"/>
                <a:ea typeface="Calibri"/>
                <a:cs typeface="Calibri"/>
                <a:sym typeface="Calibri"/>
              </a:rPr>
              <a:t>Section 3. Understanding the Diagnostic Process and Diagnostic Safety</a:t>
            </a:r>
            <a:endParaRPr b="1" i="0" sz="3000" u="none" cap="none" strike="noStrike">
              <a:solidFill>
                <a:srgbClr val="C08B3F"/>
              </a:solidFill>
              <a:latin typeface="Calibri"/>
              <a:ea typeface="Calibri"/>
              <a:cs typeface="Calibri"/>
              <a:sym typeface="Calibri"/>
            </a:endParaRPr>
          </a:p>
        </p:txBody>
      </p:sp>
      <p:sp>
        <p:nvSpPr>
          <p:cNvPr id="295" name="Google Shape;295;p48"/>
          <p:cNvSpPr txBox="1"/>
          <p:nvPr/>
        </p:nvSpPr>
        <p:spPr>
          <a:xfrm>
            <a:off x="4254050" y="3510446"/>
            <a:ext cx="4183200" cy="798900"/>
          </a:xfrm>
          <a:prstGeom prst="rect">
            <a:avLst/>
          </a:prstGeom>
          <a:noFill/>
          <a:ln>
            <a:noFill/>
          </a:ln>
        </p:spPr>
        <p:txBody>
          <a:bodyPr anchorCtr="0" anchor="t" bIns="91425" lIns="91425" spcFirstLastPara="1" rIns="91425" wrap="square" tIns="91425">
            <a:spAutoFit/>
          </a:bodyPr>
          <a:lstStyle/>
          <a:p>
            <a:pPr indent="0" lvl="0" marL="0" marR="0" rtl="0" algn="l">
              <a:lnSpc>
                <a:spcPct val="95000"/>
              </a:lnSpc>
              <a:spcBef>
                <a:spcPts val="0"/>
              </a:spcBef>
              <a:spcAft>
                <a:spcPts val="0"/>
              </a:spcAft>
              <a:buClr>
                <a:srgbClr val="000000"/>
              </a:buClr>
              <a:buSzPts val="2100"/>
              <a:buFont typeface="Arial"/>
              <a:buNone/>
            </a:pPr>
            <a:r>
              <a:rPr b="0" i="0" lang="en" sz="2100" u="none" cap="none" strike="noStrike">
                <a:solidFill>
                  <a:srgbClr val="205D84"/>
                </a:solidFill>
                <a:latin typeface="Calibri"/>
                <a:ea typeface="Calibri"/>
                <a:cs typeface="Calibri"/>
                <a:sym typeface="Calibri"/>
              </a:rPr>
              <a:t>Part One: Diagnosis and the Diagnostic Process</a:t>
            </a:r>
            <a:endParaRPr b="0" i="0" sz="2100" u="none" cap="none" strike="noStrike">
              <a:solidFill>
                <a:srgbClr val="205D84"/>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E71"/>
        </a:solidFill>
      </p:bgPr>
    </p:bg>
    <p:spTree>
      <p:nvGrpSpPr>
        <p:cNvPr id="368" name="Shape 368"/>
        <p:cNvGrpSpPr/>
        <p:nvPr/>
      </p:nvGrpSpPr>
      <p:grpSpPr>
        <a:xfrm>
          <a:off x="0" y="0"/>
          <a:ext cx="0" cy="0"/>
          <a:chOff x="0" y="0"/>
          <a:chExt cx="0" cy="0"/>
        </a:xfrm>
      </p:grpSpPr>
      <p:sp>
        <p:nvSpPr>
          <p:cNvPr id="369" name="Google Shape;369;p57"/>
          <p:cNvSpPr txBox="1"/>
          <p:nvPr>
            <p:ph idx="4294967295" type="subTitle"/>
          </p:nvPr>
        </p:nvSpPr>
        <p:spPr>
          <a:xfrm>
            <a:off x="3136028" y="3065625"/>
            <a:ext cx="2658600" cy="3417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2"/>
              </a:buClr>
              <a:buSzPts val="1600"/>
              <a:buFont typeface="Arial"/>
              <a:buNone/>
            </a:pPr>
            <a:r>
              <a:rPr b="0" i="0" lang="en" sz="1800" u="none" cap="none" strike="noStrike">
                <a:solidFill>
                  <a:schemeClr val="lt2"/>
                </a:solidFill>
                <a:latin typeface="Calibri"/>
                <a:ea typeface="Calibri"/>
                <a:cs typeface="Calibri"/>
                <a:sym typeface="Calibri"/>
              </a:rPr>
              <a:t>Appointment begins </a:t>
            </a:r>
            <a:endParaRPr sz="1800"/>
          </a:p>
        </p:txBody>
      </p:sp>
      <p:cxnSp>
        <p:nvCxnSpPr>
          <p:cNvPr id="370" name="Google Shape;370;p57"/>
          <p:cNvCxnSpPr/>
          <p:nvPr/>
        </p:nvCxnSpPr>
        <p:spPr>
          <a:xfrm>
            <a:off x="4465289" y="3434494"/>
            <a:ext cx="1697700" cy="582900"/>
          </a:xfrm>
          <a:prstGeom prst="straightConnector1">
            <a:avLst/>
          </a:prstGeom>
          <a:noFill/>
          <a:ln cap="flat" cmpd="sng" w="19050">
            <a:solidFill>
              <a:schemeClr val="accent3"/>
            </a:solidFill>
            <a:prstDash val="solid"/>
            <a:miter lim="800000"/>
            <a:headEnd len="sm" w="sm" type="none"/>
            <a:tailEnd len="med" w="med" type="triangle"/>
          </a:ln>
        </p:spPr>
      </p:cxnSp>
      <p:cxnSp>
        <p:nvCxnSpPr>
          <p:cNvPr id="371" name="Google Shape;371;p57"/>
          <p:cNvCxnSpPr/>
          <p:nvPr/>
        </p:nvCxnSpPr>
        <p:spPr>
          <a:xfrm flipH="1">
            <a:off x="2715379" y="3429000"/>
            <a:ext cx="1749900" cy="588300"/>
          </a:xfrm>
          <a:prstGeom prst="straightConnector1">
            <a:avLst/>
          </a:prstGeom>
          <a:noFill/>
          <a:ln cap="flat" cmpd="sng" w="19050">
            <a:solidFill>
              <a:schemeClr val="accent3"/>
            </a:solidFill>
            <a:prstDash val="solid"/>
            <a:miter lim="800000"/>
            <a:headEnd len="sm" w="sm" type="none"/>
            <a:tailEnd len="med" w="med" type="triangle"/>
          </a:ln>
        </p:spPr>
      </p:cxnSp>
      <p:sp>
        <p:nvSpPr>
          <p:cNvPr id="372" name="Google Shape;372;p57"/>
          <p:cNvSpPr txBox="1"/>
          <p:nvPr/>
        </p:nvSpPr>
        <p:spPr>
          <a:xfrm>
            <a:off x="1104776" y="4038975"/>
            <a:ext cx="2939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lt2"/>
                </a:solidFill>
                <a:latin typeface="Calibri"/>
                <a:ea typeface="Calibri"/>
                <a:cs typeface="Calibri"/>
                <a:sym typeface="Calibri"/>
              </a:rPr>
              <a:t>Patient’s medical history</a:t>
            </a:r>
            <a:endParaRPr sz="1800">
              <a:latin typeface="Calibri"/>
              <a:ea typeface="Calibri"/>
              <a:cs typeface="Calibri"/>
              <a:sym typeface="Calibri"/>
            </a:endParaRPr>
          </a:p>
          <a:p>
            <a:pPr indent="0" lvl="0" marL="0" marR="0" rtl="0" algn="ctr">
              <a:spcBef>
                <a:spcPts val="0"/>
              </a:spcBef>
              <a:spcAft>
                <a:spcPts val="0"/>
              </a:spcAft>
              <a:buNone/>
            </a:pPr>
            <a:r>
              <a:rPr lang="en" sz="1800">
                <a:solidFill>
                  <a:schemeClr val="lt2"/>
                </a:solidFill>
                <a:latin typeface="Calibri"/>
                <a:ea typeface="Calibri"/>
                <a:cs typeface="Calibri"/>
                <a:sym typeface="Calibri"/>
              </a:rPr>
              <a:t> is compiled</a:t>
            </a:r>
            <a:endParaRPr sz="1800">
              <a:latin typeface="Calibri"/>
              <a:ea typeface="Calibri"/>
              <a:cs typeface="Calibri"/>
              <a:sym typeface="Calibri"/>
            </a:endParaRPr>
          </a:p>
        </p:txBody>
      </p:sp>
      <p:sp>
        <p:nvSpPr>
          <p:cNvPr id="373" name="Google Shape;373;p57"/>
          <p:cNvSpPr txBox="1"/>
          <p:nvPr/>
        </p:nvSpPr>
        <p:spPr>
          <a:xfrm>
            <a:off x="5195925" y="4038975"/>
            <a:ext cx="2939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lt2"/>
                </a:solidFill>
                <a:latin typeface="Calibri"/>
                <a:ea typeface="Calibri"/>
                <a:cs typeface="Calibri"/>
                <a:sym typeface="Calibri"/>
              </a:rPr>
              <a:t>Patient’s medical history </a:t>
            </a:r>
            <a:endParaRPr sz="1800">
              <a:latin typeface="Calibri"/>
              <a:ea typeface="Calibri"/>
              <a:cs typeface="Calibri"/>
              <a:sym typeface="Calibri"/>
            </a:endParaRPr>
          </a:p>
          <a:p>
            <a:pPr indent="0" lvl="0" marL="0" marR="0" rtl="0" algn="ctr">
              <a:spcBef>
                <a:spcPts val="0"/>
              </a:spcBef>
              <a:spcAft>
                <a:spcPts val="0"/>
              </a:spcAft>
              <a:buNone/>
            </a:pPr>
            <a:r>
              <a:rPr lang="en" sz="1800">
                <a:solidFill>
                  <a:schemeClr val="lt2"/>
                </a:solidFill>
                <a:latin typeface="Calibri"/>
                <a:ea typeface="Calibri"/>
                <a:cs typeface="Calibri"/>
                <a:sym typeface="Calibri"/>
              </a:rPr>
              <a:t>is verified</a:t>
            </a:r>
            <a:endParaRPr sz="1800">
              <a:latin typeface="Calibri"/>
              <a:ea typeface="Calibri"/>
              <a:cs typeface="Calibri"/>
              <a:sym typeface="Calibri"/>
            </a:endParaRPr>
          </a:p>
        </p:txBody>
      </p:sp>
      <p:sp>
        <p:nvSpPr>
          <p:cNvPr id="374" name="Google Shape;374;p57"/>
          <p:cNvSpPr txBox="1"/>
          <p:nvPr/>
        </p:nvSpPr>
        <p:spPr>
          <a:xfrm>
            <a:off x="611075" y="4823800"/>
            <a:ext cx="8180100" cy="12006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2"/>
              </a:buClr>
              <a:buSzPts val="1800"/>
              <a:buFont typeface="Arial"/>
              <a:buChar char="➔"/>
            </a:pPr>
            <a:r>
              <a:rPr b="0" i="0" lang="en" sz="1800" u="none" strike="noStrike">
                <a:solidFill>
                  <a:schemeClr val="lt2"/>
                </a:solidFill>
                <a:latin typeface="Calibri"/>
                <a:ea typeface="Calibri"/>
                <a:cs typeface="Calibri"/>
                <a:sym typeface="Calibri"/>
              </a:rPr>
              <a:t>A patient's clinical history encompasses their current concern, past medical and family history, social background, and medication/supplement details.</a:t>
            </a:r>
            <a:endParaRPr b="0" i="0" sz="1800" u="none" strike="noStrike">
              <a:solidFill>
                <a:schemeClr val="lt2"/>
              </a:solidFill>
              <a:latin typeface="Calibri"/>
              <a:ea typeface="Calibri"/>
              <a:cs typeface="Calibri"/>
              <a:sym typeface="Calibri"/>
            </a:endParaRPr>
          </a:p>
          <a:p>
            <a:pPr indent="-285750" lvl="0" marL="285750" marR="0" rtl="0" algn="l">
              <a:spcBef>
                <a:spcPts val="0"/>
              </a:spcBef>
              <a:spcAft>
                <a:spcPts val="0"/>
              </a:spcAft>
              <a:buClr>
                <a:schemeClr val="lt2"/>
              </a:buClr>
              <a:buSzPts val="1800"/>
              <a:buFont typeface="Arial"/>
              <a:buChar char="➔"/>
            </a:pPr>
            <a:r>
              <a:rPr b="0" i="0" lang="en" sz="1800" u="none" strike="noStrike">
                <a:solidFill>
                  <a:schemeClr val="lt2"/>
                </a:solidFill>
                <a:latin typeface="Calibri"/>
                <a:ea typeface="Calibri"/>
                <a:cs typeface="Calibri"/>
                <a:sym typeface="Calibri"/>
              </a:rPr>
              <a:t>Gathering a clinical history and patient interview demands effective, tailored communication with active listening.</a:t>
            </a:r>
            <a:endParaRPr sz="1800">
              <a:solidFill>
                <a:schemeClr val="lt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8"/>
          <p:cNvSpPr txBox="1"/>
          <p:nvPr>
            <p:ph idx="4294967295" type="subTitle"/>
          </p:nvPr>
        </p:nvSpPr>
        <p:spPr>
          <a:xfrm>
            <a:off x="685800" y="3336224"/>
            <a:ext cx="7772400" cy="4060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D1D5DB"/>
              </a:buClr>
              <a:buSzPts val="1800"/>
              <a:buFont typeface="Arial"/>
              <a:buChar char="➔"/>
            </a:pPr>
            <a:r>
              <a:rPr b="0" i="0" lang="en" sz="1800" u="none" cap="none" strike="noStrike">
                <a:solidFill>
                  <a:srgbClr val="D1D5DB"/>
                </a:solidFill>
                <a:latin typeface="Calibri"/>
                <a:ea typeface="Calibri"/>
                <a:cs typeface="Calibri"/>
                <a:sym typeface="Calibri"/>
              </a:rPr>
              <a:t>Clinicians begin the physical exam by observing the patient's demeanor, posture, complexion, and distress levels, comparing them to prior interactions if applicable.</a:t>
            </a:r>
            <a:endParaRPr sz="1800"/>
          </a:p>
          <a:p>
            <a:pPr indent="-228600" lvl="0" marL="228600" marR="0" rtl="0" algn="l">
              <a:lnSpc>
                <a:spcPct val="90000"/>
              </a:lnSpc>
              <a:spcBef>
                <a:spcPts val="1000"/>
              </a:spcBef>
              <a:spcAft>
                <a:spcPts val="0"/>
              </a:spcAft>
              <a:buClr>
                <a:srgbClr val="D1D5DB"/>
              </a:buClr>
              <a:buSzPts val="1800"/>
              <a:buFont typeface="Arial"/>
              <a:buChar char="➔"/>
            </a:pPr>
            <a:r>
              <a:rPr b="0" i="0" lang="en" sz="1800" u="none" cap="none" strike="noStrike">
                <a:solidFill>
                  <a:srgbClr val="D1D5DB"/>
                </a:solidFill>
                <a:latin typeface="Calibri"/>
                <a:ea typeface="Calibri"/>
                <a:cs typeface="Calibri"/>
                <a:sym typeface="Calibri"/>
              </a:rPr>
              <a:t>The examination encompasses a thorough assessment of various parts of the body beyond the current issue.</a:t>
            </a:r>
            <a:endParaRPr sz="1800"/>
          </a:p>
          <a:p>
            <a:pPr indent="-228600" lvl="0" marL="228600" marR="0" rtl="0" algn="l">
              <a:lnSpc>
                <a:spcPct val="90000"/>
              </a:lnSpc>
              <a:spcBef>
                <a:spcPts val="1000"/>
              </a:spcBef>
              <a:spcAft>
                <a:spcPts val="0"/>
              </a:spcAft>
              <a:buClr>
                <a:srgbClr val="D1D5DB"/>
              </a:buClr>
              <a:buSzPts val="1800"/>
              <a:buFont typeface="Arial"/>
              <a:buChar char="➔"/>
            </a:pPr>
            <a:r>
              <a:rPr b="0" i="0" lang="en" sz="1800" u="none" cap="none" strike="noStrike">
                <a:solidFill>
                  <a:srgbClr val="D1D5DB"/>
                </a:solidFill>
                <a:latin typeface="Calibri"/>
                <a:ea typeface="Calibri"/>
                <a:cs typeface="Calibri"/>
                <a:sym typeface="Calibri"/>
              </a:rPr>
              <a:t>This holistic approach not only aids in refining the diagnosis but also minimizes unnecessary testing and fosters trust between the clinician and patient.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E71"/>
        </a:solidFill>
      </p:bgPr>
    </p:bg>
    <p:spTree>
      <p:nvGrpSpPr>
        <p:cNvPr id="383" name="Shape 383"/>
        <p:cNvGrpSpPr/>
        <p:nvPr/>
      </p:nvGrpSpPr>
      <p:grpSpPr>
        <a:xfrm>
          <a:off x="0" y="0"/>
          <a:ext cx="0" cy="0"/>
          <a:chOff x="0" y="0"/>
          <a:chExt cx="0" cy="0"/>
        </a:xfrm>
      </p:grpSpPr>
      <p:sp>
        <p:nvSpPr>
          <p:cNvPr id="384" name="Google Shape;384;p59"/>
          <p:cNvSpPr txBox="1"/>
          <p:nvPr>
            <p:ph idx="4294967295" type="subTitle"/>
          </p:nvPr>
        </p:nvSpPr>
        <p:spPr>
          <a:xfrm>
            <a:off x="685800" y="3312481"/>
            <a:ext cx="7772400" cy="4060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D1D5DB"/>
              </a:buClr>
              <a:buSzPts val="1800"/>
              <a:buFont typeface="Arial"/>
              <a:buChar char="➔"/>
            </a:pPr>
            <a:r>
              <a:rPr b="0" i="0" lang="en" sz="1800" u="none" cap="none" strike="noStrike">
                <a:solidFill>
                  <a:srgbClr val="D1D5DB"/>
                </a:solidFill>
                <a:latin typeface="Calibri"/>
                <a:ea typeface="Calibri"/>
                <a:cs typeface="Calibri"/>
                <a:sym typeface="Calibri"/>
              </a:rPr>
              <a:t>Diagnostic testing refines the working diagnosis through successive rounds of information gathering.</a:t>
            </a:r>
            <a:endParaRPr sz="1800"/>
          </a:p>
          <a:p>
            <a:pPr indent="-228600" lvl="0" marL="228600" marR="0" rtl="0" algn="l">
              <a:lnSpc>
                <a:spcPct val="90000"/>
              </a:lnSpc>
              <a:spcBef>
                <a:spcPts val="1000"/>
              </a:spcBef>
              <a:spcAft>
                <a:spcPts val="0"/>
              </a:spcAft>
              <a:buClr>
                <a:srgbClr val="D1D5DB"/>
              </a:buClr>
              <a:buSzPts val="1800"/>
              <a:buFont typeface="Arial"/>
              <a:buChar char="➔"/>
            </a:pPr>
            <a:r>
              <a:rPr b="0" i="0" lang="en" sz="1800" u="none" cap="none" strike="noStrike">
                <a:solidFill>
                  <a:srgbClr val="D1D5DB"/>
                </a:solidFill>
                <a:latin typeface="Calibri"/>
                <a:ea typeface="Calibri"/>
                <a:cs typeface="Calibri"/>
                <a:sym typeface="Calibri"/>
              </a:rPr>
              <a:t>It can confirm suspected diagnoses based on history and physical exams, such as using an electrocardiogram (EKG) to assess if a heart attack has occurred.</a:t>
            </a:r>
            <a:endParaRPr sz="1800"/>
          </a:p>
          <a:p>
            <a:pPr indent="-228600" lvl="0" marL="228600" marR="0" rtl="0" algn="l">
              <a:lnSpc>
                <a:spcPct val="90000"/>
              </a:lnSpc>
              <a:spcBef>
                <a:spcPts val="1000"/>
              </a:spcBef>
              <a:spcAft>
                <a:spcPts val="0"/>
              </a:spcAft>
              <a:buClr>
                <a:srgbClr val="D1D5DB"/>
              </a:buClr>
              <a:buSzPts val="1800"/>
              <a:buFont typeface="Arial"/>
              <a:buChar char="➔"/>
            </a:pPr>
            <a:r>
              <a:rPr lang="en" sz="1800">
                <a:solidFill>
                  <a:srgbClr val="D1D5DB"/>
                </a:solidFill>
              </a:rPr>
              <a:t>Diagnostic tests can </a:t>
            </a:r>
            <a:r>
              <a:rPr b="0" i="0" lang="en" sz="1800" u="none" cap="none" strike="noStrike">
                <a:solidFill>
                  <a:srgbClr val="D1D5DB"/>
                </a:solidFill>
                <a:latin typeface="Calibri"/>
                <a:ea typeface="Calibri"/>
                <a:cs typeface="Calibri"/>
                <a:sym typeface="Calibri"/>
              </a:rPr>
              <a:t> include </a:t>
            </a:r>
            <a:r>
              <a:rPr lang="en" sz="1800">
                <a:solidFill>
                  <a:srgbClr val="D1D5DB"/>
                </a:solidFill>
              </a:rPr>
              <a:t>testing blood, urine, tissue, or other biologic material, </a:t>
            </a:r>
            <a:r>
              <a:rPr b="0" i="0" lang="en" sz="1800" u="none" cap="none" strike="noStrike">
                <a:solidFill>
                  <a:srgbClr val="D1D5DB"/>
                </a:solidFill>
                <a:latin typeface="Calibri"/>
                <a:ea typeface="Calibri"/>
                <a:cs typeface="Calibri"/>
                <a:sym typeface="Calibri"/>
              </a:rPr>
              <a:t> medical imaging</a:t>
            </a:r>
            <a:r>
              <a:rPr lang="en" sz="1800">
                <a:solidFill>
                  <a:srgbClr val="D1D5DB"/>
                </a:solidFill>
              </a:rPr>
              <a:t> like x-rays or CT scans, and other tools.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2E71"/>
        </a:solidFill>
      </p:bgPr>
    </p:bg>
    <p:spTree>
      <p:nvGrpSpPr>
        <p:cNvPr id="388" name="Shape 388"/>
        <p:cNvGrpSpPr/>
        <p:nvPr/>
      </p:nvGrpSpPr>
      <p:grpSpPr>
        <a:xfrm>
          <a:off x="0" y="0"/>
          <a:ext cx="0" cy="0"/>
          <a:chOff x="0" y="0"/>
          <a:chExt cx="0" cy="0"/>
        </a:xfrm>
      </p:grpSpPr>
      <p:sp>
        <p:nvSpPr>
          <p:cNvPr id="389" name="Google Shape;389;p60"/>
          <p:cNvSpPr txBox="1"/>
          <p:nvPr>
            <p:ph idx="4294967295" type="subTitle"/>
          </p:nvPr>
        </p:nvSpPr>
        <p:spPr>
          <a:xfrm>
            <a:off x="685800" y="3335300"/>
            <a:ext cx="7772400" cy="4060200"/>
          </a:xfrm>
          <a:prstGeom prst="rect">
            <a:avLst/>
          </a:prstGeom>
          <a:noFill/>
          <a:ln>
            <a:noFill/>
          </a:ln>
        </p:spPr>
        <p:txBody>
          <a:bodyPr anchorCtr="0" anchor="t" bIns="45700" lIns="91425" spcFirstLastPara="1" rIns="91425" wrap="square" tIns="45700">
            <a:normAutofit/>
          </a:bodyPr>
          <a:lstStyle/>
          <a:p>
            <a:pPr indent="-342900" lvl="0" marL="457200" marR="0" rtl="0" algn="l">
              <a:lnSpc>
                <a:spcPct val="90000"/>
              </a:lnSpc>
              <a:spcBef>
                <a:spcPts val="0"/>
              </a:spcBef>
              <a:spcAft>
                <a:spcPts val="0"/>
              </a:spcAft>
              <a:buClr>
                <a:srgbClr val="D1D5DB"/>
              </a:buClr>
              <a:buSzPts val="1800"/>
              <a:buFont typeface="Calibri"/>
              <a:buChar char="➔"/>
            </a:pPr>
            <a:r>
              <a:rPr b="0" i="0" lang="en" sz="1800" u="none" cap="none" strike="noStrike">
                <a:solidFill>
                  <a:srgbClr val="D1D5DB"/>
                </a:solidFill>
                <a:latin typeface="Calibri"/>
                <a:ea typeface="Calibri"/>
                <a:cs typeface="Calibri"/>
                <a:sym typeface="Calibri"/>
              </a:rPr>
              <a:t>Clinicians consult with peers for additional expertise, aiding in confirming or rejecting working diagnoses and exploring treatment options.</a:t>
            </a:r>
            <a:endParaRPr sz="1800"/>
          </a:p>
          <a:p>
            <a:pPr indent="-342900" lvl="0" marL="457200" marR="0" rtl="0" algn="l">
              <a:lnSpc>
                <a:spcPct val="90000"/>
              </a:lnSpc>
              <a:spcBef>
                <a:spcPts val="1000"/>
              </a:spcBef>
              <a:spcAft>
                <a:spcPts val="0"/>
              </a:spcAft>
              <a:buClr>
                <a:srgbClr val="D1D5DB"/>
              </a:buClr>
              <a:buSzPts val="1800"/>
              <a:buFont typeface="Calibri"/>
              <a:buChar char="➔"/>
            </a:pPr>
            <a:r>
              <a:rPr b="0" i="0" lang="en" sz="1800" u="none" cap="none" strike="noStrike">
                <a:solidFill>
                  <a:srgbClr val="D1D5DB"/>
                </a:solidFill>
                <a:latin typeface="Calibri"/>
                <a:ea typeface="Calibri"/>
                <a:cs typeface="Calibri"/>
                <a:sym typeface="Calibri"/>
              </a:rPr>
              <a:t>When a health problem exceeds a clinician's expertise, they refer the patient to a specialist.</a:t>
            </a:r>
            <a:endParaRPr sz="1800"/>
          </a:p>
          <a:p>
            <a:pPr indent="-342900" lvl="0" marL="457200" marR="0" rtl="0" algn="l">
              <a:lnSpc>
                <a:spcPct val="90000"/>
              </a:lnSpc>
              <a:spcBef>
                <a:spcPts val="1000"/>
              </a:spcBef>
              <a:spcAft>
                <a:spcPts val="1000"/>
              </a:spcAft>
              <a:buClr>
                <a:srgbClr val="D1D5DB"/>
              </a:buClr>
              <a:buSzPts val="1800"/>
              <a:buFont typeface="Calibri"/>
              <a:buChar char="➔"/>
            </a:pPr>
            <a:r>
              <a:rPr b="0" i="0" lang="en" sz="1800" u="none" cap="none" strike="noStrike">
                <a:solidFill>
                  <a:srgbClr val="D1D5DB"/>
                </a:solidFill>
                <a:latin typeface="Calibri"/>
                <a:ea typeface="Calibri"/>
                <a:cs typeface="Calibri"/>
                <a:sym typeface="Calibri"/>
              </a:rPr>
              <a:t>Second opinions from another clinician can be recommended by the treating clinician or sought independently by patients when diagnosis uncertainty arises or for reassurance.</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C3DC"/>
        </a:solidFill>
      </p:bgPr>
    </p:bg>
    <p:spTree>
      <p:nvGrpSpPr>
        <p:cNvPr id="393" name="Shape 393"/>
        <p:cNvGrpSpPr/>
        <p:nvPr/>
      </p:nvGrpSpPr>
      <p:grpSpPr>
        <a:xfrm>
          <a:off x="0" y="0"/>
          <a:ext cx="0" cy="0"/>
          <a:chOff x="0" y="0"/>
          <a:chExt cx="0" cy="0"/>
        </a:xfrm>
      </p:grpSpPr>
      <p:sp>
        <p:nvSpPr>
          <p:cNvPr id="394" name="Google Shape;394;p61"/>
          <p:cNvSpPr txBox="1"/>
          <p:nvPr>
            <p:ph idx="4294967295" type="subTitle"/>
          </p:nvPr>
        </p:nvSpPr>
        <p:spPr>
          <a:xfrm>
            <a:off x="685800" y="3273300"/>
            <a:ext cx="7980300" cy="27072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Communicating the patient's health problem is a crucial part of the diagnostic process.</a:t>
            </a:r>
            <a:endParaRPr sz="1800"/>
          </a:p>
          <a:p>
            <a:pPr indent="-228600" lvl="0" marL="228600" marR="0" rtl="0" algn="l">
              <a:lnSpc>
                <a:spcPct val="90000"/>
              </a:lnSpc>
              <a:spcBef>
                <a:spcPts val="100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It can involve a single diagnosis, a category within a broader health issue (e.g., "upper respiratory tract infection"), or several possible diagnoses that may narrow down over time.</a:t>
            </a:r>
            <a:endParaRPr sz="1800"/>
          </a:p>
          <a:p>
            <a:pPr indent="-228600" lvl="0" marL="228600" marR="0" rtl="0" algn="l">
              <a:lnSpc>
                <a:spcPct val="90000"/>
              </a:lnSpc>
              <a:spcBef>
                <a:spcPts val="100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The explanation should be in understandable terms, alongside medical terminology.</a:t>
            </a:r>
            <a:endParaRPr sz="1800"/>
          </a:p>
          <a:p>
            <a:pPr indent="-228600" lvl="0" marL="228600" marR="0" rtl="0" algn="l">
              <a:lnSpc>
                <a:spcPct val="90000"/>
              </a:lnSpc>
              <a:spcBef>
                <a:spcPts val="100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Clinicians should confirm the patient’s understandability of the diagnosis, address questions, and ensure they understand the necessary next steps.</a:t>
            </a:r>
            <a:endParaRPr b="0" i="0" sz="1800" u="none" cap="none" strike="noStrike">
              <a:solidFill>
                <a:srgbClr val="17416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0C3DC"/>
        </a:solidFill>
      </p:bgPr>
    </p:bg>
    <p:spTree>
      <p:nvGrpSpPr>
        <p:cNvPr id="398" name="Shape 398"/>
        <p:cNvGrpSpPr/>
        <p:nvPr/>
      </p:nvGrpSpPr>
      <p:grpSpPr>
        <a:xfrm>
          <a:off x="0" y="0"/>
          <a:ext cx="0" cy="0"/>
          <a:chOff x="0" y="0"/>
          <a:chExt cx="0" cy="0"/>
        </a:xfrm>
      </p:grpSpPr>
      <p:sp>
        <p:nvSpPr>
          <p:cNvPr id="399" name="Google Shape;399;p62"/>
          <p:cNvSpPr txBox="1"/>
          <p:nvPr>
            <p:ph idx="4294967295" type="subTitle"/>
          </p:nvPr>
        </p:nvSpPr>
        <p:spPr>
          <a:xfrm>
            <a:off x="685800" y="3306082"/>
            <a:ext cx="7772400" cy="17220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Treatment is the planned path of care following the diagnosis.</a:t>
            </a:r>
            <a:endParaRPr sz="1800"/>
          </a:p>
          <a:p>
            <a:pPr indent="-228600" lvl="0" marL="228600" marR="0" rtl="0" algn="l">
              <a:lnSpc>
                <a:spcPct val="90000"/>
              </a:lnSpc>
              <a:spcBef>
                <a:spcPts val="1000"/>
              </a:spcBef>
              <a:spcAft>
                <a:spcPts val="0"/>
              </a:spcAft>
              <a:buClr>
                <a:srgbClr val="174168"/>
              </a:buClr>
              <a:buSzPts val="1800"/>
              <a:buFont typeface="Arial"/>
              <a:buChar char="➔"/>
            </a:pPr>
            <a:r>
              <a:rPr lang="en" sz="1800">
                <a:solidFill>
                  <a:srgbClr val="174168"/>
                </a:solidFill>
              </a:rPr>
              <a:t>Sometimes this may be a treatment trial if the diagnosis is not certain.</a:t>
            </a:r>
            <a:endParaRPr sz="1800"/>
          </a:p>
          <a:p>
            <a:pPr indent="-228600" lvl="0" marL="228600" marR="0" rtl="0" algn="l">
              <a:lnSpc>
                <a:spcPct val="90000"/>
              </a:lnSpc>
              <a:spcBef>
                <a:spcPts val="1000"/>
              </a:spcBef>
              <a:spcAft>
                <a:spcPts val="0"/>
              </a:spcAft>
              <a:buClr>
                <a:srgbClr val="174168"/>
              </a:buClr>
              <a:buSzPts val="1800"/>
              <a:buFont typeface="Arial"/>
              <a:buChar char="➔"/>
            </a:pPr>
            <a:r>
              <a:rPr lang="en" sz="1800">
                <a:solidFill>
                  <a:srgbClr val="174168"/>
                </a:solidFill>
              </a:rPr>
              <a:t>Other times it may be appropriate to defer specific treatment until the diagnosis is more certain.</a:t>
            </a:r>
            <a:endParaRPr b="0" i="0" sz="1800" u="none" cap="none" strike="noStrike">
              <a:solidFill>
                <a:srgbClr val="17416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63"/>
          <p:cNvSpPr txBox="1"/>
          <p:nvPr>
            <p:ph idx="4294967295" type="subTitle"/>
          </p:nvPr>
        </p:nvSpPr>
        <p:spPr>
          <a:xfrm>
            <a:off x="685800" y="3335975"/>
            <a:ext cx="7772400" cy="2490300"/>
          </a:xfrm>
          <a:prstGeom prst="rect">
            <a:avLst/>
          </a:prstGeom>
          <a:noFill/>
          <a:ln>
            <a:noFill/>
          </a:ln>
        </p:spPr>
        <p:txBody>
          <a:bodyPr anchorCtr="0" anchor="t" bIns="45700" lIns="91425" spcFirstLastPara="1" rIns="91425" wrap="square" tIns="45700">
            <a:normAutofit/>
          </a:bodyPr>
          <a:lstStyle/>
          <a:p>
            <a:pPr indent="-215900" lvl="0" marL="228600" marR="0" rtl="0" algn="l">
              <a:lnSpc>
                <a:spcPct val="90000"/>
              </a:lnSpc>
              <a:spcBef>
                <a:spcPts val="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The results of the diagnostic procedure hold significant importance.</a:t>
            </a:r>
            <a:endParaRPr sz="1800"/>
          </a:p>
          <a:p>
            <a:pPr indent="-215900" lvl="0" marL="228600" marR="0" rtl="0" algn="l">
              <a:lnSpc>
                <a:spcPct val="90000"/>
              </a:lnSpc>
              <a:spcBef>
                <a:spcPts val="100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Questions like, "Was the health problem identified?" and "Did symptoms resolve?" are essential.</a:t>
            </a:r>
            <a:endParaRPr sz="1800"/>
          </a:p>
          <a:p>
            <a:pPr indent="-215900" lvl="0" marL="228600" marR="0" rtl="0" algn="l">
              <a:lnSpc>
                <a:spcPct val="90000"/>
              </a:lnSpc>
              <a:spcBef>
                <a:spcPts val="100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Assessing the impact of illness, including physical, emotional, and financial aspects, is vital.</a:t>
            </a:r>
            <a:endParaRPr sz="1800"/>
          </a:p>
          <a:p>
            <a:pPr indent="-215900" lvl="0" marL="228600" marR="0" rtl="0" algn="l">
              <a:lnSpc>
                <a:spcPct val="90000"/>
              </a:lnSpc>
              <a:spcBef>
                <a:spcPts val="1000"/>
              </a:spcBef>
              <a:spcAft>
                <a:spcPts val="0"/>
              </a:spcAft>
              <a:buClr>
                <a:srgbClr val="174168"/>
              </a:buClr>
              <a:buSzPts val="1800"/>
              <a:buFont typeface="Arial"/>
              <a:buChar char="➔"/>
            </a:pPr>
            <a:r>
              <a:rPr b="0" i="0" lang="en" sz="1800" u="none" cap="none" strike="noStrike">
                <a:solidFill>
                  <a:srgbClr val="174168"/>
                </a:solidFill>
                <a:latin typeface="Calibri"/>
                <a:ea typeface="Calibri"/>
                <a:cs typeface="Calibri"/>
                <a:sym typeface="Calibri"/>
              </a:rPr>
              <a:t>Outcomes also aid healthcare providers, practices, and organizations in continuous improvement.</a:t>
            </a:r>
            <a:endParaRPr b="0" i="0" sz="1800" u="none" cap="none" strike="noStrike">
              <a:solidFill>
                <a:srgbClr val="17416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64"/>
          <p:cNvSpPr txBox="1"/>
          <p:nvPr>
            <p:ph type="ctrTitle"/>
          </p:nvPr>
        </p:nvSpPr>
        <p:spPr>
          <a:xfrm>
            <a:off x="673100" y="493375"/>
            <a:ext cx="7988400" cy="971400"/>
          </a:xfrm>
          <a:prstGeom prst="rect">
            <a:avLst/>
          </a:prstGeom>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b="1" lang="en">
                <a:solidFill>
                  <a:srgbClr val="C08B3F"/>
                </a:solidFill>
                <a:latin typeface="Calibri"/>
                <a:ea typeface="Calibri"/>
                <a:cs typeface="Calibri"/>
                <a:sym typeface="Calibri"/>
              </a:rPr>
              <a:t>What Can </a:t>
            </a:r>
            <a:r>
              <a:rPr b="1" lang="en">
                <a:latin typeface="Calibri"/>
                <a:ea typeface="Calibri"/>
                <a:cs typeface="Calibri"/>
                <a:sym typeface="Calibri"/>
              </a:rPr>
              <a:t>H</a:t>
            </a:r>
            <a:r>
              <a:rPr b="1" lang="en">
                <a:solidFill>
                  <a:srgbClr val="C08B3F"/>
                </a:solidFill>
                <a:latin typeface="Calibri"/>
                <a:ea typeface="Calibri"/>
                <a:cs typeface="Calibri"/>
                <a:sym typeface="Calibri"/>
              </a:rPr>
              <a:t>elp </a:t>
            </a:r>
            <a:r>
              <a:rPr b="1" lang="en">
                <a:latin typeface="Calibri"/>
                <a:ea typeface="Calibri"/>
                <a:cs typeface="Calibri"/>
                <a:sym typeface="Calibri"/>
              </a:rPr>
              <a:t>M</a:t>
            </a:r>
            <a:r>
              <a:rPr b="1" lang="en">
                <a:solidFill>
                  <a:srgbClr val="C08B3F"/>
                </a:solidFill>
                <a:latin typeface="Calibri"/>
                <a:ea typeface="Calibri"/>
                <a:cs typeface="Calibri"/>
                <a:sym typeface="Calibri"/>
              </a:rPr>
              <a:t>ake </a:t>
            </a:r>
            <a:r>
              <a:rPr b="1" lang="en">
                <a:latin typeface="Calibri"/>
                <a:ea typeface="Calibri"/>
                <a:cs typeface="Calibri"/>
                <a:sym typeface="Calibri"/>
              </a:rPr>
              <a:t>D</a:t>
            </a:r>
            <a:r>
              <a:rPr b="1" lang="en">
                <a:solidFill>
                  <a:srgbClr val="C08B3F"/>
                </a:solidFill>
                <a:latin typeface="Calibri"/>
                <a:ea typeface="Calibri"/>
                <a:cs typeface="Calibri"/>
                <a:sym typeface="Calibri"/>
              </a:rPr>
              <a:t>iagnosis </a:t>
            </a:r>
            <a:r>
              <a:rPr b="1" lang="en">
                <a:latin typeface="Calibri"/>
                <a:ea typeface="Calibri"/>
                <a:cs typeface="Calibri"/>
                <a:sym typeface="Calibri"/>
              </a:rPr>
              <a:t>A</a:t>
            </a:r>
            <a:r>
              <a:rPr b="1" lang="en">
                <a:solidFill>
                  <a:srgbClr val="C08B3F"/>
                </a:solidFill>
                <a:latin typeface="Calibri"/>
                <a:ea typeface="Calibri"/>
                <a:cs typeface="Calibri"/>
                <a:sym typeface="Calibri"/>
              </a:rPr>
              <a:t>ccurate, </a:t>
            </a:r>
            <a:r>
              <a:rPr b="1" lang="en">
                <a:latin typeface="Calibri"/>
                <a:ea typeface="Calibri"/>
                <a:cs typeface="Calibri"/>
                <a:sym typeface="Calibri"/>
              </a:rPr>
              <a:t>T</a:t>
            </a:r>
            <a:r>
              <a:rPr b="1" lang="en">
                <a:solidFill>
                  <a:srgbClr val="C08B3F"/>
                </a:solidFill>
                <a:latin typeface="Calibri"/>
                <a:ea typeface="Calibri"/>
                <a:cs typeface="Calibri"/>
                <a:sym typeface="Calibri"/>
              </a:rPr>
              <a:t>imely, </a:t>
            </a:r>
            <a:r>
              <a:rPr b="1" lang="en">
                <a:latin typeface="Calibri"/>
                <a:ea typeface="Calibri"/>
                <a:cs typeface="Calibri"/>
                <a:sym typeface="Calibri"/>
              </a:rPr>
              <a:t>a</a:t>
            </a:r>
            <a:r>
              <a:rPr b="1" lang="en">
                <a:solidFill>
                  <a:srgbClr val="C08B3F"/>
                </a:solidFill>
                <a:latin typeface="Calibri"/>
                <a:ea typeface="Calibri"/>
                <a:cs typeface="Calibri"/>
                <a:sym typeface="Calibri"/>
              </a:rPr>
              <a:t>nd </a:t>
            </a:r>
            <a:r>
              <a:rPr b="1" lang="en">
                <a:latin typeface="Calibri"/>
                <a:ea typeface="Calibri"/>
                <a:cs typeface="Calibri"/>
                <a:sym typeface="Calibri"/>
              </a:rPr>
              <a:t>W</a:t>
            </a:r>
            <a:r>
              <a:rPr b="1" lang="en">
                <a:solidFill>
                  <a:srgbClr val="C08B3F"/>
                </a:solidFill>
                <a:latin typeface="Calibri"/>
                <a:ea typeface="Calibri"/>
                <a:cs typeface="Calibri"/>
                <a:sym typeface="Calibri"/>
              </a:rPr>
              <a:t>ell-communicated?</a:t>
            </a:r>
            <a:endParaRPr b="1">
              <a:solidFill>
                <a:srgbClr val="C08B3F"/>
              </a:solidFill>
              <a:latin typeface="Calibri"/>
              <a:ea typeface="Calibri"/>
              <a:cs typeface="Calibri"/>
              <a:sym typeface="Calibri"/>
            </a:endParaRPr>
          </a:p>
        </p:txBody>
      </p:sp>
      <p:grpSp>
        <p:nvGrpSpPr>
          <p:cNvPr id="410" name="Google Shape;410;p64"/>
          <p:cNvGrpSpPr/>
          <p:nvPr/>
        </p:nvGrpSpPr>
        <p:grpSpPr>
          <a:xfrm>
            <a:off x="3269751" y="2198850"/>
            <a:ext cx="2460300" cy="2460300"/>
            <a:chOff x="3269751" y="1318143"/>
            <a:chExt cx="2460300" cy="2460300"/>
          </a:xfrm>
        </p:grpSpPr>
        <p:sp>
          <p:nvSpPr>
            <p:cNvPr id="411" name="Google Shape;411;p64"/>
            <p:cNvSpPr/>
            <p:nvPr/>
          </p:nvSpPr>
          <p:spPr>
            <a:xfrm rot="2700000">
              <a:off x="4255100" y="1053398"/>
              <a:ext cx="489601" cy="2989789"/>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4"/>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D5DDF"/>
                  </a:solidFill>
                  <a:latin typeface="Roboto"/>
                  <a:ea typeface="Roboto"/>
                  <a:cs typeface="Roboto"/>
                  <a:sym typeface="Roboto"/>
                </a:rPr>
                <a:t>3</a:t>
              </a:r>
              <a:endParaRPr b="1" sz="900">
                <a:solidFill>
                  <a:srgbClr val="0D5DDF"/>
                </a:solidFill>
                <a:latin typeface="Roboto"/>
                <a:ea typeface="Roboto"/>
                <a:cs typeface="Roboto"/>
                <a:sym typeface="Roboto"/>
              </a:endParaRPr>
            </a:p>
          </p:txBody>
        </p:sp>
        <p:sp>
          <p:nvSpPr>
            <p:cNvPr id="413" name="Google Shape;413;p64"/>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Engaged Patients &amp; Family Members</a:t>
              </a:r>
              <a:endParaRPr b="1" sz="1200">
                <a:solidFill>
                  <a:srgbClr val="FFFFFF"/>
                </a:solidFill>
                <a:latin typeface="Roboto"/>
                <a:ea typeface="Roboto"/>
                <a:cs typeface="Roboto"/>
                <a:sym typeface="Roboto"/>
              </a:endParaRPr>
            </a:p>
          </p:txBody>
        </p:sp>
      </p:grpSp>
      <p:grpSp>
        <p:nvGrpSpPr>
          <p:cNvPr id="414" name="Google Shape;414;p64"/>
          <p:cNvGrpSpPr/>
          <p:nvPr/>
        </p:nvGrpSpPr>
        <p:grpSpPr>
          <a:xfrm>
            <a:off x="1776626" y="2198850"/>
            <a:ext cx="2460300" cy="2460300"/>
            <a:chOff x="1776626" y="1318143"/>
            <a:chExt cx="2460300" cy="2460300"/>
          </a:xfrm>
        </p:grpSpPr>
        <p:grpSp>
          <p:nvGrpSpPr>
            <p:cNvPr id="415" name="Google Shape;415;p64"/>
            <p:cNvGrpSpPr/>
            <p:nvPr/>
          </p:nvGrpSpPr>
          <p:grpSpPr>
            <a:xfrm>
              <a:off x="1776626" y="1318143"/>
              <a:ext cx="2460300" cy="2460300"/>
              <a:chOff x="1776626" y="1318143"/>
              <a:chExt cx="2460300" cy="2460300"/>
            </a:xfrm>
          </p:grpSpPr>
          <p:sp>
            <p:nvSpPr>
              <p:cNvPr id="416" name="Google Shape;416;p64"/>
              <p:cNvSpPr/>
              <p:nvPr/>
            </p:nvSpPr>
            <p:spPr>
              <a:xfrm rot="2700000">
                <a:off x="2761975" y="1053398"/>
                <a:ext cx="489601" cy="2989789"/>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64"/>
              <p:cNvSpPr txBox="1"/>
              <p:nvPr/>
            </p:nvSpPr>
            <p:spPr>
              <a:xfrm rot="-2700000">
                <a:off x="1882027" y="2255540"/>
                <a:ext cx="249594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Roboto"/>
                    <a:ea typeface="Roboto"/>
                    <a:cs typeface="Roboto"/>
                    <a:sym typeface="Roboto"/>
                  </a:rPr>
                  <a:t>Reliable Diagnostic Process</a:t>
                </a:r>
                <a:endParaRPr b="1" sz="1600">
                  <a:solidFill>
                    <a:srgbClr val="FFFFFF"/>
                  </a:solidFill>
                  <a:latin typeface="Roboto"/>
                  <a:ea typeface="Roboto"/>
                  <a:cs typeface="Roboto"/>
                  <a:sym typeface="Roboto"/>
                </a:endParaRPr>
              </a:p>
            </p:txBody>
          </p:sp>
        </p:grpSp>
        <p:sp>
          <p:nvSpPr>
            <p:cNvPr id="418" name="Google Shape;418;p64"/>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58D3"/>
                  </a:solidFill>
                  <a:latin typeface="Roboto"/>
                  <a:ea typeface="Roboto"/>
                  <a:cs typeface="Roboto"/>
                  <a:sym typeface="Roboto"/>
                </a:rPr>
                <a:t>2</a:t>
              </a:r>
              <a:endParaRPr b="1" sz="900">
                <a:solidFill>
                  <a:srgbClr val="0C58D3"/>
                </a:solidFill>
                <a:latin typeface="Roboto"/>
                <a:ea typeface="Roboto"/>
                <a:cs typeface="Roboto"/>
                <a:sym typeface="Roboto"/>
              </a:endParaRPr>
            </a:p>
          </p:txBody>
        </p:sp>
      </p:grpSp>
      <p:grpSp>
        <p:nvGrpSpPr>
          <p:cNvPr id="419" name="Google Shape;419;p64"/>
          <p:cNvGrpSpPr/>
          <p:nvPr/>
        </p:nvGrpSpPr>
        <p:grpSpPr>
          <a:xfrm>
            <a:off x="284959" y="2198850"/>
            <a:ext cx="2460300" cy="2460300"/>
            <a:chOff x="284959" y="1318143"/>
            <a:chExt cx="2460300" cy="2460300"/>
          </a:xfrm>
        </p:grpSpPr>
        <p:sp>
          <p:nvSpPr>
            <p:cNvPr id="420" name="Google Shape;420;p64"/>
            <p:cNvSpPr/>
            <p:nvPr/>
          </p:nvSpPr>
          <p:spPr>
            <a:xfrm rot="2700000">
              <a:off x="1270309" y="1053398"/>
              <a:ext cx="489601" cy="2989789"/>
            </a:xfrm>
            <a:prstGeom prst="roundRect">
              <a:avLst>
                <a:gd fmla="val 50000" name="adj"/>
              </a:avLst>
            </a:prstGeom>
            <a:solidFill>
              <a:srgbClr val="E7AE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64"/>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944A1"/>
                  </a:solidFill>
                  <a:latin typeface="Roboto"/>
                  <a:ea typeface="Roboto"/>
                  <a:cs typeface="Roboto"/>
                  <a:sym typeface="Roboto"/>
                </a:rPr>
                <a:t>1</a:t>
              </a:r>
              <a:endParaRPr b="1" sz="900">
                <a:solidFill>
                  <a:srgbClr val="0944A1"/>
                </a:solidFill>
                <a:latin typeface="Roboto"/>
                <a:ea typeface="Roboto"/>
                <a:cs typeface="Roboto"/>
                <a:sym typeface="Roboto"/>
              </a:endParaRPr>
            </a:p>
          </p:txBody>
        </p:sp>
        <p:sp>
          <p:nvSpPr>
            <p:cNvPr id="422" name="Google Shape;422;p64"/>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900">
                  <a:solidFill>
                    <a:schemeClr val="lt1"/>
                  </a:solidFill>
                  <a:latin typeface="Roboto"/>
                  <a:ea typeface="Roboto"/>
                  <a:cs typeface="Roboto"/>
                  <a:sym typeface="Roboto"/>
                </a:rPr>
                <a:t>Effective Teamwork</a:t>
              </a:r>
              <a:endParaRPr b="1" sz="1900">
                <a:solidFill>
                  <a:schemeClr val="lt1"/>
                </a:solidFill>
                <a:latin typeface="Roboto"/>
                <a:ea typeface="Roboto"/>
                <a:cs typeface="Roboto"/>
                <a:sym typeface="Roboto"/>
              </a:endParaRPr>
            </a:p>
          </p:txBody>
        </p:sp>
      </p:grpSp>
      <p:grpSp>
        <p:nvGrpSpPr>
          <p:cNvPr id="423" name="Google Shape;423;p64"/>
          <p:cNvGrpSpPr/>
          <p:nvPr/>
        </p:nvGrpSpPr>
        <p:grpSpPr>
          <a:xfrm>
            <a:off x="4761418" y="2198850"/>
            <a:ext cx="2460300" cy="2460300"/>
            <a:chOff x="4761418" y="1318143"/>
            <a:chExt cx="2460300" cy="2460300"/>
          </a:xfrm>
        </p:grpSpPr>
        <p:sp>
          <p:nvSpPr>
            <p:cNvPr id="424" name="Google Shape;424;p64"/>
            <p:cNvSpPr/>
            <p:nvPr/>
          </p:nvSpPr>
          <p:spPr>
            <a:xfrm rot="2700000">
              <a:off x="5746767" y="1053398"/>
              <a:ext cx="489601" cy="2989789"/>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64"/>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E65F0"/>
                  </a:solidFill>
                  <a:latin typeface="Roboto"/>
                  <a:ea typeface="Roboto"/>
                  <a:cs typeface="Roboto"/>
                  <a:sym typeface="Roboto"/>
                </a:rPr>
                <a:t>4</a:t>
              </a:r>
              <a:endParaRPr b="1" sz="900">
                <a:solidFill>
                  <a:srgbClr val="0E65F0"/>
                </a:solidFill>
                <a:latin typeface="Roboto"/>
                <a:ea typeface="Roboto"/>
                <a:cs typeface="Roboto"/>
                <a:sym typeface="Roboto"/>
              </a:endParaRPr>
            </a:p>
          </p:txBody>
        </p:sp>
        <p:sp>
          <p:nvSpPr>
            <p:cNvPr id="426" name="Google Shape;426;p64"/>
            <p:cNvSpPr txBox="1"/>
            <p:nvPr/>
          </p:nvSpPr>
          <p:spPr>
            <a:xfrm rot="-2700000">
              <a:off x="4879213" y="2261242"/>
              <a:ext cx="247982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Optimized Cognitive Performance</a:t>
              </a:r>
              <a:endParaRPr b="1">
                <a:solidFill>
                  <a:srgbClr val="FFFFFF"/>
                </a:solidFill>
                <a:latin typeface="Roboto"/>
                <a:ea typeface="Roboto"/>
                <a:cs typeface="Roboto"/>
                <a:sym typeface="Roboto"/>
              </a:endParaRPr>
            </a:p>
          </p:txBody>
        </p:sp>
      </p:grpSp>
      <p:grpSp>
        <p:nvGrpSpPr>
          <p:cNvPr id="427" name="Google Shape;427;p64"/>
          <p:cNvGrpSpPr/>
          <p:nvPr/>
        </p:nvGrpSpPr>
        <p:grpSpPr>
          <a:xfrm>
            <a:off x="6254516" y="2198850"/>
            <a:ext cx="2460300" cy="2460300"/>
            <a:chOff x="6254516" y="1318143"/>
            <a:chExt cx="2460300" cy="2460300"/>
          </a:xfrm>
        </p:grpSpPr>
        <p:sp>
          <p:nvSpPr>
            <p:cNvPr id="428" name="Google Shape;428;p64"/>
            <p:cNvSpPr/>
            <p:nvPr/>
          </p:nvSpPr>
          <p:spPr>
            <a:xfrm rot="2700000">
              <a:off x="7239866" y="10533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64"/>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07BF3"/>
                  </a:solidFill>
                  <a:latin typeface="Roboto"/>
                  <a:ea typeface="Roboto"/>
                  <a:cs typeface="Roboto"/>
                  <a:sym typeface="Roboto"/>
                </a:rPr>
                <a:t>5</a:t>
              </a:r>
              <a:endParaRPr b="1" sz="900">
                <a:solidFill>
                  <a:srgbClr val="307BF3"/>
                </a:solidFill>
                <a:latin typeface="Roboto"/>
                <a:ea typeface="Roboto"/>
                <a:cs typeface="Roboto"/>
                <a:sym typeface="Roboto"/>
              </a:endParaRPr>
            </a:p>
          </p:txBody>
        </p:sp>
        <p:sp>
          <p:nvSpPr>
            <p:cNvPr id="430" name="Google Shape;430;p64"/>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Roboto"/>
                  <a:ea typeface="Roboto"/>
                  <a:cs typeface="Roboto"/>
                  <a:sym typeface="Roboto"/>
                </a:rPr>
                <a:t>Robust Learning Systems</a:t>
              </a:r>
              <a:endParaRPr b="1" sz="1500">
                <a:solidFill>
                  <a:srgbClr val="FFFFFF"/>
                </a:solidFill>
                <a:latin typeface="Roboto"/>
                <a:ea typeface="Roboto"/>
                <a:cs typeface="Roboto"/>
                <a:sym typeface="Roboto"/>
              </a:endParaRPr>
            </a:p>
          </p:txBody>
        </p:sp>
      </p:grpSp>
      <p:cxnSp>
        <p:nvCxnSpPr>
          <p:cNvPr id="431" name="Google Shape;431;p64"/>
          <p:cNvCxnSpPr/>
          <p:nvPr/>
        </p:nvCxnSpPr>
        <p:spPr>
          <a:xfrm flipH="1" rot="10800000">
            <a:off x="627650" y="4806775"/>
            <a:ext cx="8079300" cy="62700"/>
          </a:xfrm>
          <a:prstGeom prst="straightConnector1">
            <a:avLst/>
          </a:prstGeom>
          <a:noFill/>
          <a:ln cap="flat" cmpd="sng" w="38100">
            <a:solidFill>
              <a:srgbClr val="4472C4"/>
            </a:solidFill>
            <a:prstDash val="solid"/>
            <a:round/>
            <a:headEnd len="med" w="med" type="none"/>
            <a:tailEnd len="med" w="med" type="triangle"/>
          </a:ln>
        </p:spPr>
      </p:cxnSp>
      <p:sp>
        <p:nvSpPr>
          <p:cNvPr id="432" name="Google Shape;432;p64"/>
          <p:cNvSpPr txBox="1"/>
          <p:nvPr/>
        </p:nvSpPr>
        <p:spPr>
          <a:xfrm>
            <a:off x="3771150" y="4806775"/>
            <a:ext cx="1601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888888"/>
                </a:solidFill>
                <a:latin typeface="Calibri"/>
                <a:ea typeface="Calibri"/>
                <a:cs typeface="Calibri"/>
                <a:sym typeface="Calibri"/>
              </a:rPr>
              <a:t>KEY DRIVERS</a:t>
            </a:r>
            <a:endParaRPr sz="1800">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grpSp>
        <p:nvGrpSpPr>
          <p:cNvPr id="437" name="Google Shape;437;p65"/>
          <p:cNvGrpSpPr/>
          <p:nvPr/>
        </p:nvGrpSpPr>
        <p:grpSpPr>
          <a:xfrm>
            <a:off x="3269751" y="2198850"/>
            <a:ext cx="2460300" cy="2460300"/>
            <a:chOff x="3269751" y="1318143"/>
            <a:chExt cx="2460300" cy="2460300"/>
          </a:xfrm>
        </p:grpSpPr>
        <p:sp>
          <p:nvSpPr>
            <p:cNvPr id="438" name="Google Shape;438;p65"/>
            <p:cNvSpPr/>
            <p:nvPr/>
          </p:nvSpPr>
          <p:spPr>
            <a:xfrm rot="2700000">
              <a:off x="4255100" y="1053398"/>
              <a:ext cx="489601" cy="2989789"/>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65"/>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D5DDF"/>
                  </a:solidFill>
                  <a:latin typeface="Roboto"/>
                  <a:ea typeface="Roboto"/>
                  <a:cs typeface="Roboto"/>
                  <a:sym typeface="Roboto"/>
                </a:rPr>
                <a:t>3</a:t>
              </a:r>
              <a:endParaRPr b="1" sz="900">
                <a:solidFill>
                  <a:srgbClr val="0D5DDF"/>
                </a:solidFill>
                <a:latin typeface="Roboto"/>
                <a:ea typeface="Roboto"/>
                <a:cs typeface="Roboto"/>
                <a:sym typeface="Roboto"/>
              </a:endParaRPr>
            </a:p>
          </p:txBody>
        </p:sp>
        <p:sp>
          <p:nvSpPr>
            <p:cNvPr id="440" name="Google Shape;440;p65"/>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Engaged Patients &amp; Family Members</a:t>
              </a:r>
              <a:endParaRPr b="1" sz="1200">
                <a:solidFill>
                  <a:srgbClr val="FFFFFF"/>
                </a:solidFill>
                <a:latin typeface="Roboto"/>
                <a:ea typeface="Roboto"/>
                <a:cs typeface="Roboto"/>
                <a:sym typeface="Roboto"/>
              </a:endParaRPr>
            </a:p>
          </p:txBody>
        </p:sp>
      </p:grpSp>
      <p:grpSp>
        <p:nvGrpSpPr>
          <p:cNvPr id="441" name="Google Shape;441;p65"/>
          <p:cNvGrpSpPr/>
          <p:nvPr/>
        </p:nvGrpSpPr>
        <p:grpSpPr>
          <a:xfrm>
            <a:off x="1776626" y="2198850"/>
            <a:ext cx="2460300" cy="2460300"/>
            <a:chOff x="1776626" y="1318143"/>
            <a:chExt cx="2460300" cy="2460300"/>
          </a:xfrm>
        </p:grpSpPr>
        <p:grpSp>
          <p:nvGrpSpPr>
            <p:cNvPr id="442" name="Google Shape;442;p65"/>
            <p:cNvGrpSpPr/>
            <p:nvPr/>
          </p:nvGrpSpPr>
          <p:grpSpPr>
            <a:xfrm>
              <a:off x="1776626" y="1318143"/>
              <a:ext cx="2460300" cy="2460300"/>
              <a:chOff x="1776626" y="1318143"/>
              <a:chExt cx="2460300" cy="2460300"/>
            </a:xfrm>
          </p:grpSpPr>
          <p:sp>
            <p:nvSpPr>
              <p:cNvPr id="443" name="Google Shape;443;p65"/>
              <p:cNvSpPr/>
              <p:nvPr/>
            </p:nvSpPr>
            <p:spPr>
              <a:xfrm rot="2700000">
                <a:off x="2761975" y="1053398"/>
                <a:ext cx="489601" cy="2989789"/>
              </a:xfrm>
              <a:prstGeom prst="roundRect">
                <a:avLst>
                  <a:gd fmla="val 50000" name="adj"/>
                </a:avLst>
              </a:prstGeom>
              <a:solidFill>
                <a:srgbClr val="E7AE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65"/>
              <p:cNvSpPr txBox="1"/>
              <p:nvPr/>
            </p:nvSpPr>
            <p:spPr>
              <a:xfrm rot="-2700000">
                <a:off x="1882027" y="2255540"/>
                <a:ext cx="249594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lt1"/>
                    </a:solidFill>
                    <a:latin typeface="Roboto"/>
                    <a:ea typeface="Roboto"/>
                    <a:cs typeface="Roboto"/>
                    <a:sym typeface="Roboto"/>
                  </a:rPr>
                  <a:t>Reliable Diagnostic Process</a:t>
                </a:r>
                <a:endParaRPr b="1" sz="1600">
                  <a:solidFill>
                    <a:schemeClr val="lt1"/>
                  </a:solidFill>
                  <a:latin typeface="Roboto"/>
                  <a:ea typeface="Roboto"/>
                  <a:cs typeface="Roboto"/>
                  <a:sym typeface="Roboto"/>
                </a:endParaRPr>
              </a:p>
            </p:txBody>
          </p:sp>
        </p:grpSp>
        <p:sp>
          <p:nvSpPr>
            <p:cNvPr id="445" name="Google Shape;445;p65"/>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58D3"/>
                  </a:solidFill>
                  <a:latin typeface="Roboto"/>
                  <a:ea typeface="Roboto"/>
                  <a:cs typeface="Roboto"/>
                  <a:sym typeface="Roboto"/>
                </a:rPr>
                <a:t>2</a:t>
              </a:r>
              <a:endParaRPr b="1" sz="900">
                <a:solidFill>
                  <a:srgbClr val="0C58D3"/>
                </a:solidFill>
                <a:latin typeface="Roboto"/>
                <a:ea typeface="Roboto"/>
                <a:cs typeface="Roboto"/>
                <a:sym typeface="Roboto"/>
              </a:endParaRPr>
            </a:p>
          </p:txBody>
        </p:sp>
      </p:grpSp>
      <p:grpSp>
        <p:nvGrpSpPr>
          <p:cNvPr id="446" name="Google Shape;446;p65"/>
          <p:cNvGrpSpPr/>
          <p:nvPr/>
        </p:nvGrpSpPr>
        <p:grpSpPr>
          <a:xfrm>
            <a:off x="284959" y="2198850"/>
            <a:ext cx="2460300" cy="2460300"/>
            <a:chOff x="284959" y="1318143"/>
            <a:chExt cx="2460300" cy="2460300"/>
          </a:xfrm>
        </p:grpSpPr>
        <p:sp>
          <p:nvSpPr>
            <p:cNvPr id="447" name="Google Shape;447;p65"/>
            <p:cNvSpPr/>
            <p:nvPr/>
          </p:nvSpPr>
          <p:spPr>
            <a:xfrm rot="2700000">
              <a:off x="1270309" y="1053398"/>
              <a:ext cx="489601" cy="2989789"/>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65"/>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944A1"/>
                  </a:solidFill>
                  <a:latin typeface="Roboto"/>
                  <a:ea typeface="Roboto"/>
                  <a:cs typeface="Roboto"/>
                  <a:sym typeface="Roboto"/>
                </a:rPr>
                <a:t>1</a:t>
              </a:r>
              <a:endParaRPr b="1" sz="900">
                <a:solidFill>
                  <a:srgbClr val="0944A1"/>
                </a:solidFill>
                <a:latin typeface="Roboto"/>
                <a:ea typeface="Roboto"/>
                <a:cs typeface="Roboto"/>
                <a:sym typeface="Roboto"/>
              </a:endParaRPr>
            </a:p>
          </p:txBody>
        </p:sp>
        <p:sp>
          <p:nvSpPr>
            <p:cNvPr id="449" name="Google Shape;449;p65"/>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900">
                  <a:solidFill>
                    <a:schemeClr val="lt1"/>
                  </a:solidFill>
                  <a:latin typeface="Roboto"/>
                  <a:ea typeface="Roboto"/>
                  <a:cs typeface="Roboto"/>
                  <a:sym typeface="Roboto"/>
                </a:rPr>
                <a:t>Effective Teamwork</a:t>
              </a:r>
              <a:endParaRPr b="1" sz="1900">
                <a:solidFill>
                  <a:schemeClr val="lt1"/>
                </a:solidFill>
                <a:latin typeface="Roboto"/>
                <a:ea typeface="Roboto"/>
                <a:cs typeface="Roboto"/>
                <a:sym typeface="Roboto"/>
              </a:endParaRPr>
            </a:p>
          </p:txBody>
        </p:sp>
      </p:grpSp>
      <p:grpSp>
        <p:nvGrpSpPr>
          <p:cNvPr id="450" name="Google Shape;450;p65"/>
          <p:cNvGrpSpPr/>
          <p:nvPr/>
        </p:nvGrpSpPr>
        <p:grpSpPr>
          <a:xfrm>
            <a:off x="4761418" y="2198850"/>
            <a:ext cx="2460300" cy="2460300"/>
            <a:chOff x="4761418" y="1318143"/>
            <a:chExt cx="2460300" cy="2460300"/>
          </a:xfrm>
        </p:grpSpPr>
        <p:sp>
          <p:nvSpPr>
            <p:cNvPr id="451" name="Google Shape;451;p65"/>
            <p:cNvSpPr/>
            <p:nvPr/>
          </p:nvSpPr>
          <p:spPr>
            <a:xfrm rot="2700000">
              <a:off x="5746767" y="1053398"/>
              <a:ext cx="489601" cy="2989789"/>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65"/>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E65F0"/>
                  </a:solidFill>
                  <a:latin typeface="Roboto"/>
                  <a:ea typeface="Roboto"/>
                  <a:cs typeface="Roboto"/>
                  <a:sym typeface="Roboto"/>
                </a:rPr>
                <a:t>4</a:t>
              </a:r>
              <a:endParaRPr b="1" sz="900">
                <a:solidFill>
                  <a:srgbClr val="0E65F0"/>
                </a:solidFill>
                <a:latin typeface="Roboto"/>
                <a:ea typeface="Roboto"/>
                <a:cs typeface="Roboto"/>
                <a:sym typeface="Roboto"/>
              </a:endParaRPr>
            </a:p>
          </p:txBody>
        </p:sp>
        <p:sp>
          <p:nvSpPr>
            <p:cNvPr id="453" name="Google Shape;453;p65"/>
            <p:cNvSpPr txBox="1"/>
            <p:nvPr/>
          </p:nvSpPr>
          <p:spPr>
            <a:xfrm rot="-2700000">
              <a:off x="4879213" y="2261242"/>
              <a:ext cx="247982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Optimized Cognitive Performance</a:t>
              </a:r>
              <a:endParaRPr b="1">
                <a:solidFill>
                  <a:srgbClr val="FFFFFF"/>
                </a:solidFill>
                <a:latin typeface="Roboto"/>
                <a:ea typeface="Roboto"/>
                <a:cs typeface="Roboto"/>
                <a:sym typeface="Roboto"/>
              </a:endParaRPr>
            </a:p>
          </p:txBody>
        </p:sp>
      </p:grpSp>
      <p:grpSp>
        <p:nvGrpSpPr>
          <p:cNvPr id="454" name="Google Shape;454;p65"/>
          <p:cNvGrpSpPr/>
          <p:nvPr/>
        </p:nvGrpSpPr>
        <p:grpSpPr>
          <a:xfrm>
            <a:off x="6254516" y="2198850"/>
            <a:ext cx="2460300" cy="2460300"/>
            <a:chOff x="6254516" y="1318143"/>
            <a:chExt cx="2460300" cy="2460300"/>
          </a:xfrm>
        </p:grpSpPr>
        <p:sp>
          <p:nvSpPr>
            <p:cNvPr id="455" name="Google Shape;455;p65"/>
            <p:cNvSpPr/>
            <p:nvPr/>
          </p:nvSpPr>
          <p:spPr>
            <a:xfrm rot="2700000">
              <a:off x="7239866" y="10533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65"/>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07BF3"/>
                  </a:solidFill>
                  <a:latin typeface="Roboto"/>
                  <a:ea typeface="Roboto"/>
                  <a:cs typeface="Roboto"/>
                  <a:sym typeface="Roboto"/>
                </a:rPr>
                <a:t>5</a:t>
              </a:r>
              <a:endParaRPr b="1" sz="900">
                <a:solidFill>
                  <a:srgbClr val="307BF3"/>
                </a:solidFill>
                <a:latin typeface="Roboto"/>
                <a:ea typeface="Roboto"/>
                <a:cs typeface="Roboto"/>
                <a:sym typeface="Roboto"/>
              </a:endParaRPr>
            </a:p>
          </p:txBody>
        </p:sp>
        <p:sp>
          <p:nvSpPr>
            <p:cNvPr id="457" name="Google Shape;457;p65"/>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Roboto"/>
                  <a:ea typeface="Roboto"/>
                  <a:cs typeface="Roboto"/>
                  <a:sym typeface="Roboto"/>
                </a:rPr>
                <a:t>Robust Learning Systems</a:t>
              </a:r>
              <a:endParaRPr b="1" sz="1500">
                <a:solidFill>
                  <a:srgbClr val="FFFFFF"/>
                </a:solidFill>
                <a:latin typeface="Roboto"/>
                <a:ea typeface="Roboto"/>
                <a:cs typeface="Roboto"/>
                <a:sym typeface="Roboto"/>
              </a:endParaRPr>
            </a:p>
          </p:txBody>
        </p:sp>
      </p:grpSp>
      <p:cxnSp>
        <p:nvCxnSpPr>
          <p:cNvPr id="458" name="Google Shape;458;p65"/>
          <p:cNvCxnSpPr/>
          <p:nvPr/>
        </p:nvCxnSpPr>
        <p:spPr>
          <a:xfrm flipH="1" rot="10800000">
            <a:off x="627650" y="4806775"/>
            <a:ext cx="8079300" cy="62700"/>
          </a:xfrm>
          <a:prstGeom prst="straightConnector1">
            <a:avLst/>
          </a:prstGeom>
          <a:noFill/>
          <a:ln cap="flat" cmpd="sng" w="38100">
            <a:solidFill>
              <a:srgbClr val="4472C4"/>
            </a:solidFill>
            <a:prstDash val="solid"/>
            <a:round/>
            <a:headEnd len="med" w="med" type="none"/>
            <a:tailEnd len="med" w="med" type="triangle"/>
          </a:ln>
        </p:spPr>
      </p:cxnSp>
      <p:sp>
        <p:nvSpPr>
          <p:cNvPr id="459" name="Google Shape;459;p65"/>
          <p:cNvSpPr txBox="1"/>
          <p:nvPr/>
        </p:nvSpPr>
        <p:spPr>
          <a:xfrm>
            <a:off x="3771150" y="4806775"/>
            <a:ext cx="1601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888888"/>
                </a:solidFill>
                <a:latin typeface="Calibri"/>
                <a:ea typeface="Calibri"/>
                <a:cs typeface="Calibri"/>
                <a:sym typeface="Calibri"/>
              </a:rPr>
              <a:t>KEY DRIVERS</a:t>
            </a:r>
            <a:endParaRPr sz="1800">
              <a:solidFill>
                <a:srgbClr val="888888"/>
              </a:solidFill>
              <a:latin typeface="Calibri"/>
              <a:ea typeface="Calibri"/>
              <a:cs typeface="Calibri"/>
              <a:sym typeface="Calibri"/>
            </a:endParaRPr>
          </a:p>
        </p:txBody>
      </p:sp>
      <p:sp>
        <p:nvSpPr>
          <p:cNvPr id="460" name="Google Shape;460;p65"/>
          <p:cNvSpPr txBox="1"/>
          <p:nvPr>
            <p:ph type="ctrTitle"/>
          </p:nvPr>
        </p:nvSpPr>
        <p:spPr>
          <a:xfrm>
            <a:off x="673100" y="493375"/>
            <a:ext cx="7988400" cy="971400"/>
          </a:xfrm>
          <a:prstGeom prst="rect">
            <a:avLst/>
          </a:prstGeom>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b="1" lang="en">
                <a:solidFill>
                  <a:srgbClr val="C08B3F"/>
                </a:solidFill>
                <a:latin typeface="Calibri"/>
                <a:ea typeface="Calibri"/>
                <a:cs typeface="Calibri"/>
                <a:sym typeface="Calibri"/>
              </a:rPr>
              <a:t>What Can </a:t>
            </a:r>
            <a:r>
              <a:rPr b="1" lang="en">
                <a:latin typeface="Calibri"/>
                <a:ea typeface="Calibri"/>
                <a:cs typeface="Calibri"/>
                <a:sym typeface="Calibri"/>
              </a:rPr>
              <a:t>H</a:t>
            </a:r>
            <a:r>
              <a:rPr b="1" lang="en">
                <a:solidFill>
                  <a:srgbClr val="C08B3F"/>
                </a:solidFill>
                <a:latin typeface="Calibri"/>
                <a:ea typeface="Calibri"/>
                <a:cs typeface="Calibri"/>
                <a:sym typeface="Calibri"/>
              </a:rPr>
              <a:t>elp </a:t>
            </a:r>
            <a:r>
              <a:rPr b="1" lang="en">
                <a:latin typeface="Calibri"/>
                <a:ea typeface="Calibri"/>
                <a:cs typeface="Calibri"/>
                <a:sym typeface="Calibri"/>
              </a:rPr>
              <a:t>M</a:t>
            </a:r>
            <a:r>
              <a:rPr b="1" lang="en">
                <a:solidFill>
                  <a:srgbClr val="C08B3F"/>
                </a:solidFill>
                <a:latin typeface="Calibri"/>
                <a:ea typeface="Calibri"/>
                <a:cs typeface="Calibri"/>
                <a:sym typeface="Calibri"/>
              </a:rPr>
              <a:t>ake </a:t>
            </a:r>
            <a:r>
              <a:rPr b="1" lang="en">
                <a:latin typeface="Calibri"/>
                <a:ea typeface="Calibri"/>
                <a:cs typeface="Calibri"/>
                <a:sym typeface="Calibri"/>
              </a:rPr>
              <a:t>D</a:t>
            </a:r>
            <a:r>
              <a:rPr b="1" lang="en">
                <a:solidFill>
                  <a:srgbClr val="C08B3F"/>
                </a:solidFill>
                <a:latin typeface="Calibri"/>
                <a:ea typeface="Calibri"/>
                <a:cs typeface="Calibri"/>
                <a:sym typeface="Calibri"/>
              </a:rPr>
              <a:t>iagnosis </a:t>
            </a:r>
            <a:r>
              <a:rPr b="1" lang="en">
                <a:latin typeface="Calibri"/>
                <a:ea typeface="Calibri"/>
                <a:cs typeface="Calibri"/>
                <a:sym typeface="Calibri"/>
              </a:rPr>
              <a:t>A</a:t>
            </a:r>
            <a:r>
              <a:rPr b="1" lang="en">
                <a:solidFill>
                  <a:srgbClr val="C08B3F"/>
                </a:solidFill>
                <a:latin typeface="Calibri"/>
                <a:ea typeface="Calibri"/>
                <a:cs typeface="Calibri"/>
                <a:sym typeface="Calibri"/>
              </a:rPr>
              <a:t>ccurate, </a:t>
            </a:r>
            <a:r>
              <a:rPr b="1" lang="en">
                <a:latin typeface="Calibri"/>
                <a:ea typeface="Calibri"/>
                <a:cs typeface="Calibri"/>
                <a:sym typeface="Calibri"/>
              </a:rPr>
              <a:t>T</a:t>
            </a:r>
            <a:r>
              <a:rPr b="1" lang="en">
                <a:solidFill>
                  <a:srgbClr val="C08B3F"/>
                </a:solidFill>
                <a:latin typeface="Calibri"/>
                <a:ea typeface="Calibri"/>
                <a:cs typeface="Calibri"/>
                <a:sym typeface="Calibri"/>
              </a:rPr>
              <a:t>imely, </a:t>
            </a:r>
            <a:r>
              <a:rPr b="1" lang="en">
                <a:latin typeface="Calibri"/>
                <a:ea typeface="Calibri"/>
                <a:cs typeface="Calibri"/>
                <a:sym typeface="Calibri"/>
              </a:rPr>
              <a:t>a</a:t>
            </a:r>
            <a:r>
              <a:rPr b="1" lang="en">
                <a:solidFill>
                  <a:srgbClr val="C08B3F"/>
                </a:solidFill>
                <a:latin typeface="Calibri"/>
                <a:ea typeface="Calibri"/>
                <a:cs typeface="Calibri"/>
                <a:sym typeface="Calibri"/>
              </a:rPr>
              <a:t>nd </a:t>
            </a:r>
            <a:r>
              <a:rPr b="1" lang="en">
                <a:latin typeface="Calibri"/>
                <a:ea typeface="Calibri"/>
                <a:cs typeface="Calibri"/>
                <a:sym typeface="Calibri"/>
              </a:rPr>
              <a:t>W</a:t>
            </a:r>
            <a:r>
              <a:rPr b="1" lang="en">
                <a:solidFill>
                  <a:srgbClr val="C08B3F"/>
                </a:solidFill>
                <a:latin typeface="Calibri"/>
                <a:ea typeface="Calibri"/>
                <a:cs typeface="Calibri"/>
                <a:sym typeface="Calibri"/>
              </a:rPr>
              <a:t>ell-communicated?</a:t>
            </a:r>
            <a:endParaRPr b="1">
              <a:solidFill>
                <a:srgbClr val="C08B3F"/>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grpSp>
        <p:nvGrpSpPr>
          <p:cNvPr id="465" name="Google Shape;465;p66"/>
          <p:cNvGrpSpPr/>
          <p:nvPr/>
        </p:nvGrpSpPr>
        <p:grpSpPr>
          <a:xfrm>
            <a:off x="3269751" y="2198850"/>
            <a:ext cx="2460300" cy="2460300"/>
            <a:chOff x="3269751" y="1318143"/>
            <a:chExt cx="2460300" cy="2460300"/>
          </a:xfrm>
        </p:grpSpPr>
        <p:sp>
          <p:nvSpPr>
            <p:cNvPr id="466" name="Google Shape;466;p66"/>
            <p:cNvSpPr/>
            <p:nvPr/>
          </p:nvSpPr>
          <p:spPr>
            <a:xfrm rot="2700000">
              <a:off x="4255100" y="1053398"/>
              <a:ext cx="489601" cy="2989789"/>
            </a:xfrm>
            <a:prstGeom prst="roundRect">
              <a:avLst>
                <a:gd fmla="val 50000" name="adj"/>
              </a:avLst>
            </a:prstGeom>
            <a:solidFill>
              <a:srgbClr val="E7AE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6"/>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D5DDF"/>
                  </a:solidFill>
                  <a:latin typeface="Roboto"/>
                  <a:ea typeface="Roboto"/>
                  <a:cs typeface="Roboto"/>
                  <a:sym typeface="Roboto"/>
                </a:rPr>
                <a:t>3</a:t>
              </a:r>
              <a:endParaRPr b="1" sz="900">
                <a:solidFill>
                  <a:srgbClr val="0D5DDF"/>
                </a:solidFill>
                <a:latin typeface="Roboto"/>
                <a:ea typeface="Roboto"/>
                <a:cs typeface="Roboto"/>
                <a:sym typeface="Roboto"/>
              </a:endParaRPr>
            </a:p>
          </p:txBody>
        </p:sp>
        <p:sp>
          <p:nvSpPr>
            <p:cNvPr id="468" name="Google Shape;468;p66"/>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lt1"/>
                  </a:solidFill>
                  <a:latin typeface="Roboto"/>
                  <a:ea typeface="Roboto"/>
                  <a:cs typeface="Roboto"/>
                  <a:sym typeface="Roboto"/>
                </a:rPr>
                <a:t>Engaged Patients &amp; Family Members</a:t>
              </a:r>
              <a:endParaRPr b="1" sz="1200">
                <a:solidFill>
                  <a:schemeClr val="lt1"/>
                </a:solidFill>
                <a:latin typeface="Roboto"/>
                <a:ea typeface="Roboto"/>
                <a:cs typeface="Roboto"/>
                <a:sym typeface="Roboto"/>
              </a:endParaRPr>
            </a:p>
          </p:txBody>
        </p:sp>
      </p:grpSp>
      <p:grpSp>
        <p:nvGrpSpPr>
          <p:cNvPr id="469" name="Google Shape;469;p66"/>
          <p:cNvGrpSpPr/>
          <p:nvPr/>
        </p:nvGrpSpPr>
        <p:grpSpPr>
          <a:xfrm>
            <a:off x="1776626" y="2198850"/>
            <a:ext cx="2460300" cy="2460300"/>
            <a:chOff x="1776626" y="1318143"/>
            <a:chExt cx="2460300" cy="2460300"/>
          </a:xfrm>
        </p:grpSpPr>
        <p:grpSp>
          <p:nvGrpSpPr>
            <p:cNvPr id="470" name="Google Shape;470;p66"/>
            <p:cNvGrpSpPr/>
            <p:nvPr/>
          </p:nvGrpSpPr>
          <p:grpSpPr>
            <a:xfrm>
              <a:off x="1776626" y="1318143"/>
              <a:ext cx="2460300" cy="2460300"/>
              <a:chOff x="1776626" y="1318143"/>
              <a:chExt cx="2460300" cy="2460300"/>
            </a:xfrm>
          </p:grpSpPr>
          <p:sp>
            <p:nvSpPr>
              <p:cNvPr id="471" name="Google Shape;471;p66"/>
              <p:cNvSpPr/>
              <p:nvPr/>
            </p:nvSpPr>
            <p:spPr>
              <a:xfrm rot="2700000">
                <a:off x="2761975" y="1053398"/>
                <a:ext cx="489601" cy="2989789"/>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6"/>
              <p:cNvSpPr txBox="1"/>
              <p:nvPr/>
            </p:nvSpPr>
            <p:spPr>
              <a:xfrm rot="-2700000">
                <a:off x="1882027" y="2255540"/>
                <a:ext cx="249594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Roboto"/>
                    <a:ea typeface="Roboto"/>
                    <a:cs typeface="Roboto"/>
                    <a:sym typeface="Roboto"/>
                  </a:rPr>
                  <a:t>Reliable Diagnostic Process</a:t>
                </a:r>
                <a:endParaRPr b="1" sz="1600">
                  <a:solidFill>
                    <a:srgbClr val="FFFFFF"/>
                  </a:solidFill>
                  <a:latin typeface="Roboto"/>
                  <a:ea typeface="Roboto"/>
                  <a:cs typeface="Roboto"/>
                  <a:sym typeface="Roboto"/>
                </a:endParaRPr>
              </a:p>
            </p:txBody>
          </p:sp>
        </p:grpSp>
        <p:sp>
          <p:nvSpPr>
            <p:cNvPr id="473" name="Google Shape;473;p66"/>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58D3"/>
                  </a:solidFill>
                  <a:latin typeface="Roboto"/>
                  <a:ea typeface="Roboto"/>
                  <a:cs typeface="Roboto"/>
                  <a:sym typeface="Roboto"/>
                </a:rPr>
                <a:t>2</a:t>
              </a:r>
              <a:endParaRPr b="1" sz="900">
                <a:solidFill>
                  <a:srgbClr val="0C58D3"/>
                </a:solidFill>
                <a:latin typeface="Roboto"/>
                <a:ea typeface="Roboto"/>
                <a:cs typeface="Roboto"/>
                <a:sym typeface="Roboto"/>
              </a:endParaRPr>
            </a:p>
          </p:txBody>
        </p:sp>
      </p:grpSp>
      <p:grpSp>
        <p:nvGrpSpPr>
          <p:cNvPr id="474" name="Google Shape;474;p66"/>
          <p:cNvGrpSpPr/>
          <p:nvPr/>
        </p:nvGrpSpPr>
        <p:grpSpPr>
          <a:xfrm>
            <a:off x="284959" y="2198850"/>
            <a:ext cx="2460300" cy="2460300"/>
            <a:chOff x="284959" y="1318143"/>
            <a:chExt cx="2460300" cy="2460300"/>
          </a:xfrm>
        </p:grpSpPr>
        <p:sp>
          <p:nvSpPr>
            <p:cNvPr id="475" name="Google Shape;475;p66"/>
            <p:cNvSpPr/>
            <p:nvPr/>
          </p:nvSpPr>
          <p:spPr>
            <a:xfrm rot="2700000">
              <a:off x="1270309" y="1053398"/>
              <a:ext cx="489601" cy="2989789"/>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6"/>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944A1"/>
                  </a:solidFill>
                  <a:latin typeface="Roboto"/>
                  <a:ea typeface="Roboto"/>
                  <a:cs typeface="Roboto"/>
                  <a:sym typeface="Roboto"/>
                </a:rPr>
                <a:t>1</a:t>
              </a:r>
              <a:endParaRPr b="1" sz="900">
                <a:solidFill>
                  <a:srgbClr val="0944A1"/>
                </a:solidFill>
                <a:latin typeface="Roboto"/>
                <a:ea typeface="Roboto"/>
                <a:cs typeface="Roboto"/>
                <a:sym typeface="Roboto"/>
              </a:endParaRPr>
            </a:p>
          </p:txBody>
        </p:sp>
        <p:sp>
          <p:nvSpPr>
            <p:cNvPr id="477" name="Google Shape;477;p66"/>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900">
                  <a:solidFill>
                    <a:schemeClr val="lt1"/>
                  </a:solidFill>
                  <a:latin typeface="Roboto"/>
                  <a:ea typeface="Roboto"/>
                  <a:cs typeface="Roboto"/>
                  <a:sym typeface="Roboto"/>
                </a:rPr>
                <a:t>Effective Teamwork</a:t>
              </a:r>
              <a:endParaRPr b="1" sz="1900">
                <a:solidFill>
                  <a:schemeClr val="lt1"/>
                </a:solidFill>
                <a:latin typeface="Roboto"/>
                <a:ea typeface="Roboto"/>
                <a:cs typeface="Roboto"/>
                <a:sym typeface="Roboto"/>
              </a:endParaRPr>
            </a:p>
          </p:txBody>
        </p:sp>
      </p:grpSp>
      <p:grpSp>
        <p:nvGrpSpPr>
          <p:cNvPr id="478" name="Google Shape;478;p66"/>
          <p:cNvGrpSpPr/>
          <p:nvPr/>
        </p:nvGrpSpPr>
        <p:grpSpPr>
          <a:xfrm>
            <a:off x="4761418" y="2198850"/>
            <a:ext cx="2460300" cy="2460300"/>
            <a:chOff x="4761418" y="1318143"/>
            <a:chExt cx="2460300" cy="2460300"/>
          </a:xfrm>
        </p:grpSpPr>
        <p:sp>
          <p:nvSpPr>
            <p:cNvPr id="479" name="Google Shape;479;p66"/>
            <p:cNvSpPr/>
            <p:nvPr/>
          </p:nvSpPr>
          <p:spPr>
            <a:xfrm rot="2700000">
              <a:off x="5746767" y="1053398"/>
              <a:ext cx="489601" cy="2989789"/>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6"/>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E65F0"/>
                  </a:solidFill>
                  <a:latin typeface="Roboto"/>
                  <a:ea typeface="Roboto"/>
                  <a:cs typeface="Roboto"/>
                  <a:sym typeface="Roboto"/>
                </a:rPr>
                <a:t>4</a:t>
              </a:r>
              <a:endParaRPr b="1" sz="900">
                <a:solidFill>
                  <a:srgbClr val="0E65F0"/>
                </a:solidFill>
                <a:latin typeface="Roboto"/>
                <a:ea typeface="Roboto"/>
                <a:cs typeface="Roboto"/>
                <a:sym typeface="Roboto"/>
              </a:endParaRPr>
            </a:p>
          </p:txBody>
        </p:sp>
        <p:sp>
          <p:nvSpPr>
            <p:cNvPr id="481" name="Google Shape;481;p66"/>
            <p:cNvSpPr txBox="1"/>
            <p:nvPr/>
          </p:nvSpPr>
          <p:spPr>
            <a:xfrm rot="-2700000">
              <a:off x="4879213" y="2261242"/>
              <a:ext cx="247982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Optimized Cognitive Performance</a:t>
              </a:r>
              <a:endParaRPr b="1">
                <a:solidFill>
                  <a:srgbClr val="FFFFFF"/>
                </a:solidFill>
                <a:latin typeface="Roboto"/>
                <a:ea typeface="Roboto"/>
                <a:cs typeface="Roboto"/>
                <a:sym typeface="Roboto"/>
              </a:endParaRPr>
            </a:p>
          </p:txBody>
        </p:sp>
      </p:grpSp>
      <p:grpSp>
        <p:nvGrpSpPr>
          <p:cNvPr id="482" name="Google Shape;482;p66"/>
          <p:cNvGrpSpPr/>
          <p:nvPr/>
        </p:nvGrpSpPr>
        <p:grpSpPr>
          <a:xfrm>
            <a:off x="6254516" y="2198850"/>
            <a:ext cx="2460300" cy="2460300"/>
            <a:chOff x="6254516" y="1318143"/>
            <a:chExt cx="2460300" cy="2460300"/>
          </a:xfrm>
        </p:grpSpPr>
        <p:sp>
          <p:nvSpPr>
            <p:cNvPr id="483" name="Google Shape;483;p66"/>
            <p:cNvSpPr/>
            <p:nvPr/>
          </p:nvSpPr>
          <p:spPr>
            <a:xfrm rot="2700000">
              <a:off x="7239866" y="10533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6"/>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07BF3"/>
                  </a:solidFill>
                  <a:latin typeface="Roboto"/>
                  <a:ea typeface="Roboto"/>
                  <a:cs typeface="Roboto"/>
                  <a:sym typeface="Roboto"/>
                </a:rPr>
                <a:t>5</a:t>
              </a:r>
              <a:endParaRPr b="1" sz="900">
                <a:solidFill>
                  <a:srgbClr val="307BF3"/>
                </a:solidFill>
                <a:latin typeface="Roboto"/>
                <a:ea typeface="Roboto"/>
                <a:cs typeface="Roboto"/>
                <a:sym typeface="Roboto"/>
              </a:endParaRPr>
            </a:p>
          </p:txBody>
        </p:sp>
        <p:sp>
          <p:nvSpPr>
            <p:cNvPr id="485" name="Google Shape;485;p66"/>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Roboto"/>
                  <a:ea typeface="Roboto"/>
                  <a:cs typeface="Roboto"/>
                  <a:sym typeface="Roboto"/>
                </a:rPr>
                <a:t>Robust Learning Systems</a:t>
              </a:r>
              <a:endParaRPr b="1" sz="1500">
                <a:solidFill>
                  <a:srgbClr val="FFFFFF"/>
                </a:solidFill>
                <a:latin typeface="Roboto"/>
                <a:ea typeface="Roboto"/>
                <a:cs typeface="Roboto"/>
                <a:sym typeface="Roboto"/>
              </a:endParaRPr>
            </a:p>
          </p:txBody>
        </p:sp>
      </p:grpSp>
      <p:cxnSp>
        <p:nvCxnSpPr>
          <p:cNvPr id="486" name="Google Shape;486;p66"/>
          <p:cNvCxnSpPr/>
          <p:nvPr/>
        </p:nvCxnSpPr>
        <p:spPr>
          <a:xfrm flipH="1" rot="10800000">
            <a:off x="627650" y="4806775"/>
            <a:ext cx="8079300" cy="62700"/>
          </a:xfrm>
          <a:prstGeom prst="straightConnector1">
            <a:avLst/>
          </a:prstGeom>
          <a:noFill/>
          <a:ln cap="flat" cmpd="sng" w="38100">
            <a:solidFill>
              <a:srgbClr val="4472C4"/>
            </a:solidFill>
            <a:prstDash val="solid"/>
            <a:round/>
            <a:headEnd len="med" w="med" type="none"/>
            <a:tailEnd len="med" w="med" type="triangle"/>
          </a:ln>
        </p:spPr>
      </p:cxnSp>
      <p:sp>
        <p:nvSpPr>
          <p:cNvPr id="487" name="Google Shape;487;p66"/>
          <p:cNvSpPr txBox="1"/>
          <p:nvPr/>
        </p:nvSpPr>
        <p:spPr>
          <a:xfrm>
            <a:off x="3771150" y="4806775"/>
            <a:ext cx="1601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888888"/>
                </a:solidFill>
                <a:latin typeface="Calibri"/>
                <a:ea typeface="Calibri"/>
                <a:cs typeface="Calibri"/>
                <a:sym typeface="Calibri"/>
              </a:rPr>
              <a:t>KEY DRIVERS</a:t>
            </a:r>
            <a:endParaRPr sz="1800">
              <a:solidFill>
                <a:srgbClr val="888888"/>
              </a:solidFill>
              <a:latin typeface="Calibri"/>
              <a:ea typeface="Calibri"/>
              <a:cs typeface="Calibri"/>
              <a:sym typeface="Calibri"/>
            </a:endParaRPr>
          </a:p>
        </p:txBody>
      </p:sp>
      <p:sp>
        <p:nvSpPr>
          <p:cNvPr id="488" name="Google Shape;488;p66"/>
          <p:cNvSpPr txBox="1"/>
          <p:nvPr>
            <p:ph type="ctrTitle"/>
          </p:nvPr>
        </p:nvSpPr>
        <p:spPr>
          <a:xfrm>
            <a:off x="673100" y="493375"/>
            <a:ext cx="7988400" cy="971400"/>
          </a:xfrm>
          <a:prstGeom prst="rect">
            <a:avLst/>
          </a:prstGeom>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b="1" lang="en">
                <a:solidFill>
                  <a:srgbClr val="C08B3F"/>
                </a:solidFill>
                <a:latin typeface="Calibri"/>
                <a:ea typeface="Calibri"/>
                <a:cs typeface="Calibri"/>
                <a:sym typeface="Calibri"/>
              </a:rPr>
              <a:t>What Can </a:t>
            </a:r>
            <a:r>
              <a:rPr b="1" lang="en">
                <a:latin typeface="Calibri"/>
                <a:ea typeface="Calibri"/>
                <a:cs typeface="Calibri"/>
                <a:sym typeface="Calibri"/>
              </a:rPr>
              <a:t>H</a:t>
            </a:r>
            <a:r>
              <a:rPr b="1" lang="en">
                <a:solidFill>
                  <a:srgbClr val="C08B3F"/>
                </a:solidFill>
                <a:latin typeface="Calibri"/>
                <a:ea typeface="Calibri"/>
                <a:cs typeface="Calibri"/>
                <a:sym typeface="Calibri"/>
              </a:rPr>
              <a:t>elp </a:t>
            </a:r>
            <a:r>
              <a:rPr b="1" lang="en">
                <a:latin typeface="Calibri"/>
                <a:ea typeface="Calibri"/>
                <a:cs typeface="Calibri"/>
                <a:sym typeface="Calibri"/>
              </a:rPr>
              <a:t>M</a:t>
            </a:r>
            <a:r>
              <a:rPr b="1" lang="en">
                <a:solidFill>
                  <a:srgbClr val="C08B3F"/>
                </a:solidFill>
                <a:latin typeface="Calibri"/>
                <a:ea typeface="Calibri"/>
                <a:cs typeface="Calibri"/>
                <a:sym typeface="Calibri"/>
              </a:rPr>
              <a:t>ake </a:t>
            </a:r>
            <a:r>
              <a:rPr b="1" lang="en">
                <a:latin typeface="Calibri"/>
                <a:ea typeface="Calibri"/>
                <a:cs typeface="Calibri"/>
                <a:sym typeface="Calibri"/>
              </a:rPr>
              <a:t>D</a:t>
            </a:r>
            <a:r>
              <a:rPr b="1" lang="en">
                <a:solidFill>
                  <a:srgbClr val="C08B3F"/>
                </a:solidFill>
                <a:latin typeface="Calibri"/>
                <a:ea typeface="Calibri"/>
                <a:cs typeface="Calibri"/>
                <a:sym typeface="Calibri"/>
              </a:rPr>
              <a:t>iagnosis </a:t>
            </a:r>
            <a:r>
              <a:rPr b="1" lang="en">
                <a:latin typeface="Calibri"/>
                <a:ea typeface="Calibri"/>
                <a:cs typeface="Calibri"/>
                <a:sym typeface="Calibri"/>
              </a:rPr>
              <a:t>A</a:t>
            </a:r>
            <a:r>
              <a:rPr b="1" lang="en">
                <a:solidFill>
                  <a:srgbClr val="C08B3F"/>
                </a:solidFill>
                <a:latin typeface="Calibri"/>
                <a:ea typeface="Calibri"/>
                <a:cs typeface="Calibri"/>
                <a:sym typeface="Calibri"/>
              </a:rPr>
              <a:t>ccurate, </a:t>
            </a:r>
            <a:r>
              <a:rPr b="1" lang="en">
                <a:latin typeface="Calibri"/>
                <a:ea typeface="Calibri"/>
                <a:cs typeface="Calibri"/>
                <a:sym typeface="Calibri"/>
              </a:rPr>
              <a:t>T</a:t>
            </a:r>
            <a:r>
              <a:rPr b="1" lang="en">
                <a:solidFill>
                  <a:srgbClr val="C08B3F"/>
                </a:solidFill>
                <a:latin typeface="Calibri"/>
                <a:ea typeface="Calibri"/>
                <a:cs typeface="Calibri"/>
                <a:sym typeface="Calibri"/>
              </a:rPr>
              <a:t>imely, </a:t>
            </a:r>
            <a:r>
              <a:rPr b="1" lang="en">
                <a:latin typeface="Calibri"/>
                <a:ea typeface="Calibri"/>
                <a:cs typeface="Calibri"/>
                <a:sym typeface="Calibri"/>
              </a:rPr>
              <a:t>a</a:t>
            </a:r>
            <a:r>
              <a:rPr b="1" lang="en">
                <a:solidFill>
                  <a:srgbClr val="C08B3F"/>
                </a:solidFill>
                <a:latin typeface="Calibri"/>
                <a:ea typeface="Calibri"/>
                <a:cs typeface="Calibri"/>
                <a:sym typeface="Calibri"/>
              </a:rPr>
              <a:t>nd </a:t>
            </a:r>
            <a:r>
              <a:rPr b="1" lang="en">
                <a:latin typeface="Calibri"/>
                <a:ea typeface="Calibri"/>
                <a:cs typeface="Calibri"/>
                <a:sym typeface="Calibri"/>
              </a:rPr>
              <a:t>W</a:t>
            </a:r>
            <a:r>
              <a:rPr b="1" lang="en">
                <a:solidFill>
                  <a:srgbClr val="C08B3F"/>
                </a:solidFill>
                <a:latin typeface="Calibri"/>
                <a:ea typeface="Calibri"/>
                <a:cs typeface="Calibri"/>
                <a:sym typeface="Calibri"/>
              </a:rPr>
              <a:t>ell-communicated?</a:t>
            </a:r>
            <a:endParaRPr b="1">
              <a:solidFill>
                <a:srgbClr val="C08B3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49"/>
          <p:cNvPicPr preferRelativeResize="0"/>
          <p:nvPr>
            <p:ph idx="2" type="pic"/>
          </p:nvPr>
        </p:nvPicPr>
        <p:blipFill rotWithShape="1">
          <a:blip r:embed="rId3">
            <a:alphaModFix/>
          </a:blip>
          <a:srcRect b="13132" l="651" r="641" t="3220"/>
          <a:stretch/>
        </p:blipFill>
        <p:spPr>
          <a:xfrm>
            <a:off x="0" y="1050225"/>
            <a:ext cx="9144001" cy="5118900"/>
          </a:xfrm>
          <a:prstGeom prst="rect">
            <a:avLst/>
          </a:prstGeom>
        </p:spPr>
      </p:pic>
      <p:sp>
        <p:nvSpPr>
          <p:cNvPr id="301" name="Google Shape;301;p49"/>
          <p:cNvSpPr txBox="1"/>
          <p:nvPr/>
        </p:nvSpPr>
        <p:spPr>
          <a:xfrm>
            <a:off x="1359467" y="402278"/>
            <a:ext cx="6425100" cy="428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b="1" lang="en" sz="3200">
                <a:solidFill>
                  <a:srgbClr val="C08B3F"/>
                </a:solidFill>
                <a:latin typeface="Calibri"/>
                <a:ea typeface="Calibri"/>
                <a:cs typeface="Calibri"/>
                <a:sym typeface="Calibri"/>
              </a:rPr>
              <a:t>The </a:t>
            </a:r>
            <a:r>
              <a:rPr b="1" lang="en" sz="3200">
                <a:solidFill>
                  <a:srgbClr val="C08B3F"/>
                </a:solidFill>
                <a:latin typeface="Calibri"/>
                <a:ea typeface="Calibri"/>
                <a:cs typeface="Calibri"/>
                <a:sym typeface="Calibri"/>
              </a:rPr>
              <a:t>Diagnostic</a:t>
            </a:r>
            <a:r>
              <a:rPr b="1" lang="en" sz="3200">
                <a:solidFill>
                  <a:srgbClr val="C08B3F"/>
                </a:solidFill>
                <a:latin typeface="Calibri"/>
                <a:ea typeface="Calibri"/>
                <a:cs typeface="Calibri"/>
                <a:sym typeface="Calibri"/>
              </a:rPr>
              <a:t> Process</a:t>
            </a:r>
            <a:endParaRPr b="1" sz="3200">
              <a:solidFill>
                <a:srgbClr val="C08B3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grpSp>
        <p:nvGrpSpPr>
          <p:cNvPr id="493" name="Google Shape;493;p67"/>
          <p:cNvGrpSpPr/>
          <p:nvPr/>
        </p:nvGrpSpPr>
        <p:grpSpPr>
          <a:xfrm>
            <a:off x="3269751" y="2198850"/>
            <a:ext cx="2460300" cy="2460300"/>
            <a:chOff x="3269751" y="1318143"/>
            <a:chExt cx="2460300" cy="2460300"/>
          </a:xfrm>
        </p:grpSpPr>
        <p:sp>
          <p:nvSpPr>
            <p:cNvPr id="494" name="Google Shape;494;p67"/>
            <p:cNvSpPr/>
            <p:nvPr/>
          </p:nvSpPr>
          <p:spPr>
            <a:xfrm rot="2700000">
              <a:off x="4255100" y="1053398"/>
              <a:ext cx="489601" cy="2989789"/>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7"/>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D5DDF"/>
                  </a:solidFill>
                  <a:latin typeface="Roboto"/>
                  <a:ea typeface="Roboto"/>
                  <a:cs typeface="Roboto"/>
                  <a:sym typeface="Roboto"/>
                </a:rPr>
                <a:t>3</a:t>
              </a:r>
              <a:endParaRPr b="1" sz="900">
                <a:solidFill>
                  <a:srgbClr val="0D5DDF"/>
                </a:solidFill>
                <a:latin typeface="Roboto"/>
                <a:ea typeface="Roboto"/>
                <a:cs typeface="Roboto"/>
                <a:sym typeface="Roboto"/>
              </a:endParaRPr>
            </a:p>
          </p:txBody>
        </p:sp>
        <p:sp>
          <p:nvSpPr>
            <p:cNvPr id="496" name="Google Shape;496;p67"/>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Engaged Patients &amp; Family Members</a:t>
              </a:r>
              <a:endParaRPr b="1" sz="1200">
                <a:solidFill>
                  <a:srgbClr val="FFFFFF"/>
                </a:solidFill>
                <a:latin typeface="Roboto"/>
                <a:ea typeface="Roboto"/>
                <a:cs typeface="Roboto"/>
                <a:sym typeface="Roboto"/>
              </a:endParaRPr>
            </a:p>
          </p:txBody>
        </p:sp>
      </p:grpSp>
      <p:grpSp>
        <p:nvGrpSpPr>
          <p:cNvPr id="497" name="Google Shape;497;p67"/>
          <p:cNvGrpSpPr/>
          <p:nvPr/>
        </p:nvGrpSpPr>
        <p:grpSpPr>
          <a:xfrm>
            <a:off x="1776626" y="2198850"/>
            <a:ext cx="2460300" cy="2460300"/>
            <a:chOff x="1776626" y="1318143"/>
            <a:chExt cx="2460300" cy="2460300"/>
          </a:xfrm>
        </p:grpSpPr>
        <p:grpSp>
          <p:nvGrpSpPr>
            <p:cNvPr id="498" name="Google Shape;498;p67"/>
            <p:cNvGrpSpPr/>
            <p:nvPr/>
          </p:nvGrpSpPr>
          <p:grpSpPr>
            <a:xfrm>
              <a:off x="1776626" y="1318143"/>
              <a:ext cx="2460300" cy="2460300"/>
              <a:chOff x="1776626" y="1318143"/>
              <a:chExt cx="2460300" cy="2460300"/>
            </a:xfrm>
          </p:grpSpPr>
          <p:sp>
            <p:nvSpPr>
              <p:cNvPr id="499" name="Google Shape;499;p67"/>
              <p:cNvSpPr/>
              <p:nvPr/>
            </p:nvSpPr>
            <p:spPr>
              <a:xfrm rot="2700000">
                <a:off x="2761975" y="1053398"/>
                <a:ext cx="489601" cy="2989789"/>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7"/>
              <p:cNvSpPr txBox="1"/>
              <p:nvPr/>
            </p:nvSpPr>
            <p:spPr>
              <a:xfrm rot="-2700000">
                <a:off x="1882027" y="2255540"/>
                <a:ext cx="249594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Roboto"/>
                    <a:ea typeface="Roboto"/>
                    <a:cs typeface="Roboto"/>
                    <a:sym typeface="Roboto"/>
                  </a:rPr>
                  <a:t>Reliable Diagnostic Process</a:t>
                </a:r>
                <a:endParaRPr b="1" sz="1600">
                  <a:solidFill>
                    <a:srgbClr val="FFFFFF"/>
                  </a:solidFill>
                  <a:latin typeface="Roboto"/>
                  <a:ea typeface="Roboto"/>
                  <a:cs typeface="Roboto"/>
                  <a:sym typeface="Roboto"/>
                </a:endParaRPr>
              </a:p>
            </p:txBody>
          </p:sp>
        </p:grpSp>
        <p:sp>
          <p:nvSpPr>
            <p:cNvPr id="501" name="Google Shape;501;p67"/>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58D3"/>
                  </a:solidFill>
                  <a:latin typeface="Roboto"/>
                  <a:ea typeface="Roboto"/>
                  <a:cs typeface="Roboto"/>
                  <a:sym typeface="Roboto"/>
                </a:rPr>
                <a:t>2</a:t>
              </a:r>
              <a:endParaRPr b="1" sz="900">
                <a:solidFill>
                  <a:srgbClr val="0C58D3"/>
                </a:solidFill>
                <a:latin typeface="Roboto"/>
                <a:ea typeface="Roboto"/>
                <a:cs typeface="Roboto"/>
                <a:sym typeface="Roboto"/>
              </a:endParaRPr>
            </a:p>
          </p:txBody>
        </p:sp>
      </p:grpSp>
      <p:grpSp>
        <p:nvGrpSpPr>
          <p:cNvPr id="502" name="Google Shape;502;p67"/>
          <p:cNvGrpSpPr/>
          <p:nvPr/>
        </p:nvGrpSpPr>
        <p:grpSpPr>
          <a:xfrm>
            <a:off x="284959" y="2198850"/>
            <a:ext cx="2460300" cy="2460300"/>
            <a:chOff x="284959" y="1318143"/>
            <a:chExt cx="2460300" cy="2460300"/>
          </a:xfrm>
        </p:grpSpPr>
        <p:sp>
          <p:nvSpPr>
            <p:cNvPr id="503" name="Google Shape;503;p67"/>
            <p:cNvSpPr/>
            <p:nvPr/>
          </p:nvSpPr>
          <p:spPr>
            <a:xfrm rot="2700000">
              <a:off x="1270309" y="1053398"/>
              <a:ext cx="489601" cy="2989789"/>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7"/>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944A1"/>
                  </a:solidFill>
                  <a:latin typeface="Roboto"/>
                  <a:ea typeface="Roboto"/>
                  <a:cs typeface="Roboto"/>
                  <a:sym typeface="Roboto"/>
                </a:rPr>
                <a:t>1</a:t>
              </a:r>
              <a:endParaRPr b="1" sz="900">
                <a:solidFill>
                  <a:srgbClr val="0944A1"/>
                </a:solidFill>
                <a:latin typeface="Roboto"/>
                <a:ea typeface="Roboto"/>
                <a:cs typeface="Roboto"/>
                <a:sym typeface="Roboto"/>
              </a:endParaRPr>
            </a:p>
          </p:txBody>
        </p:sp>
        <p:sp>
          <p:nvSpPr>
            <p:cNvPr id="505" name="Google Shape;505;p67"/>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900">
                  <a:solidFill>
                    <a:schemeClr val="lt1"/>
                  </a:solidFill>
                  <a:latin typeface="Roboto"/>
                  <a:ea typeface="Roboto"/>
                  <a:cs typeface="Roboto"/>
                  <a:sym typeface="Roboto"/>
                </a:rPr>
                <a:t>Effective Teamwork</a:t>
              </a:r>
              <a:endParaRPr b="1" sz="1900">
                <a:solidFill>
                  <a:schemeClr val="lt1"/>
                </a:solidFill>
                <a:latin typeface="Roboto"/>
                <a:ea typeface="Roboto"/>
                <a:cs typeface="Roboto"/>
                <a:sym typeface="Roboto"/>
              </a:endParaRPr>
            </a:p>
          </p:txBody>
        </p:sp>
      </p:grpSp>
      <p:grpSp>
        <p:nvGrpSpPr>
          <p:cNvPr id="506" name="Google Shape;506;p67"/>
          <p:cNvGrpSpPr/>
          <p:nvPr/>
        </p:nvGrpSpPr>
        <p:grpSpPr>
          <a:xfrm>
            <a:off x="4761418" y="2198850"/>
            <a:ext cx="2460300" cy="2460300"/>
            <a:chOff x="4761418" y="1318143"/>
            <a:chExt cx="2460300" cy="2460300"/>
          </a:xfrm>
        </p:grpSpPr>
        <p:sp>
          <p:nvSpPr>
            <p:cNvPr id="507" name="Google Shape;507;p67"/>
            <p:cNvSpPr/>
            <p:nvPr/>
          </p:nvSpPr>
          <p:spPr>
            <a:xfrm rot="2700000">
              <a:off x="5746767" y="1053398"/>
              <a:ext cx="489601" cy="2989789"/>
            </a:xfrm>
            <a:prstGeom prst="roundRect">
              <a:avLst>
                <a:gd fmla="val 50000" name="adj"/>
              </a:avLst>
            </a:prstGeom>
            <a:solidFill>
              <a:srgbClr val="E7AE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67"/>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E65F0"/>
                  </a:solidFill>
                  <a:latin typeface="Roboto"/>
                  <a:ea typeface="Roboto"/>
                  <a:cs typeface="Roboto"/>
                  <a:sym typeface="Roboto"/>
                </a:rPr>
                <a:t>4</a:t>
              </a:r>
              <a:endParaRPr b="1" sz="900">
                <a:solidFill>
                  <a:srgbClr val="0E65F0"/>
                </a:solidFill>
                <a:latin typeface="Roboto"/>
                <a:ea typeface="Roboto"/>
                <a:cs typeface="Roboto"/>
                <a:sym typeface="Roboto"/>
              </a:endParaRPr>
            </a:p>
          </p:txBody>
        </p:sp>
        <p:sp>
          <p:nvSpPr>
            <p:cNvPr id="509" name="Google Shape;509;p67"/>
            <p:cNvSpPr txBox="1"/>
            <p:nvPr/>
          </p:nvSpPr>
          <p:spPr>
            <a:xfrm rot="-2700000">
              <a:off x="4879213" y="2261242"/>
              <a:ext cx="247982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lt1"/>
                  </a:solidFill>
                  <a:latin typeface="Roboto"/>
                  <a:ea typeface="Roboto"/>
                  <a:cs typeface="Roboto"/>
                  <a:sym typeface="Roboto"/>
                </a:rPr>
                <a:t>Optimized Cognitive Performance</a:t>
              </a:r>
              <a:endParaRPr b="1">
                <a:solidFill>
                  <a:schemeClr val="lt1"/>
                </a:solidFill>
                <a:latin typeface="Roboto"/>
                <a:ea typeface="Roboto"/>
                <a:cs typeface="Roboto"/>
                <a:sym typeface="Roboto"/>
              </a:endParaRPr>
            </a:p>
          </p:txBody>
        </p:sp>
      </p:grpSp>
      <p:grpSp>
        <p:nvGrpSpPr>
          <p:cNvPr id="510" name="Google Shape;510;p67"/>
          <p:cNvGrpSpPr/>
          <p:nvPr/>
        </p:nvGrpSpPr>
        <p:grpSpPr>
          <a:xfrm>
            <a:off x="6254516" y="2198850"/>
            <a:ext cx="2460300" cy="2460300"/>
            <a:chOff x="6254516" y="1318143"/>
            <a:chExt cx="2460300" cy="2460300"/>
          </a:xfrm>
        </p:grpSpPr>
        <p:sp>
          <p:nvSpPr>
            <p:cNvPr id="511" name="Google Shape;511;p67"/>
            <p:cNvSpPr/>
            <p:nvPr/>
          </p:nvSpPr>
          <p:spPr>
            <a:xfrm rot="2700000">
              <a:off x="7239866" y="1053398"/>
              <a:ext cx="489601" cy="2989789"/>
            </a:xfrm>
            <a:prstGeom prst="roundRect">
              <a:avLst>
                <a:gd fmla="val 50000" name="adj"/>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7"/>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07BF3"/>
                  </a:solidFill>
                  <a:latin typeface="Roboto"/>
                  <a:ea typeface="Roboto"/>
                  <a:cs typeface="Roboto"/>
                  <a:sym typeface="Roboto"/>
                </a:rPr>
                <a:t>5</a:t>
              </a:r>
              <a:endParaRPr b="1" sz="900">
                <a:solidFill>
                  <a:srgbClr val="307BF3"/>
                </a:solidFill>
                <a:latin typeface="Roboto"/>
                <a:ea typeface="Roboto"/>
                <a:cs typeface="Roboto"/>
                <a:sym typeface="Roboto"/>
              </a:endParaRPr>
            </a:p>
          </p:txBody>
        </p:sp>
        <p:sp>
          <p:nvSpPr>
            <p:cNvPr id="513" name="Google Shape;513;p67"/>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Roboto"/>
                  <a:ea typeface="Roboto"/>
                  <a:cs typeface="Roboto"/>
                  <a:sym typeface="Roboto"/>
                </a:rPr>
                <a:t>Robust Learning Systems</a:t>
              </a:r>
              <a:endParaRPr b="1" sz="1500">
                <a:solidFill>
                  <a:srgbClr val="FFFFFF"/>
                </a:solidFill>
                <a:latin typeface="Roboto"/>
                <a:ea typeface="Roboto"/>
                <a:cs typeface="Roboto"/>
                <a:sym typeface="Roboto"/>
              </a:endParaRPr>
            </a:p>
          </p:txBody>
        </p:sp>
      </p:grpSp>
      <p:cxnSp>
        <p:nvCxnSpPr>
          <p:cNvPr id="514" name="Google Shape;514;p67"/>
          <p:cNvCxnSpPr/>
          <p:nvPr/>
        </p:nvCxnSpPr>
        <p:spPr>
          <a:xfrm flipH="1" rot="10800000">
            <a:off x="627650" y="4806775"/>
            <a:ext cx="8079300" cy="62700"/>
          </a:xfrm>
          <a:prstGeom prst="straightConnector1">
            <a:avLst/>
          </a:prstGeom>
          <a:noFill/>
          <a:ln cap="flat" cmpd="sng" w="38100">
            <a:solidFill>
              <a:srgbClr val="4472C4"/>
            </a:solidFill>
            <a:prstDash val="solid"/>
            <a:round/>
            <a:headEnd len="med" w="med" type="none"/>
            <a:tailEnd len="med" w="med" type="triangle"/>
          </a:ln>
        </p:spPr>
      </p:cxnSp>
      <p:sp>
        <p:nvSpPr>
          <p:cNvPr id="515" name="Google Shape;515;p67"/>
          <p:cNvSpPr txBox="1"/>
          <p:nvPr/>
        </p:nvSpPr>
        <p:spPr>
          <a:xfrm>
            <a:off x="3771150" y="4806775"/>
            <a:ext cx="1601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888888"/>
                </a:solidFill>
                <a:latin typeface="Calibri"/>
                <a:ea typeface="Calibri"/>
                <a:cs typeface="Calibri"/>
                <a:sym typeface="Calibri"/>
              </a:rPr>
              <a:t>KEY DRIVERS</a:t>
            </a:r>
            <a:endParaRPr sz="1800">
              <a:solidFill>
                <a:srgbClr val="888888"/>
              </a:solidFill>
              <a:latin typeface="Calibri"/>
              <a:ea typeface="Calibri"/>
              <a:cs typeface="Calibri"/>
              <a:sym typeface="Calibri"/>
            </a:endParaRPr>
          </a:p>
        </p:txBody>
      </p:sp>
      <p:sp>
        <p:nvSpPr>
          <p:cNvPr id="516" name="Google Shape;516;p67"/>
          <p:cNvSpPr txBox="1"/>
          <p:nvPr>
            <p:ph type="ctrTitle"/>
          </p:nvPr>
        </p:nvSpPr>
        <p:spPr>
          <a:xfrm>
            <a:off x="673100" y="493375"/>
            <a:ext cx="7988400" cy="971400"/>
          </a:xfrm>
          <a:prstGeom prst="rect">
            <a:avLst/>
          </a:prstGeom>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b="1" lang="en">
                <a:solidFill>
                  <a:srgbClr val="C08B3F"/>
                </a:solidFill>
                <a:latin typeface="Calibri"/>
                <a:ea typeface="Calibri"/>
                <a:cs typeface="Calibri"/>
                <a:sym typeface="Calibri"/>
              </a:rPr>
              <a:t>What Can </a:t>
            </a:r>
            <a:r>
              <a:rPr b="1" lang="en">
                <a:latin typeface="Calibri"/>
                <a:ea typeface="Calibri"/>
                <a:cs typeface="Calibri"/>
                <a:sym typeface="Calibri"/>
              </a:rPr>
              <a:t>H</a:t>
            </a:r>
            <a:r>
              <a:rPr b="1" lang="en">
                <a:solidFill>
                  <a:srgbClr val="C08B3F"/>
                </a:solidFill>
                <a:latin typeface="Calibri"/>
                <a:ea typeface="Calibri"/>
                <a:cs typeface="Calibri"/>
                <a:sym typeface="Calibri"/>
              </a:rPr>
              <a:t>elp </a:t>
            </a:r>
            <a:r>
              <a:rPr b="1" lang="en">
                <a:latin typeface="Calibri"/>
                <a:ea typeface="Calibri"/>
                <a:cs typeface="Calibri"/>
                <a:sym typeface="Calibri"/>
              </a:rPr>
              <a:t>M</a:t>
            </a:r>
            <a:r>
              <a:rPr b="1" lang="en">
                <a:solidFill>
                  <a:srgbClr val="C08B3F"/>
                </a:solidFill>
                <a:latin typeface="Calibri"/>
                <a:ea typeface="Calibri"/>
                <a:cs typeface="Calibri"/>
                <a:sym typeface="Calibri"/>
              </a:rPr>
              <a:t>ake </a:t>
            </a:r>
            <a:r>
              <a:rPr b="1" lang="en">
                <a:latin typeface="Calibri"/>
                <a:ea typeface="Calibri"/>
                <a:cs typeface="Calibri"/>
                <a:sym typeface="Calibri"/>
              </a:rPr>
              <a:t>D</a:t>
            </a:r>
            <a:r>
              <a:rPr b="1" lang="en">
                <a:solidFill>
                  <a:srgbClr val="C08B3F"/>
                </a:solidFill>
                <a:latin typeface="Calibri"/>
                <a:ea typeface="Calibri"/>
                <a:cs typeface="Calibri"/>
                <a:sym typeface="Calibri"/>
              </a:rPr>
              <a:t>iagnosis </a:t>
            </a:r>
            <a:r>
              <a:rPr b="1" lang="en">
                <a:latin typeface="Calibri"/>
                <a:ea typeface="Calibri"/>
                <a:cs typeface="Calibri"/>
                <a:sym typeface="Calibri"/>
              </a:rPr>
              <a:t>A</a:t>
            </a:r>
            <a:r>
              <a:rPr b="1" lang="en">
                <a:solidFill>
                  <a:srgbClr val="C08B3F"/>
                </a:solidFill>
                <a:latin typeface="Calibri"/>
                <a:ea typeface="Calibri"/>
                <a:cs typeface="Calibri"/>
                <a:sym typeface="Calibri"/>
              </a:rPr>
              <a:t>ccurate, </a:t>
            </a:r>
            <a:r>
              <a:rPr b="1" lang="en">
                <a:latin typeface="Calibri"/>
                <a:ea typeface="Calibri"/>
                <a:cs typeface="Calibri"/>
                <a:sym typeface="Calibri"/>
              </a:rPr>
              <a:t>T</a:t>
            </a:r>
            <a:r>
              <a:rPr b="1" lang="en">
                <a:solidFill>
                  <a:srgbClr val="C08B3F"/>
                </a:solidFill>
                <a:latin typeface="Calibri"/>
                <a:ea typeface="Calibri"/>
                <a:cs typeface="Calibri"/>
                <a:sym typeface="Calibri"/>
              </a:rPr>
              <a:t>imely, </a:t>
            </a:r>
            <a:r>
              <a:rPr b="1" lang="en">
                <a:latin typeface="Calibri"/>
                <a:ea typeface="Calibri"/>
                <a:cs typeface="Calibri"/>
                <a:sym typeface="Calibri"/>
              </a:rPr>
              <a:t>a</a:t>
            </a:r>
            <a:r>
              <a:rPr b="1" lang="en">
                <a:solidFill>
                  <a:srgbClr val="C08B3F"/>
                </a:solidFill>
                <a:latin typeface="Calibri"/>
                <a:ea typeface="Calibri"/>
                <a:cs typeface="Calibri"/>
                <a:sym typeface="Calibri"/>
              </a:rPr>
              <a:t>nd </a:t>
            </a:r>
            <a:r>
              <a:rPr b="1" lang="en">
                <a:latin typeface="Calibri"/>
                <a:ea typeface="Calibri"/>
                <a:cs typeface="Calibri"/>
                <a:sym typeface="Calibri"/>
              </a:rPr>
              <a:t>W</a:t>
            </a:r>
            <a:r>
              <a:rPr b="1" lang="en">
                <a:solidFill>
                  <a:srgbClr val="C08B3F"/>
                </a:solidFill>
                <a:latin typeface="Calibri"/>
                <a:ea typeface="Calibri"/>
                <a:cs typeface="Calibri"/>
                <a:sym typeface="Calibri"/>
              </a:rPr>
              <a:t>ell-communicated?</a:t>
            </a:r>
            <a:endParaRPr b="1">
              <a:solidFill>
                <a:srgbClr val="C08B3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grpSp>
        <p:nvGrpSpPr>
          <p:cNvPr id="521" name="Google Shape;521;p68"/>
          <p:cNvGrpSpPr/>
          <p:nvPr/>
        </p:nvGrpSpPr>
        <p:grpSpPr>
          <a:xfrm>
            <a:off x="3269751" y="2198850"/>
            <a:ext cx="2460300" cy="2460300"/>
            <a:chOff x="3269751" y="1318143"/>
            <a:chExt cx="2460300" cy="2460300"/>
          </a:xfrm>
        </p:grpSpPr>
        <p:sp>
          <p:nvSpPr>
            <p:cNvPr id="522" name="Google Shape;522;p68"/>
            <p:cNvSpPr/>
            <p:nvPr/>
          </p:nvSpPr>
          <p:spPr>
            <a:xfrm rot="2700000">
              <a:off x="4255100" y="1053398"/>
              <a:ext cx="489601" cy="2989789"/>
            </a:xfrm>
            <a:prstGeom prst="roundRect">
              <a:avLst>
                <a:gd fmla="val 50000" name="adj"/>
              </a:avLst>
            </a:prstGeom>
            <a:solidFill>
              <a:srgbClr val="0D5D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8"/>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D5DDF"/>
                  </a:solidFill>
                  <a:latin typeface="Roboto"/>
                  <a:ea typeface="Roboto"/>
                  <a:cs typeface="Roboto"/>
                  <a:sym typeface="Roboto"/>
                </a:rPr>
                <a:t>3</a:t>
              </a:r>
              <a:endParaRPr b="1" sz="900">
                <a:solidFill>
                  <a:srgbClr val="0D5DDF"/>
                </a:solidFill>
                <a:latin typeface="Roboto"/>
                <a:ea typeface="Roboto"/>
                <a:cs typeface="Roboto"/>
                <a:sym typeface="Roboto"/>
              </a:endParaRPr>
            </a:p>
          </p:txBody>
        </p:sp>
        <p:sp>
          <p:nvSpPr>
            <p:cNvPr id="524" name="Google Shape;524;p68"/>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rgbClr val="FFFFFF"/>
                  </a:solidFill>
                  <a:latin typeface="Roboto"/>
                  <a:ea typeface="Roboto"/>
                  <a:cs typeface="Roboto"/>
                  <a:sym typeface="Roboto"/>
                </a:rPr>
                <a:t>Engaged Patients &amp; Family Members</a:t>
              </a:r>
              <a:endParaRPr b="1" sz="1200">
                <a:solidFill>
                  <a:srgbClr val="FFFFFF"/>
                </a:solidFill>
                <a:latin typeface="Roboto"/>
                <a:ea typeface="Roboto"/>
                <a:cs typeface="Roboto"/>
                <a:sym typeface="Roboto"/>
              </a:endParaRPr>
            </a:p>
          </p:txBody>
        </p:sp>
      </p:grpSp>
      <p:grpSp>
        <p:nvGrpSpPr>
          <p:cNvPr id="525" name="Google Shape;525;p68"/>
          <p:cNvGrpSpPr/>
          <p:nvPr/>
        </p:nvGrpSpPr>
        <p:grpSpPr>
          <a:xfrm>
            <a:off x="1776626" y="2198850"/>
            <a:ext cx="2460300" cy="2460300"/>
            <a:chOff x="1776626" y="1318143"/>
            <a:chExt cx="2460300" cy="2460300"/>
          </a:xfrm>
        </p:grpSpPr>
        <p:grpSp>
          <p:nvGrpSpPr>
            <p:cNvPr id="526" name="Google Shape;526;p68"/>
            <p:cNvGrpSpPr/>
            <p:nvPr/>
          </p:nvGrpSpPr>
          <p:grpSpPr>
            <a:xfrm>
              <a:off x="1776626" y="1318143"/>
              <a:ext cx="2460300" cy="2460300"/>
              <a:chOff x="1776626" y="1318143"/>
              <a:chExt cx="2460300" cy="2460300"/>
            </a:xfrm>
          </p:grpSpPr>
          <p:sp>
            <p:nvSpPr>
              <p:cNvPr id="527" name="Google Shape;527;p68"/>
              <p:cNvSpPr/>
              <p:nvPr/>
            </p:nvSpPr>
            <p:spPr>
              <a:xfrm rot="2700000">
                <a:off x="2761975" y="1053398"/>
                <a:ext cx="489601" cy="2989789"/>
              </a:xfrm>
              <a:prstGeom prst="roundRect">
                <a:avLst>
                  <a:gd fmla="val 50000" name="adj"/>
                </a:avLst>
              </a:prstGeom>
              <a:solidFill>
                <a:srgbClr val="0C5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8"/>
              <p:cNvSpPr txBox="1"/>
              <p:nvPr/>
            </p:nvSpPr>
            <p:spPr>
              <a:xfrm rot="-2700000">
                <a:off x="1882027" y="2255540"/>
                <a:ext cx="249594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FFFFFF"/>
                    </a:solidFill>
                    <a:latin typeface="Roboto"/>
                    <a:ea typeface="Roboto"/>
                    <a:cs typeface="Roboto"/>
                    <a:sym typeface="Roboto"/>
                  </a:rPr>
                  <a:t>Reliable Diagnostic Process</a:t>
                </a:r>
                <a:endParaRPr b="1" sz="1600">
                  <a:solidFill>
                    <a:srgbClr val="FFFFFF"/>
                  </a:solidFill>
                  <a:latin typeface="Roboto"/>
                  <a:ea typeface="Roboto"/>
                  <a:cs typeface="Roboto"/>
                  <a:sym typeface="Roboto"/>
                </a:endParaRPr>
              </a:p>
            </p:txBody>
          </p:sp>
        </p:grpSp>
        <p:sp>
          <p:nvSpPr>
            <p:cNvPr id="529" name="Google Shape;529;p68"/>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58D3"/>
                  </a:solidFill>
                  <a:latin typeface="Roboto"/>
                  <a:ea typeface="Roboto"/>
                  <a:cs typeface="Roboto"/>
                  <a:sym typeface="Roboto"/>
                </a:rPr>
                <a:t>2</a:t>
              </a:r>
              <a:endParaRPr b="1" sz="900">
                <a:solidFill>
                  <a:srgbClr val="0C58D3"/>
                </a:solidFill>
                <a:latin typeface="Roboto"/>
                <a:ea typeface="Roboto"/>
                <a:cs typeface="Roboto"/>
                <a:sym typeface="Roboto"/>
              </a:endParaRPr>
            </a:p>
          </p:txBody>
        </p:sp>
      </p:grpSp>
      <p:grpSp>
        <p:nvGrpSpPr>
          <p:cNvPr id="530" name="Google Shape;530;p68"/>
          <p:cNvGrpSpPr/>
          <p:nvPr/>
        </p:nvGrpSpPr>
        <p:grpSpPr>
          <a:xfrm>
            <a:off x="284959" y="2198850"/>
            <a:ext cx="2460300" cy="2460300"/>
            <a:chOff x="284959" y="1318143"/>
            <a:chExt cx="2460300" cy="2460300"/>
          </a:xfrm>
        </p:grpSpPr>
        <p:sp>
          <p:nvSpPr>
            <p:cNvPr id="531" name="Google Shape;531;p68"/>
            <p:cNvSpPr/>
            <p:nvPr/>
          </p:nvSpPr>
          <p:spPr>
            <a:xfrm rot="2700000">
              <a:off x="1270309" y="1053398"/>
              <a:ext cx="489601" cy="2989789"/>
            </a:xfrm>
            <a:prstGeom prst="roundRect">
              <a:avLst>
                <a:gd fmla="val 50000" name="adj"/>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68"/>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944A1"/>
                  </a:solidFill>
                  <a:latin typeface="Roboto"/>
                  <a:ea typeface="Roboto"/>
                  <a:cs typeface="Roboto"/>
                  <a:sym typeface="Roboto"/>
                </a:rPr>
                <a:t>1</a:t>
              </a:r>
              <a:endParaRPr b="1" sz="900">
                <a:solidFill>
                  <a:srgbClr val="0944A1"/>
                </a:solidFill>
                <a:latin typeface="Roboto"/>
                <a:ea typeface="Roboto"/>
                <a:cs typeface="Roboto"/>
                <a:sym typeface="Roboto"/>
              </a:endParaRPr>
            </a:p>
          </p:txBody>
        </p:sp>
        <p:sp>
          <p:nvSpPr>
            <p:cNvPr id="533" name="Google Shape;533;p68"/>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900">
                  <a:solidFill>
                    <a:schemeClr val="lt1"/>
                  </a:solidFill>
                  <a:latin typeface="Roboto"/>
                  <a:ea typeface="Roboto"/>
                  <a:cs typeface="Roboto"/>
                  <a:sym typeface="Roboto"/>
                </a:rPr>
                <a:t>Effective Teamwork</a:t>
              </a:r>
              <a:endParaRPr b="1" sz="1900">
                <a:solidFill>
                  <a:schemeClr val="lt1"/>
                </a:solidFill>
                <a:latin typeface="Roboto"/>
                <a:ea typeface="Roboto"/>
                <a:cs typeface="Roboto"/>
                <a:sym typeface="Roboto"/>
              </a:endParaRPr>
            </a:p>
          </p:txBody>
        </p:sp>
      </p:grpSp>
      <p:grpSp>
        <p:nvGrpSpPr>
          <p:cNvPr id="534" name="Google Shape;534;p68"/>
          <p:cNvGrpSpPr/>
          <p:nvPr/>
        </p:nvGrpSpPr>
        <p:grpSpPr>
          <a:xfrm>
            <a:off x="4761418" y="2198850"/>
            <a:ext cx="2460300" cy="2460300"/>
            <a:chOff x="4761418" y="1318143"/>
            <a:chExt cx="2460300" cy="2460300"/>
          </a:xfrm>
        </p:grpSpPr>
        <p:sp>
          <p:nvSpPr>
            <p:cNvPr id="535" name="Google Shape;535;p68"/>
            <p:cNvSpPr/>
            <p:nvPr/>
          </p:nvSpPr>
          <p:spPr>
            <a:xfrm rot="2700000">
              <a:off x="5746767" y="1053398"/>
              <a:ext cx="489601" cy="2989789"/>
            </a:xfrm>
            <a:prstGeom prst="roundRect">
              <a:avLst>
                <a:gd fmla="val 50000" name="adj"/>
              </a:avLst>
            </a:prstGeom>
            <a:solidFill>
              <a:srgbClr val="0E65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68"/>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E65F0"/>
                  </a:solidFill>
                  <a:latin typeface="Roboto"/>
                  <a:ea typeface="Roboto"/>
                  <a:cs typeface="Roboto"/>
                  <a:sym typeface="Roboto"/>
                </a:rPr>
                <a:t>4</a:t>
              </a:r>
              <a:endParaRPr b="1" sz="900">
                <a:solidFill>
                  <a:srgbClr val="0E65F0"/>
                </a:solidFill>
                <a:latin typeface="Roboto"/>
                <a:ea typeface="Roboto"/>
                <a:cs typeface="Roboto"/>
                <a:sym typeface="Roboto"/>
              </a:endParaRPr>
            </a:p>
          </p:txBody>
        </p:sp>
        <p:sp>
          <p:nvSpPr>
            <p:cNvPr id="537" name="Google Shape;537;p68"/>
            <p:cNvSpPr txBox="1"/>
            <p:nvPr/>
          </p:nvSpPr>
          <p:spPr>
            <a:xfrm rot="-2700000">
              <a:off x="4879213" y="2261242"/>
              <a:ext cx="247982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300">
                  <a:solidFill>
                    <a:schemeClr val="lt1"/>
                  </a:solidFill>
                  <a:latin typeface="Roboto"/>
                  <a:ea typeface="Roboto"/>
                  <a:cs typeface="Roboto"/>
                  <a:sym typeface="Roboto"/>
                </a:rPr>
                <a:t>Optimized Cognitive Performance</a:t>
              </a:r>
              <a:endParaRPr b="1">
                <a:solidFill>
                  <a:schemeClr val="lt1"/>
                </a:solidFill>
                <a:latin typeface="Roboto"/>
                <a:ea typeface="Roboto"/>
                <a:cs typeface="Roboto"/>
                <a:sym typeface="Roboto"/>
              </a:endParaRPr>
            </a:p>
          </p:txBody>
        </p:sp>
      </p:grpSp>
      <p:grpSp>
        <p:nvGrpSpPr>
          <p:cNvPr id="538" name="Google Shape;538;p68"/>
          <p:cNvGrpSpPr/>
          <p:nvPr/>
        </p:nvGrpSpPr>
        <p:grpSpPr>
          <a:xfrm>
            <a:off x="6254516" y="2198850"/>
            <a:ext cx="2460300" cy="2460300"/>
            <a:chOff x="6254516" y="1318143"/>
            <a:chExt cx="2460300" cy="2460300"/>
          </a:xfrm>
        </p:grpSpPr>
        <p:sp>
          <p:nvSpPr>
            <p:cNvPr id="539" name="Google Shape;539;p68"/>
            <p:cNvSpPr/>
            <p:nvPr/>
          </p:nvSpPr>
          <p:spPr>
            <a:xfrm rot="2700000">
              <a:off x="7239866" y="1053398"/>
              <a:ext cx="489601" cy="2989789"/>
            </a:xfrm>
            <a:prstGeom prst="roundRect">
              <a:avLst>
                <a:gd fmla="val 50000" name="adj"/>
              </a:avLst>
            </a:prstGeom>
            <a:solidFill>
              <a:srgbClr val="E7AE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8"/>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07BF3"/>
                  </a:solidFill>
                  <a:latin typeface="Roboto"/>
                  <a:ea typeface="Roboto"/>
                  <a:cs typeface="Roboto"/>
                  <a:sym typeface="Roboto"/>
                </a:rPr>
                <a:t>5</a:t>
              </a:r>
              <a:endParaRPr b="1" sz="900">
                <a:solidFill>
                  <a:srgbClr val="307BF3"/>
                </a:solidFill>
                <a:latin typeface="Roboto"/>
                <a:ea typeface="Roboto"/>
                <a:cs typeface="Roboto"/>
                <a:sym typeface="Roboto"/>
              </a:endParaRPr>
            </a:p>
          </p:txBody>
        </p:sp>
        <p:sp>
          <p:nvSpPr>
            <p:cNvPr id="541" name="Google Shape;541;p68"/>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lt1"/>
                  </a:solidFill>
                  <a:latin typeface="Roboto"/>
                  <a:ea typeface="Roboto"/>
                  <a:cs typeface="Roboto"/>
                  <a:sym typeface="Roboto"/>
                </a:rPr>
                <a:t>Robust Learning Systems</a:t>
              </a:r>
              <a:endParaRPr b="1" sz="1500">
                <a:solidFill>
                  <a:schemeClr val="lt1"/>
                </a:solidFill>
                <a:latin typeface="Roboto"/>
                <a:ea typeface="Roboto"/>
                <a:cs typeface="Roboto"/>
                <a:sym typeface="Roboto"/>
              </a:endParaRPr>
            </a:p>
          </p:txBody>
        </p:sp>
      </p:grpSp>
      <p:cxnSp>
        <p:nvCxnSpPr>
          <p:cNvPr id="542" name="Google Shape;542;p68"/>
          <p:cNvCxnSpPr/>
          <p:nvPr/>
        </p:nvCxnSpPr>
        <p:spPr>
          <a:xfrm flipH="1" rot="10800000">
            <a:off x="627650" y="4806775"/>
            <a:ext cx="8079300" cy="62700"/>
          </a:xfrm>
          <a:prstGeom prst="straightConnector1">
            <a:avLst/>
          </a:prstGeom>
          <a:noFill/>
          <a:ln cap="flat" cmpd="sng" w="38100">
            <a:solidFill>
              <a:srgbClr val="4472C4"/>
            </a:solidFill>
            <a:prstDash val="solid"/>
            <a:round/>
            <a:headEnd len="med" w="med" type="none"/>
            <a:tailEnd len="med" w="med" type="triangle"/>
          </a:ln>
        </p:spPr>
      </p:cxnSp>
      <p:sp>
        <p:nvSpPr>
          <p:cNvPr id="543" name="Google Shape;543;p68"/>
          <p:cNvSpPr txBox="1"/>
          <p:nvPr/>
        </p:nvSpPr>
        <p:spPr>
          <a:xfrm>
            <a:off x="3771150" y="4806775"/>
            <a:ext cx="16017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888888"/>
                </a:solidFill>
                <a:latin typeface="Calibri"/>
                <a:ea typeface="Calibri"/>
                <a:cs typeface="Calibri"/>
                <a:sym typeface="Calibri"/>
              </a:rPr>
              <a:t>KEY DRIVERS</a:t>
            </a:r>
            <a:endParaRPr sz="1800">
              <a:solidFill>
                <a:srgbClr val="888888"/>
              </a:solidFill>
              <a:latin typeface="Calibri"/>
              <a:ea typeface="Calibri"/>
              <a:cs typeface="Calibri"/>
              <a:sym typeface="Calibri"/>
            </a:endParaRPr>
          </a:p>
        </p:txBody>
      </p:sp>
      <p:sp>
        <p:nvSpPr>
          <p:cNvPr id="544" name="Google Shape;544;p68"/>
          <p:cNvSpPr txBox="1"/>
          <p:nvPr>
            <p:ph type="ctrTitle"/>
          </p:nvPr>
        </p:nvSpPr>
        <p:spPr>
          <a:xfrm>
            <a:off x="673100" y="493375"/>
            <a:ext cx="7988400" cy="971400"/>
          </a:xfrm>
          <a:prstGeom prst="rect">
            <a:avLst/>
          </a:prstGeom>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r>
              <a:rPr b="1" lang="en">
                <a:solidFill>
                  <a:srgbClr val="C08B3F"/>
                </a:solidFill>
                <a:latin typeface="Calibri"/>
                <a:ea typeface="Calibri"/>
                <a:cs typeface="Calibri"/>
                <a:sym typeface="Calibri"/>
              </a:rPr>
              <a:t>What Can </a:t>
            </a:r>
            <a:r>
              <a:rPr b="1" lang="en">
                <a:latin typeface="Calibri"/>
                <a:ea typeface="Calibri"/>
                <a:cs typeface="Calibri"/>
                <a:sym typeface="Calibri"/>
              </a:rPr>
              <a:t>H</a:t>
            </a:r>
            <a:r>
              <a:rPr b="1" lang="en">
                <a:solidFill>
                  <a:srgbClr val="C08B3F"/>
                </a:solidFill>
                <a:latin typeface="Calibri"/>
                <a:ea typeface="Calibri"/>
                <a:cs typeface="Calibri"/>
                <a:sym typeface="Calibri"/>
              </a:rPr>
              <a:t>elp </a:t>
            </a:r>
            <a:r>
              <a:rPr b="1" lang="en">
                <a:latin typeface="Calibri"/>
                <a:ea typeface="Calibri"/>
                <a:cs typeface="Calibri"/>
                <a:sym typeface="Calibri"/>
              </a:rPr>
              <a:t>M</a:t>
            </a:r>
            <a:r>
              <a:rPr b="1" lang="en">
                <a:solidFill>
                  <a:srgbClr val="C08B3F"/>
                </a:solidFill>
                <a:latin typeface="Calibri"/>
                <a:ea typeface="Calibri"/>
                <a:cs typeface="Calibri"/>
                <a:sym typeface="Calibri"/>
              </a:rPr>
              <a:t>ake </a:t>
            </a:r>
            <a:r>
              <a:rPr b="1" lang="en">
                <a:latin typeface="Calibri"/>
                <a:ea typeface="Calibri"/>
                <a:cs typeface="Calibri"/>
                <a:sym typeface="Calibri"/>
              </a:rPr>
              <a:t>D</a:t>
            </a:r>
            <a:r>
              <a:rPr b="1" lang="en">
                <a:solidFill>
                  <a:srgbClr val="C08B3F"/>
                </a:solidFill>
                <a:latin typeface="Calibri"/>
                <a:ea typeface="Calibri"/>
                <a:cs typeface="Calibri"/>
                <a:sym typeface="Calibri"/>
              </a:rPr>
              <a:t>iagnosis </a:t>
            </a:r>
            <a:r>
              <a:rPr b="1" lang="en">
                <a:latin typeface="Calibri"/>
                <a:ea typeface="Calibri"/>
                <a:cs typeface="Calibri"/>
                <a:sym typeface="Calibri"/>
              </a:rPr>
              <a:t>A</a:t>
            </a:r>
            <a:r>
              <a:rPr b="1" lang="en">
                <a:solidFill>
                  <a:srgbClr val="C08B3F"/>
                </a:solidFill>
                <a:latin typeface="Calibri"/>
                <a:ea typeface="Calibri"/>
                <a:cs typeface="Calibri"/>
                <a:sym typeface="Calibri"/>
              </a:rPr>
              <a:t>ccurate, </a:t>
            </a:r>
            <a:r>
              <a:rPr b="1" lang="en">
                <a:latin typeface="Calibri"/>
                <a:ea typeface="Calibri"/>
                <a:cs typeface="Calibri"/>
                <a:sym typeface="Calibri"/>
              </a:rPr>
              <a:t>T</a:t>
            </a:r>
            <a:r>
              <a:rPr b="1" lang="en">
                <a:solidFill>
                  <a:srgbClr val="C08B3F"/>
                </a:solidFill>
                <a:latin typeface="Calibri"/>
                <a:ea typeface="Calibri"/>
                <a:cs typeface="Calibri"/>
                <a:sym typeface="Calibri"/>
              </a:rPr>
              <a:t>imely, </a:t>
            </a:r>
            <a:r>
              <a:rPr b="1" lang="en">
                <a:latin typeface="Calibri"/>
                <a:ea typeface="Calibri"/>
                <a:cs typeface="Calibri"/>
                <a:sym typeface="Calibri"/>
              </a:rPr>
              <a:t>a</a:t>
            </a:r>
            <a:r>
              <a:rPr b="1" lang="en">
                <a:solidFill>
                  <a:srgbClr val="C08B3F"/>
                </a:solidFill>
                <a:latin typeface="Calibri"/>
                <a:ea typeface="Calibri"/>
                <a:cs typeface="Calibri"/>
                <a:sym typeface="Calibri"/>
              </a:rPr>
              <a:t>nd </a:t>
            </a:r>
            <a:r>
              <a:rPr b="1" lang="en">
                <a:latin typeface="Calibri"/>
                <a:ea typeface="Calibri"/>
                <a:cs typeface="Calibri"/>
                <a:sym typeface="Calibri"/>
              </a:rPr>
              <a:t>W</a:t>
            </a:r>
            <a:r>
              <a:rPr b="1" lang="en">
                <a:solidFill>
                  <a:srgbClr val="C08B3F"/>
                </a:solidFill>
                <a:latin typeface="Calibri"/>
                <a:ea typeface="Calibri"/>
                <a:cs typeface="Calibri"/>
                <a:sym typeface="Calibri"/>
              </a:rPr>
              <a:t>ell-communicated?</a:t>
            </a:r>
            <a:endParaRPr b="1">
              <a:solidFill>
                <a:srgbClr val="C08B3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69"/>
          <p:cNvSpPr txBox="1"/>
          <p:nvPr/>
        </p:nvSpPr>
        <p:spPr>
          <a:xfrm>
            <a:off x="4497250" y="2353674"/>
            <a:ext cx="4316400" cy="3016500"/>
          </a:xfrm>
          <a:prstGeom prst="rect">
            <a:avLst/>
          </a:prstGeom>
          <a:noFill/>
          <a:ln>
            <a:noFill/>
          </a:ln>
        </p:spPr>
        <p:txBody>
          <a:bodyPr anchorCtr="0" anchor="t" bIns="45700" lIns="91425" spcFirstLastPara="1" rIns="91425" wrap="square" tIns="45700">
            <a:noAutofit/>
          </a:bodyPr>
          <a:lstStyle/>
          <a:p>
            <a:pPr indent="-361950" lvl="0" marL="457200" rtl="0" algn="l">
              <a:spcBef>
                <a:spcPts val="0"/>
              </a:spcBef>
              <a:spcAft>
                <a:spcPts val="0"/>
              </a:spcAft>
              <a:buClr>
                <a:srgbClr val="123F67"/>
              </a:buClr>
              <a:buSzPts val="2100"/>
              <a:buFont typeface="Calibri"/>
              <a:buChar char="➔"/>
            </a:pPr>
            <a:r>
              <a:rPr lang="en" sz="2100">
                <a:solidFill>
                  <a:srgbClr val="123F67"/>
                </a:solidFill>
                <a:latin typeface="Calibri"/>
                <a:ea typeface="Calibri"/>
                <a:cs typeface="Calibri"/>
                <a:sym typeface="Calibri"/>
              </a:rPr>
              <a:t>The diagnostic process and interactive process map</a:t>
            </a:r>
            <a:endParaRPr sz="2100">
              <a:solidFill>
                <a:srgbClr val="123F67"/>
              </a:solidFill>
              <a:latin typeface="Calibri"/>
              <a:ea typeface="Calibri"/>
              <a:cs typeface="Calibri"/>
              <a:sym typeface="Calibri"/>
            </a:endParaRPr>
          </a:p>
          <a:p>
            <a:pPr indent="-361950" lvl="0" marL="457200" rtl="0" algn="l">
              <a:spcBef>
                <a:spcPts val="1000"/>
              </a:spcBef>
              <a:spcAft>
                <a:spcPts val="0"/>
              </a:spcAft>
              <a:buClr>
                <a:srgbClr val="123F67"/>
              </a:buClr>
              <a:buSzPts val="2100"/>
              <a:buFont typeface="Calibri"/>
              <a:buChar char="➔"/>
            </a:pPr>
            <a:r>
              <a:rPr lang="en" sz="2100">
                <a:solidFill>
                  <a:srgbClr val="123F67"/>
                </a:solidFill>
                <a:latin typeface="Calibri"/>
                <a:ea typeface="Calibri"/>
                <a:cs typeface="Calibri"/>
                <a:sym typeface="Calibri"/>
              </a:rPr>
              <a:t>Your experiences with the diagnostic process</a:t>
            </a:r>
            <a:endParaRPr sz="2100">
              <a:solidFill>
                <a:srgbClr val="123F67"/>
              </a:solidFill>
              <a:latin typeface="Calibri"/>
              <a:ea typeface="Calibri"/>
              <a:cs typeface="Calibri"/>
              <a:sym typeface="Calibri"/>
            </a:endParaRPr>
          </a:p>
          <a:p>
            <a:pPr indent="-361950" lvl="0" marL="457200" rtl="0" algn="l">
              <a:spcBef>
                <a:spcPts val="1000"/>
              </a:spcBef>
              <a:spcAft>
                <a:spcPts val="1000"/>
              </a:spcAft>
              <a:buClr>
                <a:srgbClr val="123F67"/>
              </a:buClr>
              <a:buSzPts val="2100"/>
              <a:buFont typeface="Calibri"/>
              <a:buChar char="➔"/>
            </a:pPr>
            <a:r>
              <a:rPr lang="en" sz="2100">
                <a:solidFill>
                  <a:srgbClr val="123F67"/>
                </a:solidFill>
                <a:latin typeface="Calibri"/>
                <a:ea typeface="Calibri"/>
                <a:cs typeface="Calibri"/>
                <a:sym typeface="Calibri"/>
              </a:rPr>
              <a:t>“Key Drivers” for diagnostic quality</a:t>
            </a:r>
            <a:endParaRPr sz="2100">
              <a:solidFill>
                <a:srgbClr val="123F67"/>
              </a:solidFill>
              <a:latin typeface="Calibri"/>
              <a:ea typeface="Calibri"/>
              <a:cs typeface="Calibri"/>
              <a:sym typeface="Calibri"/>
            </a:endParaRPr>
          </a:p>
        </p:txBody>
      </p:sp>
      <p:sp>
        <p:nvSpPr>
          <p:cNvPr id="550" name="Google Shape;550;p69"/>
          <p:cNvSpPr txBox="1"/>
          <p:nvPr/>
        </p:nvSpPr>
        <p:spPr>
          <a:xfrm>
            <a:off x="4572000" y="1224422"/>
            <a:ext cx="4046700" cy="104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None/>
            </a:pPr>
            <a:r>
              <a:rPr b="1" lang="en" sz="3000">
                <a:solidFill>
                  <a:srgbClr val="C08B3F"/>
                </a:solidFill>
                <a:latin typeface="Calibri"/>
                <a:ea typeface="Calibri"/>
                <a:cs typeface="Calibri"/>
                <a:sym typeface="Calibri"/>
              </a:rPr>
              <a:t>Let’s review what we’ve </a:t>
            </a:r>
            <a:r>
              <a:rPr b="1" lang="en" sz="3000">
                <a:solidFill>
                  <a:srgbClr val="C08B3F"/>
                </a:solidFill>
                <a:latin typeface="Calibri"/>
                <a:ea typeface="Calibri"/>
                <a:cs typeface="Calibri"/>
                <a:sym typeface="Calibri"/>
              </a:rPr>
              <a:t>discussed</a:t>
            </a:r>
            <a:endParaRPr b="1" sz="3000">
              <a:solidFill>
                <a:srgbClr val="C08B3F"/>
              </a:solidFill>
              <a:latin typeface="Calibri"/>
              <a:ea typeface="Calibri"/>
              <a:cs typeface="Calibri"/>
              <a:sym typeface="Calibri"/>
            </a:endParaRPr>
          </a:p>
        </p:txBody>
      </p:sp>
      <p:pic>
        <p:nvPicPr>
          <p:cNvPr id="551" name="Google Shape;551;p69"/>
          <p:cNvPicPr preferRelativeResize="0"/>
          <p:nvPr/>
        </p:nvPicPr>
        <p:blipFill rotWithShape="1">
          <a:blip r:embed="rId3">
            <a:alphaModFix/>
          </a:blip>
          <a:srcRect b="838" l="0" r="0" t="21491"/>
          <a:stretch/>
        </p:blipFill>
        <p:spPr>
          <a:xfrm>
            <a:off x="0" y="0"/>
            <a:ext cx="4260300" cy="6167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0"/>
          <p:cNvSpPr txBox="1"/>
          <p:nvPr/>
        </p:nvSpPr>
        <p:spPr>
          <a:xfrm>
            <a:off x="771375" y="2628600"/>
            <a:ext cx="78612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000">
                <a:solidFill>
                  <a:srgbClr val="123F67"/>
                </a:solidFill>
                <a:latin typeface="Calibri"/>
                <a:ea typeface="Calibri"/>
                <a:cs typeface="Calibri"/>
                <a:sym typeface="Calibri"/>
              </a:rPr>
              <a:t>Thank You!</a:t>
            </a:r>
            <a:endParaRPr sz="5000">
              <a:solidFill>
                <a:srgbClr val="123F67"/>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50"/>
          <p:cNvSpPr txBox="1"/>
          <p:nvPr>
            <p:ph type="ctrTitle"/>
          </p:nvPr>
        </p:nvSpPr>
        <p:spPr>
          <a:xfrm>
            <a:off x="685800" y="783156"/>
            <a:ext cx="6425100" cy="4779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b="1" lang="en" sz="3300">
                <a:latin typeface="Calibri"/>
                <a:ea typeface="Calibri"/>
                <a:cs typeface="Calibri"/>
                <a:sym typeface="Calibri"/>
              </a:rPr>
              <a:t>Diagnostic Process Map</a:t>
            </a:r>
            <a:endParaRPr b="1" sz="3300">
              <a:latin typeface="Calibri"/>
              <a:ea typeface="Calibri"/>
              <a:cs typeface="Calibri"/>
              <a:sym typeface="Calibri"/>
            </a:endParaRPr>
          </a:p>
        </p:txBody>
      </p:sp>
      <p:pic>
        <p:nvPicPr>
          <p:cNvPr descr="A close up of a logo&#10;&#10;Description automatically generated" id="307" name="Google Shape;307;p50"/>
          <p:cNvPicPr preferRelativeResize="0"/>
          <p:nvPr/>
        </p:nvPicPr>
        <p:blipFill rotWithShape="1">
          <a:blip r:embed="rId3">
            <a:alphaModFix/>
          </a:blip>
          <a:srcRect b="0" l="0" r="0" t="0"/>
          <a:stretch/>
        </p:blipFill>
        <p:spPr>
          <a:xfrm>
            <a:off x="2453029" y="2780803"/>
            <a:ext cx="5235483" cy="3420923"/>
          </a:xfrm>
          <a:prstGeom prst="rect">
            <a:avLst/>
          </a:prstGeom>
          <a:noFill/>
          <a:ln>
            <a:noFill/>
          </a:ln>
        </p:spPr>
      </p:pic>
      <p:pic>
        <p:nvPicPr>
          <p:cNvPr id="308" name="Google Shape;308;p50"/>
          <p:cNvPicPr preferRelativeResize="0"/>
          <p:nvPr/>
        </p:nvPicPr>
        <p:blipFill rotWithShape="1">
          <a:blip r:embed="rId4">
            <a:alphaModFix/>
          </a:blip>
          <a:srcRect b="0" l="0" r="0" t="0"/>
          <a:stretch/>
        </p:blipFill>
        <p:spPr>
          <a:xfrm>
            <a:off x="2418841" y="1762125"/>
            <a:ext cx="3229065" cy="3035105"/>
          </a:xfrm>
          <a:prstGeom prst="rect">
            <a:avLst/>
          </a:prstGeom>
          <a:noFill/>
          <a:ln>
            <a:noFill/>
          </a:ln>
        </p:spPr>
      </p:pic>
      <p:pic>
        <p:nvPicPr>
          <p:cNvPr id="309" name="Google Shape;309;p50">
            <a:hlinkClick/>
          </p:cNvPr>
          <p:cNvPicPr preferRelativeResize="0"/>
          <p:nvPr/>
        </p:nvPicPr>
        <p:blipFill rotWithShape="1">
          <a:blip r:embed="rId5">
            <a:alphaModFix/>
          </a:blip>
          <a:srcRect b="0" l="0" r="0" t="0"/>
          <a:stretch/>
        </p:blipFill>
        <p:spPr>
          <a:xfrm rot="436105">
            <a:off x="2666978" y="2664570"/>
            <a:ext cx="420081" cy="315081"/>
          </a:xfrm>
          <a:prstGeom prst="rect">
            <a:avLst/>
          </a:prstGeom>
          <a:noFill/>
          <a:ln>
            <a:noFill/>
          </a:ln>
        </p:spPr>
      </p:pic>
      <p:pic>
        <p:nvPicPr>
          <p:cNvPr id="310" name="Google Shape;310;p50">
            <a:hlinkClick/>
          </p:cNvPr>
          <p:cNvPicPr preferRelativeResize="0"/>
          <p:nvPr/>
        </p:nvPicPr>
        <p:blipFill rotWithShape="1">
          <a:blip r:embed="rId6">
            <a:alphaModFix/>
          </a:blip>
          <a:srcRect b="0" l="0" r="0" t="0"/>
          <a:stretch/>
        </p:blipFill>
        <p:spPr>
          <a:xfrm rot="747402">
            <a:off x="4825628" y="2398385"/>
            <a:ext cx="390659" cy="289789"/>
          </a:xfrm>
          <a:prstGeom prst="rect">
            <a:avLst/>
          </a:prstGeom>
          <a:noFill/>
          <a:ln>
            <a:noFill/>
          </a:ln>
        </p:spPr>
      </p:pic>
      <p:pic>
        <p:nvPicPr>
          <p:cNvPr id="311" name="Google Shape;311;p50">
            <a:hlinkClick/>
          </p:cNvPr>
          <p:cNvPicPr preferRelativeResize="0"/>
          <p:nvPr/>
        </p:nvPicPr>
        <p:blipFill rotWithShape="1">
          <a:blip r:embed="rId7">
            <a:alphaModFix/>
          </a:blip>
          <a:srcRect b="0" l="0" r="0" t="0"/>
          <a:stretch/>
        </p:blipFill>
        <p:spPr>
          <a:xfrm rot="-1288377">
            <a:off x="4314614" y="4188015"/>
            <a:ext cx="195404" cy="421959"/>
          </a:xfrm>
          <a:prstGeom prst="rect">
            <a:avLst/>
          </a:prstGeom>
          <a:noFill/>
          <a:ln>
            <a:noFill/>
          </a:ln>
        </p:spPr>
      </p:pic>
      <p:pic>
        <p:nvPicPr>
          <p:cNvPr id="312" name="Google Shape;312;p50">
            <a:hlinkClick/>
          </p:cNvPr>
          <p:cNvPicPr preferRelativeResize="0"/>
          <p:nvPr/>
        </p:nvPicPr>
        <p:blipFill rotWithShape="1">
          <a:blip r:embed="rId8">
            <a:alphaModFix/>
          </a:blip>
          <a:srcRect b="0" l="0" r="0" t="0"/>
          <a:stretch/>
        </p:blipFill>
        <p:spPr>
          <a:xfrm rot="502144">
            <a:off x="3062999" y="3109454"/>
            <a:ext cx="255709" cy="176425"/>
          </a:xfrm>
          <a:prstGeom prst="rect">
            <a:avLst/>
          </a:prstGeom>
          <a:noFill/>
          <a:ln>
            <a:noFill/>
          </a:ln>
        </p:spPr>
      </p:pic>
      <p:pic>
        <p:nvPicPr>
          <p:cNvPr id="313" name="Google Shape;313;p50">
            <a:hlinkClick/>
          </p:cNvPr>
          <p:cNvPicPr preferRelativeResize="0"/>
          <p:nvPr/>
        </p:nvPicPr>
        <p:blipFill rotWithShape="1">
          <a:blip r:embed="rId9">
            <a:alphaModFix/>
          </a:blip>
          <a:srcRect b="0" l="0" r="0" t="0"/>
          <a:stretch/>
        </p:blipFill>
        <p:spPr>
          <a:xfrm>
            <a:off x="3524619" y="2873248"/>
            <a:ext cx="482226" cy="365170"/>
          </a:xfrm>
          <a:prstGeom prst="rect">
            <a:avLst/>
          </a:prstGeom>
          <a:noFill/>
          <a:ln>
            <a:noFill/>
          </a:ln>
        </p:spPr>
      </p:pic>
      <p:pic>
        <p:nvPicPr>
          <p:cNvPr id="314" name="Google Shape;314;p50">
            <a:hlinkClick/>
          </p:cNvPr>
          <p:cNvPicPr preferRelativeResize="0"/>
          <p:nvPr/>
        </p:nvPicPr>
        <p:blipFill rotWithShape="1">
          <a:blip r:embed="rId9">
            <a:alphaModFix/>
          </a:blip>
          <a:srcRect b="0" l="0" r="0" t="0"/>
          <a:stretch/>
        </p:blipFill>
        <p:spPr>
          <a:xfrm>
            <a:off x="4050378" y="2868083"/>
            <a:ext cx="504484" cy="370334"/>
          </a:xfrm>
          <a:prstGeom prst="rect">
            <a:avLst/>
          </a:prstGeom>
          <a:noFill/>
          <a:ln>
            <a:noFill/>
          </a:ln>
        </p:spPr>
      </p:pic>
      <p:pic>
        <p:nvPicPr>
          <p:cNvPr id="315" name="Google Shape;315;p50">
            <a:hlinkClick/>
          </p:cNvPr>
          <p:cNvPicPr preferRelativeResize="0"/>
          <p:nvPr/>
        </p:nvPicPr>
        <p:blipFill rotWithShape="1">
          <a:blip r:embed="rId10">
            <a:alphaModFix/>
          </a:blip>
          <a:srcRect b="0" l="0" r="0" t="0"/>
          <a:stretch/>
        </p:blipFill>
        <p:spPr>
          <a:xfrm>
            <a:off x="5660314" y="2822111"/>
            <a:ext cx="1002572" cy="858108"/>
          </a:xfrm>
          <a:prstGeom prst="rect">
            <a:avLst/>
          </a:prstGeom>
          <a:noFill/>
          <a:ln>
            <a:noFill/>
          </a:ln>
        </p:spPr>
      </p:pic>
      <p:pic>
        <p:nvPicPr>
          <p:cNvPr id="316" name="Google Shape;316;p50"/>
          <p:cNvPicPr preferRelativeResize="0"/>
          <p:nvPr/>
        </p:nvPicPr>
        <p:blipFill rotWithShape="1">
          <a:blip r:embed="rId11">
            <a:alphaModFix/>
          </a:blip>
          <a:srcRect b="0" l="0" r="0" t="0"/>
          <a:stretch/>
        </p:blipFill>
        <p:spPr>
          <a:xfrm>
            <a:off x="6692477" y="2822111"/>
            <a:ext cx="1003615" cy="858108"/>
          </a:xfrm>
          <a:prstGeom prst="rect">
            <a:avLst/>
          </a:prstGeom>
          <a:noFill/>
          <a:ln>
            <a:noFill/>
          </a:ln>
        </p:spPr>
      </p:pic>
      <p:pic>
        <p:nvPicPr>
          <p:cNvPr id="317" name="Google Shape;317;p50"/>
          <p:cNvPicPr preferRelativeResize="0"/>
          <p:nvPr/>
        </p:nvPicPr>
        <p:blipFill rotWithShape="1">
          <a:blip r:embed="rId12">
            <a:alphaModFix/>
          </a:blip>
          <a:srcRect b="0" l="0" r="0" t="0"/>
          <a:stretch/>
        </p:blipFill>
        <p:spPr>
          <a:xfrm>
            <a:off x="7725781" y="2822110"/>
            <a:ext cx="1016118" cy="858105"/>
          </a:xfrm>
          <a:prstGeom prst="rect">
            <a:avLst/>
          </a:prstGeom>
          <a:noFill/>
          <a:ln>
            <a:noFill/>
          </a:ln>
        </p:spPr>
      </p:pic>
      <p:pic>
        <p:nvPicPr>
          <p:cNvPr id="318" name="Google Shape;318;p50">
            <a:hlinkClick r:id="rId13"/>
          </p:cNvPr>
          <p:cNvPicPr preferRelativeResize="0"/>
          <p:nvPr/>
        </p:nvPicPr>
        <p:blipFill rotWithShape="1">
          <a:blip r:embed="rId14">
            <a:alphaModFix/>
          </a:blip>
          <a:srcRect b="0" l="0" r="0" t="0"/>
          <a:stretch/>
        </p:blipFill>
        <p:spPr>
          <a:xfrm>
            <a:off x="8359936" y="5114423"/>
            <a:ext cx="278823" cy="411526"/>
          </a:xfrm>
          <a:prstGeom prst="rect">
            <a:avLst/>
          </a:prstGeom>
          <a:noFill/>
          <a:ln>
            <a:noFill/>
          </a:ln>
        </p:spPr>
      </p:pic>
      <p:pic>
        <p:nvPicPr>
          <p:cNvPr id="319" name="Google Shape;319;p50">
            <a:hlinkClick r:id="rId15"/>
          </p:cNvPr>
          <p:cNvPicPr preferRelativeResize="0"/>
          <p:nvPr/>
        </p:nvPicPr>
        <p:blipFill rotWithShape="1">
          <a:blip r:embed="rId16">
            <a:alphaModFix/>
          </a:blip>
          <a:srcRect b="0" l="0" r="0" t="0"/>
          <a:stretch/>
        </p:blipFill>
        <p:spPr>
          <a:xfrm>
            <a:off x="402100" y="2822110"/>
            <a:ext cx="990994" cy="855308"/>
          </a:xfrm>
          <a:prstGeom prst="rect">
            <a:avLst/>
          </a:prstGeom>
          <a:noFill/>
          <a:ln>
            <a:noFill/>
          </a:ln>
        </p:spPr>
      </p:pic>
      <p:pic>
        <p:nvPicPr>
          <p:cNvPr id="320" name="Google Shape;320;p50">
            <a:hlinkClick/>
          </p:cNvPr>
          <p:cNvPicPr preferRelativeResize="0"/>
          <p:nvPr/>
        </p:nvPicPr>
        <p:blipFill rotWithShape="1">
          <a:blip r:embed="rId17">
            <a:alphaModFix/>
          </a:blip>
          <a:srcRect b="0" l="0" r="0" t="0"/>
          <a:stretch/>
        </p:blipFill>
        <p:spPr>
          <a:xfrm>
            <a:off x="1469749" y="2822647"/>
            <a:ext cx="1000752" cy="854770"/>
          </a:xfrm>
          <a:prstGeom prst="rect">
            <a:avLst/>
          </a:prstGeom>
          <a:noFill/>
          <a:ln>
            <a:noFill/>
          </a:ln>
        </p:spPr>
      </p:pic>
      <p:pic>
        <p:nvPicPr>
          <p:cNvPr id="321" name="Google Shape;321;p50">
            <a:hlinkClick/>
          </p:cNvPr>
          <p:cNvPicPr preferRelativeResize="0"/>
          <p:nvPr/>
        </p:nvPicPr>
        <p:blipFill rotWithShape="1">
          <a:blip r:embed="rId18">
            <a:alphaModFix/>
          </a:blip>
          <a:srcRect b="0" l="0" r="0" t="0"/>
          <a:stretch/>
        </p:blipFill>
        <p:spPr>
          <a:xfrm>
            <a:off x="3524619" y="3294932"/>
            <a:ext cx="448964" cy="399006"/>
          </a:xfrm>
          <a:prstGeom prst="rect">
            <a:avLst/>
          </a:prstGeom>
          <a:noFill/>
          <a:ln>
            <a:noFill/>
          </a:ln>
        </p:spPr>
      </p:pic>
      <p:pic>
        <p:nvPicPr>
          <p:cNvPr id="322" name="Google Shape;322;p50">
            <a:hlinkClick/>
          </p:cNvPr>
          <p:cNvPicPr preferRelativeResize="0"/>
          <p:nvPr/>
        </p:nvPicPr>
        <p:blipFill rotWithShape="1">
          <a:blip r:embed="rId9">
            <a:alphaModFix/>
          </a:blip>
          <a:srcRect b="0" l="0" r="0" t="0"/>
          <a:stretch/>
        </p:blipFill>
        <p:spPr>
          <a:xfrm>
            <a:off x="4036435" y="3303354"/>
            <a:ext cx="550659" cy="311450"/>
          </a:xfrm>
          <a:prstGeom prst="rect">
            <a:avLst/>
          </a:prstGeom>
          <a:noFill/>
          <a:ln>
            <a:noFill/>
          </a:ln>
        </p:spPr>
      </p:pic>
      <p:sp>
        <p:nvSpPr>
          <p:cNvPr id="323" name="Google Shape;323;p50"/>
          <p:cNvSpPr txBox="1"/>
          <p:nvPr/>
        </p:nvSpPr>
        <p:spPr>
          <a:xfrm>
            <a:off x="252250" y="5559550"/>
            <a:ext cx="86445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solidFill>
                  <a:schemeClr val="dk1"/>
                </a:solidFill>
                <a:highlight>
                  <a:srgbClr val="FFFFFF"/>
                </a:highlight>
              </a:rPr>
              <a:t>Interactive Diagnostic Process Map, </a:t>
            </a:r>
            <a:r>
              <a:rPr i="1" lang="en" sz="900" u="sng">
                <a:solidFill>
                  <a:schemeClr val="hlink"/>
                </a:solidFill>
                <a:highlight>
                  <a:srgbClr val="FFFFFF"/>
                </a:highlight>
                <a:hlinkClick r:id="rId19"/>
              </a:rPr>
              <a:t>https://www.improvediagnosis.org/processes/the-diagnostic-process/</a:t>
            </a:r>
            <a:r>
              <a:rPr i="1" lang="en" sz="900">
                <a:solidFill>
                  <a:schemeClr val="dk1"/>
                </a:solidFill>
                <a:highlight>
                  <a:srgbClr val="FFFFFF"/>
                </a:highlight>
              </a:rPr>
              <a:t>, u</a:t>
            </a:r>
            <a:r>
              <a:rPr i="1" lang="en" sz="900">
                <a:solidFill>
                  <a:schemeClr val="dk1"/>
                </a:solidFill>
                <a:highlight>
                  <a:srgbClr val="FFFFFF"/>
                </a:highlight>
              </a:rPr>
              <a:t>sed and adapted with permission. National Academies of Sciences, Engineering, and Medicine. 2015. Improving Diagnosis in Health Care. Washington, DC: The National Academies Press. </a:t>
            </a:r>
            <a:r>
              <a:rPr i="1" lang="en" sz="900" u="sng">
                <a:solidFill>
                  <a:srgbClr val="7DB8EB"/>
                </a:solidFill>
                <a:highlight>
                  <a:srgbClr val="FFFFFF"/>
                </a:highlight>
                <a:hlinkClick r:id="rId20">
                  <a:extLst>
                    <a:ext uri="{A12FA001-AC4F-418D-AE19-62706E023703}">
                      <ahyp:hlinkClr val="tx"/>
                    </a:ext>
                  </a:extLst>
                </a:hlinkClick>
              </a:rPr>
              <a:t>https://doi.org/10.17226/21794</a:t>
            </a:r>
            <a:r>
              <a:rPr i="1" lang="en" sz="900">
                <a:solidFill>
                  <a:schemeClr val="dk1"/>
                </a:solidFill>
                <a:highlight>
                  <a:srgbClr val="FFFFFF"/>
                </a:highlight>
              </a:rPr>
              <a:t>. Diagram can be found on p 3 of the report.</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1"/>
          <p:cNvSpPr txBox="1"/>
          <p:nvPr/>
        </p:nvSpPr>
        <p:spPr>
          <a:xfrm>
            <a:off x="712205" y="3105450"/>
            <a:ext cx="7719600" cy="326100"/>
          </a:xfrm>
          <a:prstGeom prst="rect">
            <a:avLst/>
          </a:prstGeom>
          <a:noFill/>
          <a:ln>
            <a:noFill/>
          </a:ln>
        </p:spPr>
        <p:txBody>
          <a:bodyPr anchorCtr="0" anchor="t" bIns="45700" lIns="91425" spcFirstLastPara="1" rIns="91425" wrap="square" tIns="45700">
            <a:spAutoFit/>
          </a:bodyPr>
          <a:lstStyle/>
          <a:p>
            <a:pPr indent="0" lvl="1" marL="134936" marR="0" rtl="0" algn="ctr">
              <a:lnSpc>
                <a:spcPct val="84350"/>
              </a:lnSpc>
              <a:spcBef>
                <a:spcPts val="0"/>
              </a:spcBef>
              <a:spcAft>
                <a:spcPts val="0"/>
              </a:spcAft>
              <a:buNone/>
            </a:pPr>
            <a:r>
              <a:rPr b="1" i="0" lang="en" sz="1800" u="none" cap="none" strike="noStrike">
                <a:solidFill>
                  <a:schemeClr val="lt1"/>
                </a:solidFill>
                <a:latin typeface="Calibri"/>
                <a:ea typeface="Calibri"/>
                <a:cs typeface="Calibri"/>
                <a:sym typeface="Calibri"/>
              </a:rPr>
              <a:t>Patient experiences a health problem</a:t>
            </a:r>
            <a:endParaRPr sz="1800">
              <a:latin typeface="Calibri"/>
              <a:ea typeface="Calibri"/>
              <a:cs typeface="Calibri"/>
              <a:sym typeface="Calibri"/>
            </a:endParaRPr>
          </a:p>
        </p:txBody>
      </p:sp>
      <p:cxnSp>
        <p:nvCxnSpPr>
          <p:cNvPr id="329" name="Google Shape;329;p51"/>
          <p:cNvCxnSpPr/>
          <p:nvPr/>
        </p:nvCxnSpPr>
        <p:spPr>
          <a:xfrm>
            <a:off x="5310353" y="3394190"/>
            <a:ext cx="177900" cy="438300"/>
          </a:xfrm>
          <a:prstGeom prst="straightConnector1">
            <a:avLst/>
          </a:prstGeom>
          <a:noFill/>
          <a:ln cap="flat" cmpd="sng" w="19050">
            <a:solidFill>
              <a:schemeClr val="accent3"/>
            </a:solidFill>
            <a:prstDash val="solid"/>
            <a:miter lim="800000"/>
            <a:headEnd len="sm" w="sm" type="none"/>
            <a:tailEnd len="med" w="med" type="triangle"/>
          </a:ln>
        </p:spPr>
      </p:cxnSp>
      <p:cxnSp>
        <p:nvCxnSpPr>
          <p:cNvPr id="330" name="Google Shape;330;p51"/>
          <p:cNvCxnSpPr>
            <a:endCxn id="331" idx="0"/>
          </p:cNvCxnSpPr>
          <p:nvPr/>
        </p:nvCxnSpPr>
        <p:spPr>
          <a:xfrm flipH="1">
            <a:off x="3022073" y="3368175"/>
            <a:ext cx="533400" cy="1249500"/>
          </a:xfrm>
          <a:prstGeom prst="straightConnector1">
            <a:avLst/>
          </a:prstGeom>
          <a:noFill/>
          <a:ln cap="flat" cmpd="sng" w="19050">
            <a:solidFill>
              <a:schemeClr val="accent3"/>
            </a:solidFill>
            <a:prstDash val="solid"/>
            <a:miter lim="800000"/>
            <a:headEnd len="sm" w="sm" type="none"/>
            <a:tailEnd len="med" w="med" type="triangle"/>
          </a:ln>
        </p:spPr>
      </p:cxnSp>
      <p:sp>
        <p:nvSpPr>
          <p:cNvPr id="331" name="Google Shape;331;p51"/>
          <p:cNvSpPr txBox="1"/>
          <p:nvPr/>
        </p:nvSpPr>
        <p:spPr>
          <a:xfrm>
            <a:off x="2063723" y="4617675"/>
            <a:ext cx="1916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Resolve situation</a:t>
            </a:r>
            <a:endParaRPr sz="1800">
              <a:latin typeface="Calibri"/>
              <a:ea typeface="Calibri"/>
              <a:cs typeface="Calibri"/>
              <a:sym typeface="Calibri"/>
            </a:endParaRPr>
          </a:p>
          <a:p>
            <a:pPr indent="0" lvl="0" marL="0" marR="0" rtl="0" algn="ctr">
              <a:spcBef>
                <a:spcPts val="0"/>
              </a:spcBef>
              <a:spcAft>
                <a:spcPts val="0"/>
              </a:spcAft>
              <a:buNone/>
            </a:pPr>
            <a:r>
              <a:rPr lang="en" sz="1800">
                <a:solidFill>
                  <a:schemeClr val="lt1"/>
                </a:solidFill>
                <a:latin typeface="Calibri"/>
                <a:ea typeface="Calibri"/>
                <a:cs typeface="Calibri"/>
                <a:sym typeface="Calibri"/>
              </a:rPr>
              <a:t>on their own</a:t>
            </a:r>
            <a:endParaRPr sz="1800">
              <a:latin typeface="Calibri"/>
              <a:ea typeface="Calibri"/>
              <a:cs typeface="Calibri"/>
              <a:sym typeface="Calibri"/>
            </a:endParaRPr>
          </a:p>
        </p:txBody>
      </p:sp>
      <p:sp>
        <p:nvSpPr>
          <p:cNvPr id="332" name="Google Shape;332;p51"/>
          <p:cNvSpPr txBox="1"/>
          <p:nvPr/>
        </p:nvSpPr>
        <p:spPr>
          <a:xfrm>
            <a:off x="4402250" y="3832500"/>
            <a:ext cx="2794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chemeClr val="lt1"/>
                </a:solidFill>
                <a:latin typeface="Calibri"/>
                <a:ea typeface="Calibri"/>
                <a:cs typeface="Calibri"/>
                <a:sym typeface="Calibri"/>
              </a:rPr>
              <a:t>Consults with others </a:t>
            </a:r>
            <a:endParaRPr sz="1800">
              <a:latin typeface="Calibri"/>
              <a:ea typeface="Calibri"/>
              <a:cs typeface="Calibri"/>
              <a:sym typeface="Calibri"/>
            </a:endParaRPr>
          </a:p>
          <a:p>
            <a:pPr indent="0" lvl="0" marL="0" marR="0" rtl="0" algn="ctr">
              <a:spcBef>
                <a:spcPts val="0"/>
              </a:spcBef>
              <a:spcAft>
                <a:spcPts val="0"/>
              </a:spcAft>
              <a:buNone/>
            </a:pPr>
            <a:r>
              <a:rPr lang="en" sz="1800">
                <a:solidFill>
                  <a:schemeClr val="lt1"/>
                </a:solidFill>
                <a:latin typeface="Calibri"/>
                <a:ea typeface="Calibri"/>
                <a:cs typeface="Calibri"/>
                <a:sym typeface="Calibri"/>
              </a:rPr>
              <a:t>(family, friends, online, etc.)</a:t>
            </a:r>
            <a:endParaRPr sz="1800">
              <a:latin typeface="Calibri"/>
              <a:ea typeface="Calibri"/>
              <a:cs typeface="Calibri"/>
              <a:sym typeface="Calibri"/>
            </a:endParaRPr>
          </a:p>
        </p:txBody>
      </p:sp>
      <p:sp>
        <p:nvSpPr>
          <p:cNvPr id="333" name="Google Shape;333;p51"/>
          <p:cNvSpPr txBox="1"/>
          <p:nvPr/>
        </p:nvSpPr>
        <p:spPr>
          <a:xfrm>
            <a:off x="4402250" y="4756125"/>
            <a:ext cx="33288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800">
                <a:solidFill>
                  <a:schemeClr val="lt1"/>
                </a:solidFill>
                <a:latin typeface="Calibri"/>
                <a:ea typeface="Calibri"/>
                <a:cs typeface="Calibri"/>
                <a:sym typeface="Calibri"/>
              </a:rPr>
              <a:t>Patient explains their problems</a:t>
            </a:r>
            <a:endParaRPr sz="1800">
              <a:latin typeface="Calibri"/>
              <a:ea typeface="Calibri"/>
              <a:cs typeface="Calibri"/>
              <a:sym typeface="Calibri"/>
            </a:endParaRPr>
          </a:p>
          <a:p>
            <a:pPr indent="0" lvl="0" marL="0" marR="0" rtl="0" algn="ctr">
              <a:spcBef>
                <a:spcPts val="0"/>
              </a:spcBef>
              <a:spcAft>
                <a:spcPts val="0"/>
              </a:spcAft>
              <a:buNone/>
            </a:pPr>
            <a:r>
              <a:rPr lang="en" sz="1800">
                <a:solidFill>
                  <a:schemeClr val="lt1"/>
                </a:solidFill>
                <a:latin typeface="Calibri"/>
                <a:ea typeface="Calibri"/>
                <a:cs typeface="Calibri"/>
                <a:sym typeface="Calibri"/>
              </a:rPr>
              <a:t>in their own words</a:t>
            </a:r>
            <a:endParaRPr sz="1800">
              <a:latin typeface="Calibri"/>
              <a:ea typeface="Calibri"/>
              <a:cs typeface="Calibri"/>
              <a:sym typeface="Calibri"/>
            </a:endParaRPr>
          </a:p>
        </p:txBody>
      </p:sp>
      <p:cxnSp>
        <p:nvCxnSpPr>
          <p:cNvPr id="334" name="Google Shape;334;p51"/>
          <p:cNvCxnSpPr/>
          <p:nvPr/>
        </p:nvCxnSpPr>
        <p:spPr>
          <a:xfrm>
            <a:off x="5921356" y="4478403"/>
            <a:ext cx="0" cy="263100"/>
          </a:xfrm>
          <a:prstGeom prst="straightConnector1">
            <a:avLst/>
          </a:prstGeom>
          <a:noFill/>
          <a:ln cap="flat" cmpd="sng" w="19050">
            <a:solidFill>
              <a:schemeClr val="accent3"/>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ph idx="4294967295" type="subTitle"/>
          </p:nvPr>
        </p:nvSpPr>
        <p:spPr>
          <a:xfrm>
            <a:off x="803375" y="3274619"/>
            <a:ext cx="7772400" cy="1821300"/>
          </a:xfrm>
          <a:prstGeom prst="rect">
            <a:avLst/>
          </a:prstGeom>
          <a:noFill/>
          <a:ln>
            <a:noFill/>
          </a:ln>
        </p:spPr>
        <p:txBody>
          <a:bodyPr anchorCtr="0" anchor="t" bIns="45700" lIns="91425" spcFirstLastPara="1" rIns="91425" wrap="square" tIns="45700">
            <a:normAutofit/>
          </a:bodyPr>
          <a:lstStyle/>
          <a:p>
            <a:pPr indent="-215900" lvl="0" marL="228600" marR="0" rtl="0" algn="l">
              <a:lnSpc>
                <a:spcPct val="90000"/>
              </a:lnSpc>
              <a:spcBef>
                <a:spcPts val="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The decision to engage with healthcare systems is multifaceted.</a:t>
            </a:r>
            <a:endParaRPr sz="1800">
              <a:solidFill>
                <a:schemeClr val="lt1"/>
              </a:solidFill>
            </a:endParaRPr>
          </a:p>
          <a:p>
            <a:pPr indent="-215900" lvl="0" marL="228600" marR="0" rtl="0" algn="l">
              <a:lnSpc>
                <a:spcPct val="90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Factors influencing this decision: </a:t>
            </a:r>
            <a:r>
              <a:rPr b="1" i="0" lang="en" sz="1800" u="none" cap="none" strike="noStrike">
                <a:solidFill>
                  <a:schemeClr val="lt1"/>
                </a:solidFill>
                <a:latin typeface="Calibri"/>
                <a:ea typeface="Calibri"/>
                <a:cs typeface="Calibri"/>
                <a:sym typeface="Calibri"/>
              </a:rPr>
              <a:t>Access, Cost, Trust.</a:t>
            </a:r>
            <a:endParaRPr sz="1800">
              <a:solidFill>
                <a:schemeClr val="lt1"/>
              </a:solidFill>
            </a:endParaRPr>
          </a:p>
          <a:p>
            <a:pPr indent="-215900" lvl="0" marL="228600" marR="0" rtl="0" algn="l">
              <a:lnSpc>
                <a:spcPct val="90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Seeking healthcare initiates the formal diagnostic process.</a:t>
            </a:r>
            <a:endParaRPr sz="1800">
              <a:solidFill>
                <a:schemeClr val="lt1"/>
              </a:solidFill>
            </a:endParaRPr>
          </a:p>
          <a:p>
            <a:pPr indent="-215900" lvl="0" marL="228600" marR="0" rtl="0" algn="l">
              <a:lnSpc>
                <a:spcPct val="90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Diagnosis varies based on the issue and healthcare provider.</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AE30"/>
        </a:solidFill>
      </p:bgPr>
    </p:bg>
    <p:spTree>
      <p:nvGrpSpPr>
        <p:cNvPr id="343" name="Shape 343"/>
        <p:cNvGrpSpPr/>
        <p:nvPr/>
      </p:nvGrpSpPr>
      <p:grpSpPr>
        <a:xfrm>
          <a:off x="0" y="0"/>
          <a:ext cx="0" cy="0"/>
          <a:chOff x="0" y="0"/>
          <a:chExt cx="0" cy="0"/>
        </a:xfrm>
      </p:grpSpPr>
      <p:sp>
        <p:nvSpPr>
          <p:cNvPr id="344" name="Google Shape;344;p53"/>
          <p:cNvSpPr txBox="1"/>
          <p:nvPr/>
        </p:nvSpPr>
        <p:spPr>
          <a:xfrm>
            <a:off x="1539848" y="4310525"/>
            <a:ext cx="24447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rgbClr val="123F67"/>
                </a:solidFill>
                <a:latin typeface="Calibri"/>
                <a:ea typeface="Calibri"/>
                <a:cs typeface="Calibri"/>
                <a:sym typeface="Calibri"/>
              </a:rPr>
              <a:t>Patient shares their</a:t>
            </a:r>
            <a:endParaRPr sz="1800">
              <a:solidFill>
                <a:srgbClr val="123F67"/>
              </a:solidFill>
              <a:latin typeface="Calibri"/>
              <a:ea typeface="Calibri"/>
              <a:cs typeface="Calibri"/>
              <a:sym typeface="Calibri"/>
            </a:endParaRPr>
          </a:p>
          <a:p>
            <a:pPr indent="0" lvl="0" marL="0" marR="0" rtl="0" algn="ctr">
              <a:spcBef>
                <a:spcPts val="0"/>
              </a:spcBef>
              <a:spcAft>
                <a:spcPts val="0"/>
              </a:spcAft>
              <a:buNone/>
            </a:pPr>
            <a:r>
              <a:rPr lang="en" sz="1800">
                <a:solidFill>
                  <a:srgbClr val="123F67"/>
                </a:solidFill>
                <a:latin typeface="Calibri"/>
                <a:ea typeface="Calibri"/>
                <a:cs typeface="Calibri"/>
                <a:sym typeface="Calibri"/>
              </a:rPr>
              <a:t>clinical history</a:t>
            </a:r>
            <a:endParaRPr sz="1800">
              <a:solidFill>
                <a:srgbClr val="123F67"/>
              </a:solidFill>
              <a:latin typeface="Calibri"/>
              <a:ea typeface="Calibri"/>
              <a:cs typeface="Calibri"/>
              <a:sym typeface="Calibri"/>
            </a:endParaRPr>
          </a:p>
        </p:txBody>
      </p:sp>
      <p:sp>
        <p:nvSpPr>
          <p:cNvPr id="345" name="Google Shape;345;p53"/>
          <p:cNvSpPr txBox="1"/>
          <p:nvPr/>
        </p:nvSpPr>
        <p:spPr>
          <a:xfrm>
            <a:off x="5280378" y="4310525"/>
            <a:ext cx="2879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rgbClr val="123F67"/>
                </a:solidFill>
                <a:latin typeface="Calibri"/>
                <a:ea typeface="Calibri"/>
                <a:cs typeface="Calibri"/>
                <a:sym typeface="Calibri"/>
              </a:rPr>
              <a:t>Physician conducts</a:t>
            </a:r>
            <a:endParaRPr sz="1800">
              <a:solidFill>
                <a:srgbClr val="123F67"/>
              </a:solidFill>
              <a:latin typeface="Calibri"/>
              <a:ea typeface="Calibri"/>
              <a:cs typeface="Calibri"/>
              <a:sym typeface="Calibri"/>
            </a:endParaRPr>
          </a:p>
          <a:p>
            <a:pPr indent="0" lvl="0" marL="0" marR="0" rtl="0" algn="ctr">
              <a:spcBef>
                <a:spcPts val="0"/>
              </a:spcBef>
              <a:spcAft>
                <a:spcPts val="0"/>
              </a:spcAft>
              <a:buNone/>
            </a:pPr>
            <a:r>
              <a:rPr lang="en" sz="1800">
                <a:solidFill>
                  <a:srgbClr val="123F67"/>
                </a:solidFill>
                <a:latin typeface="Calibri"/>
                <a:ea typeface="Calibri"/>
                <a:cs typeface="Calibri"/>
                <a:sym typeface="Calibri"/>
              </a:rPr>
              <a:t>physical examinations </a:t>
            </a:r>
            <a:endParaRPr sz="1800">
              <a:solidFill>
                <a:srgbClr val="123F67"/>
              </a:solidFill>
              <a:latin typeface="Calibri"/>
              <a:ea typeface="Calibri"/>
              <a:cs typeface="Calibri"/>
              <a:sym typeface="Calibri"/>
            </a:endParaRPr>
          </a:p>
        </p:txBody>
      </p:sp>
      <p:sp>
        <p:nvSpPr>
          <p:cNvPr id="346" name="Google Shape;346;p53"/>
          <p:cNvSpPr txBox="1"/>
          <p:nvPr/>
        </p:nvSpPr>
        <p:spPr>
          <a:xfrm>
            <a:off x="2580446" y="3105750"/>
            <a:ext cx="4248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800">
                <a:solidFill>
                  <a:srgbClr val="123F67"/>
                </a:solidFill>
                <a:latin typeface="Calibri"/>
                <a:ea typeface="Calibri"/>
                <a:cs typeface="Calibri"/>
                <a:sym typeface="Calibri"/>
              </a:rPr>
              <a:t>Information required for a diagnosis </a:t>
            </a:r>
            <a:endParaRPr sz="1800">
              <a:solidFill>
                <a:srgbClr val="123F67"/>
              </a:solidFill>
              <a:latin typeface="Calibri"/>
              <a:ea typeface="Calibri"/>
              <a:cs typeface="Calibri"/>
              <a:sym typeface="Calibri"/>
            </a:endParaRPr>
          </a:p>
          <a:p>
            <a:pPr indent="0" lvl="0" marL="0" marR="0" rtl="0" algn="ctr">
              <a:spcBef>
                <a:spcPts val="0"/>
              </a:spcBef>
              <a:spcAft>
                <a:spcPts val="0"/>
              </a:spcAft>
              <a:buNone/>
            </a:pPr>
            <a:r>
              <a:rPr lang="en" sz="1800">
                <a:solidFill>
                  <a:srgbClr val="123F67"/>
                </a:solidFill>
                <a:latin typeface="Calibri"/>
                <a:ea typeface="Calibri"/>
                <a:cs typeface="Calibri"/>
                <a:sym typeface="Calibri"/>
              </a:rPr>
              <a:t>(in regular cases)</a:t>
            </a:r>
            <a:endParaRPr sz="1800">
              <a:solidFill>
                <a:srgbClr val="123F67"/>
              </a:solidFill>
              <a:latin typeface="Calibri"/>
              <a:ea typeface="Calibri"/>
              <a:cs typeface="Calibri"/>
              <a:sym typeface="Calibri"/>
            </a:endParaRPr>
          </a:p>
        </p:txBody>
      </p:sp>
      <p:cxnSp>
        <p:nvCxnSpPr>
          <p:cNvPr id="347" name="Google Shape;347;p53"/>
          <p:cNvCxnSpPr/>
          <p:nvPr/>
        </p:nvCxnSpPr>
        <p:spPr>
          <a:xfrm>
            <a:off x="4639096" y="3722225"/>
            <a:ext cx="1541100" cy="597300"/>
          </a:xfrm>
          <a:prstGeom prst="straightConnector1">
            <a:avLst/>
          </a:prstGeom>
          <a:noFill/>
          <a:ln cap="flat" cmpd="sng" w="19050">
            <a:solidFill>
              <a:schemeClr val="lt2"/>
            </a:solidFill>
            <a:prstDash val="solid"/>
            <a:miter lim="800000"/>
            <a:headEnd len="sm" w="sm" type="none"/>
            <a:tailEnd len="med" w="med" type="triangle"/>
          </a:ln>
        </p:spPr>
      </p:cxnSp>
      <p:cxnSp>
        <p:nvCxnSpPr>
          <p:cNvPr id="348" name="Google Shape;348;p53"/>
          <p:cNvCxnSpPr/>
          <p:nvPr/>
        </p:nvCxnSpPr>
        <p:spPr>
          <a:xfrm flipH="1">
            <a:off x="3145398" y="3722225"/>
            <a:ext cx="1493700" cy="575100"/>
          </a:xfrm>
          <a:prstGeom prst="straightConnector1">
            <a:avLst/>
          </a:prstGeom>
          <a:noFill/>
          <a:ln cap="flat" cmpd="sng" w="19050">
            <a:solidFill>
              <a:schemeClr val="lt2"/>
            </a:solidFill>
            <a:prstDash val="solid"/>
            <a:miter lim="800000"/>
            <a:headEnd len="sm" w="sm" type="none"/>
            <a:tailEnd len="med" w="med" type="triangle"/>
          </a:ln>
        </p:spPr>
      </p:cxnSp>
      <p:sp>
        <p:nvSpPr>
          <p:cNvPr id="349" name="Google Shape;349;p53"/>
          <p:cNvSpPr txBox="1"/>
          <p:nvPr/>
        </p:nvSpPr>
        <p:spPr>
          <a:xfrm>
            <a:off x="865957" y="5177426"/>
            <a:ext cx="76773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 sz="1800" u="none" strike="noStrike">
                <a:solidFill>
                  <a:srgbClr val="123F67"/>
                </a:solidFill>
                <a:latin typeface="Calibri"/>
                <a:ea typeface="Calibri"/>
                <a:cs typeface="Calibri"/>
                <a:sym typeface="Calibri"/>
              </a:rPr>
              <a:t>In other cases, diagnostic tests or imaging studies may be required to gather essential information for an accurate diagnosis.</a:t>
            </a:r>
            <a:endParaRPr sz="1800">
              <a:solidFill>
                <a:srgbClr val="123F67"/>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AE30"/>
        </a:solidFill>
      </p:bgPr>
    </p:bg>
    <p:spTree>
      <p:nvGrpSpPr>
        <p:cNvPr id="353" name="Shape 353"/>
        <p:cNvGrpSpPr/>
        <p:nvPr/>
      </p:nvGrpSpPr>
      <p:grpSpPr>
        <a:xfrm>
          <a:off x="0" y="0"/>
          <a:ext cx="0" cy="0"/>
          <a:chOff x="0" y="0"/>
          <a:chExt cx="0" cy="0"/>
        </a:xfrm>
      </p:grpSpPr>
      <p:sp>
        <p:nvSpPr>
          <p:cNvPr id="354" name="Google Shape;354;p54"/>
          <p:cNvSpPr txBox="1"/>
          <p:nvPr>
            <p:ph idx="4294967295" type="subTitle"/>
          </p:nvPr>
        </p:nvSpPr>
        <p:spPr>
          <a:xfrm>
            <a:off x="685800" y="3299422"/>
            <a:ext cx="7772400" cy="2082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123F67"/>
              </a:buClr>
              <a:buSzPts val="1800"/>
              <a:buFont typeface="Arial"/>
              <a:buChar char="➔"/>
            </a:pPr>
            <a:r>
              <a:rPr b="0" i="0" lang="en" sz="1800" u="none" cap="none" strike="noStrike">
                <a:solidFill>
                  <a:srgbClr val="123F67"/>
                </a:solidFill>
                <a:latin typeface="Calibri"/>
                <a:ea typeface="Calibri"/>
                <a:cs typeface="Calibri"/>
                <a:sym typeface="Calibri"/>
              </a:rPr>
              <a:t>Healthcare providers, drawing on their medical knowledge, interpret gathered information to identify patterns that suggest specific diseases or disease types.</a:t>
            </a:r>
            <a:endParaRPr sz="1800">
              <a:solidFill>
                <a:srgbClr val="123F67"/>
              </a:solidFill>
            </a:endParaRPr>
          </a:p>
          <a:p>
            <a:pPr indent="-228600" lvl="0" marL="228600" marR="0" rtl="0" algn="l">
              <a:lnSpc>
                <a:spcPct val="90000"/>
              </a:lnSpc>
              <a:spcBef>
                <a:spcPts val="1000"/>
              </a:spcBef>
              <a:spcAft>
                <a:spcPts val="0"/>
              </a:spcAft>
              <a:buClr>
                <a:srgbClr val="123F67"/>
              </a:buClr>
              <a:buSzPts val="1800"/>
              <a:buFont typeface="Arial"/>
              <a:buChar char="➔"/>
            </a:pPr>
            <a:r>
              <a:rPr b="0" i="0" lang="en" sz="1800" u="none" cap="none" strike="noStrike">
                <a:solidFill>
                  <a:srgbClr val="123F67"/>
                </a:solidFill>
                <a:latin typeface="Calibri"/>
                <a:ea typeface="Calibri"/>
                <a:cs typeface="Calibri"/>
                <a:sym typeface="Calibri"/>
              </a:rPr>
              <a:t>With approximately 200 known symptoms </a:t>
            </a:r>
            <a:r>
              <a:rPr lang="en" sz="1800">
                <a:solidFill>
                  <a:srgbClr val="123F67"/>
                </a:solidFill>
              </a:rPr>
              <a:t>but</a:t>
            </a:r>
            <a:r>
              <a:rPr b="0" i="0" lang="en" sz="1800" u="none" cap="none" strike="noStrike">
                <a:solidFill>
                  <a:srgbClr val="123F67"/>
                </a:solidFill>
                <a:latin typeface="Calibri"/>
                <a:ea typeface="Calibri"/>
                <a:cs typeface="Calibri"/>
                <a:sym typeface="Calibri"/>
              </a:rPr>
              <a:t> over 10,000 possible diseases</a:t>
            </a:r>
            <a:r>
              <a:rPr lang="en" sz="1800">
                <a:solidFill>
                  <a:srgbClr val="123F67"/>
                </a:solidFill>
              </a:rPr>
              <a:t>, there may be </a:t>
            </a:r>
            <a:r>
              <a:rPr b="0" i="0" lang="en" sz="1800" u="none" cap="none" strike="noStrike">
                <a:solidFill>
                  <a:srgbClr val="123F67"/>
                </a:solidFill>
                <a:latin typeface="Calibri"/>
                <a:ea typeface="Calibri"/>
                <a:cs typeface="Calibri"/>
                <a:sym typeface="Calibri"/>
              </a:rPr>
              <a:t>numerous potential diagnoses.</a:t>
            </a:r>
            <a:endParaRPr sz="1800">
              <a:solidFill>
                <a:srgbClr val="123F67"/>
              </a:solidFill>
            </a:endParaRPr>
          </a:p>
          <a:p>
            <a:pPr indent="-228600" lvl="0" marL="228600" marR="0" rtl="0" algn="l">
              <a:lnSpc>
                <a:spcPct val="90000"/>
              </a:lnSpc>
              <a:spcBef>
                <a:spcPts val="1000"/>
              </a:spcBef>
              <a:spcAft>
                <a:spcPts val="0"/>
              </a:spcAft>
              <a:buClr>
                <a:srgbClr val="123F67"/>
              </a:buClr>
              <a:buSzPts val="1800"/>
              <a:buFont typeface="Arial"/>
              <a:buChar char="➔"/>
            </a:pPr>
            <a:r>
              <a:rPr b="0" i="0" lang="en" sz="1800" u="none" cap="none" strike="noStrike">
                <a:solidFill>
                  <a:srgbClr val="123F67"/>
                </a:solidFill>
                <a:latin typeface="Calibri"/>
                <a:ea typeface="Calibri"/>
                <a:cs typeface="Calibri"/>
                <a:sym typeface="Calibri"/>
              </a:rPr>
              <a:t>Clinicians should involve patients in the diagnostic process, discussing how their symptoms </a:t>
            </a:r>
            <a:r>
              <a:rPr lang="en" sz="1800">
                <a:solidFill>
                  <a:srgbClr val="123F67"/>
                </a:solidFill>
              </a:rPr>
              <a:t>may fit with different diagnoses,</a:t>
            </a:r>
            <a:r>
              <a:rPr b="0" i="0" lang="en" sz="1800" u="none" cap="none" strike="noStrike">
                <a:solidFill>
                  <a:srgbClr val="123F67"/>
                </a:solidFill>
                <a:latin typeface="Calibri"/>
                <a:ea typeface="Calibri"/>
                <a:cs typeface="Calibri"/>
                <a:sym typeface="Calibri"/>
              </a:rPr>
              <a:t> and seeking patient input.</a:t>
            </a:r>
            <a:endParaRPr sz="1800">
              <a:solidFill>
                <a:srgbClr val="123F6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7AE30"/>
        </a:solidFill>
      </p:bgPr>
    </p:bg>
    <p:spTree>
      <p:nvGrpSpPr>
        <p:cNvPr id="358" name="Shape 358"/>
        <p:cNvGrpSpPr/>
        <p:nvPr/>
      </p:nvGrpSpPr>
      <p:grpSpPr>
        <a:xfrm>
          <a:off x="0" y="0"/>
          <a:ext cx="0" cy="0"/>
          <a:chOff x="0" y="0"/>
          <a:chExt cx="0" cy="0"/>
        </a:xfrm>
      </p:grpSpPr>
      <p:sp>
        <p:nvSpPr>
          <p:cNvPr id="359" name="Google Shape;359;p55"/>
          <p:cNvSpPr txBox="1"/>
          <p:nvPr>
            <p:ph idx="4294967295" type="subTitle"/>
          </p:nvPr>
        </p:nvSpPr>
        <p:spPr>
          <a:xfrm>
            <a:off x="685800" y="3216650"/>
            <a:ext cx="7772400" cy="25140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123F67"/>
              </a:buClr>
              <a:buSzPts val="1800"/>
              <a:buFont typeface="Arial"/>
              <a:buChar char="➔"/>
            </a:pPr>
            <a:r>
              <a:rPr b="0" i="0" lang="en" sz="1800" u="none" cap="none" strike="noStrike">
                <a:solidFill>
                  <a:srgbClr val="123F67"/>
                </a:solidFill>
                <a:latin typeface="Calibri"/>
                <a:ea typeface="Calibri"/>
                <a:cs typeface="Calibri"/>
                <a:sym typeface="Calibri"/>
              </a:rPr>
              <a:t>Clinicians create a prioritized list of potential diagnoses (differential diagnos</a:t>
            </a:r>
            <a:r>
              <a:rPr lang="en" sz="1800">
                <a:solidFill>
                  <a:srgbClr val="123F67"/>
                </a:solidFill>
              </a:rPr>
              <a:t>e</a:t>
            </a:r>
            <a:r>
              <a:rPr b="0" i="0" lang="en" sz="1800" u="none" cap="none" strike="noStrike">
                <a:solidFill>
                  <a:srgbClr val="123F67"/>
                </a:solidFill>
                <a:latin typeface="Calibri"/>
                <a:ea typeface="Calibri"/>
                <a:cs typeface="Calibri"/>
                <a:sym typeface="Calibri"/>
              </a:rPr>
              <a:t>s) when evaluating a patient's condition.</a:t>
            </a:r>
            <a:endParaRPr sz="1800">
              <a:solidFill>
                <a:srgbClr val="123F67"/>
              </a:solidFill>
            </a:endParaRPr>
          </a:p>
          <a:p>
            <a:pPr indent="-228600" lvl="0" marL="228600" marR="0" rtl="0" algn="l">
              <a:lnSpc>
                <a:spcPct val="90000"/>
              </a:lnSpc>
              <a:spcBef>
                <a:spcPts val="1000"/>
              </a:spcBef>
              <a:spcAft>
                <a:spcPts val="0"/>
              </a:spcAft>
              <a:buClr>
                <a:srgbClr val="123F67"/>
              </a:buClr>
              <a:buSzPts val="1800"/>
              <a:buFont typeface="Arial"/>
              <a:buChar char="➔"/>
            </a:pPr>
            <a:r>
              <a:rPr b="0" i="0" lang="en" sz="1800" u="none" cap="none" strike="noStrike">
                <a:solidFill>
                  <a:srgbClr val="123F67"/>
                </a:solidFill>
                <a:latin typeface="Calibri"/>
                <a:ea typeface="Calibri"/>
                <a:cs typeface="Calibri"/>
                <a:sym typeface="Calibri"/>
              </a:rPr>
              <a:t>The most likely choice from the list is often designated as the working diagnosis, indicating a strong possibility but not yet confirmed, with other possibilities not ruled out.</a:t>
            </a:r>
            <a:endParaRPr sz="1800">
              <a:solidFill>
                <a:srgbClr val="123F67"/>
              </a:solidFill>
            </a:endParaRPr>
          </a:p>
          <a:p>
            <a:pPr indent="-228600" lvl="0" marL="228600" marR="0" rtl="0" algn="l">
              <a:lnSpc>
                <a:spcPct val="90000"/>
              </a:lnSpc>
              <a:spcBef>
                <a:spcPts val="1000"/>
              </a:spcBef>
              <a:spcAft>
                <a:spcPts val="0"/>
              </a:spcAft>
              <a:buClr>
                <a:srgbClr val="123F67"/>
              </a:buClr>
              <a:buSzPts val="1800"/>
              <a:buFont typeface="Arial"/>
              <a:buChar char="➔"/>
            </a:pPr>
            <a:r>
              <a:rPr b="0" i="0" lang="en" sz="1800" u="none" cap="none" strike="noStrike">
                <a:solidFill>
                  <a:srgbClr val="123F67"/>
                </a:solidFill>
                <a:latin typeface="Calibri"/>
                <a:ea typeface="Calibri"/>
                <a:cs typeface="Calibri"/>
                <a:sym typeface="Calibri"/>
              </a:rPr>
              <a:t>Clinicians consider multiple diagnostic hypotheses and continuously refine the list as they gather more information, ultimately arriving at a "working diagnosis" during the diagnostic process.</a:t>
            </a:r>
            <a:endParaRPr sz="1800">
              <a:solidFill>
                <a:srgbClr val="123F67"/>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6"/>
          <p:cNvSpPr txBox="1"/>
          <p:nvPr>
            <p:ph idx="4294967295" type="subTitle"/>
          </p:nvPr>
        </p:nvSpPr>
        <p:spPr>
          <a:xfrm>
            <a:off x="685800" y="3235426"/>
            <a:ext cx="7772400" cy="4060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1800"/>
              <a:buFont typeface="Arial"/>
              <a:buNone/>
            </a:pPr>
            <a:r>
              <a:rPr b="0" i="0" lang="en" sz="1800" u="none" cap="none" strike="noStrike">
                <a:solidFill>
                  <a:schemeClr val="lt1"/>
                </a:solidFill>
                <a:latin typeface="Calibri"/>
                <a:ea typeface="Calibri"/>
                <a:cs typeface="Calibri"/>
                <a:sym typeface="Calibri"/>
              </a:rPr>
              <a:t>Information can be collected for the diagnosis using these methods:</a:t>
            </a:r>
            <a:endParaRPr sz="1800"/>
          </a:p>
          <a:p>
            <a:pPr indent="-228600" lvl="0" marL="228600" marR="0" rtl="0" algn="l">
              <a:lnSpc>
                <a:spcPct val="90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Clinical History &amp; Patient Interview </a:t>
            </a:r>
            <a:endParaRPr sz="1800"/>
          </a:p>
          <a:p>
            <a:pPr indent="-228600" lvl="0" marL="228600" marR="0" rtl="0" algn="l">
              <a:lnSpc>
                <a:spcPct val="90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Physical Exam</a:t>
            </a:r>
            <a:endParaRPr sz="1800"/>
          </a:p>
          <a:p>
            <a:pPr indent="-228600" lvl="0" marL="228600" marR="0" rtl="0" algn="l">
              <a:lnSpc>
                <a:spcPct val="90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Referral &amp; Consultation</a:t>
            </a:r>
            <a:endParaRPr sz="1800"/>
          </a:p>
          <a:p>
            <a:pPr indent="-228600" lvl="0" marL="228600" marR="0" rtl="0" algn="l">
              <a:lnSpc>
                <a:spcPct val="90000"/>
              </a:lnSpc>
              <a:spcBef>
                <a:spcPts val="1000"/>
              </a:spcBef>
              <a:spcAft>
                <a:spcPts val="0"/>
              </a:spcAft>
              <a:buClr>
                <a:schemeClr val="lt1"/>
              </a:buClr>
              <a:buSzPts val="1800"/>
              <a:buFont typeface="Arial"/>
              <a:buChar char="•"/>
            </a:pPr>
            <a:r>
              <a:rPr b="0" i="0" lang="en" sz="1800" u="none" cap="none" strike="noStrike">
                <a:solidFill>
                  <a:schemeClr val="lt1"/>
                </a:solidFill>
                <a:latin typeface="Calibri"/>
                <a:ea typeface="Calibri"/>
                <a:cs typeface="Calibri"/>
                <a:sym typeface="Calibri"/>
              </a:rPr>
              <a:t>Diagnostic Testing</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FE9F8E814B9458E004ABC1F0CC3C9" ma:contentTypeVersion="21" ma:contentTypeDescription="Create a new document." ma:contentTypeScope="" ma:versionID="45d391323c2dec7834a5e60de615d738">
  <xsd:schema xmlns:xsd="http://www.w3.org/2001/XMLSchema" xmlns:xs="http://www.w3.org/2001/XMLSchema" xmlns:p="http://schemas.microsoft.com/office/2006/metadata/properties" xmlns:ns2="2647b5e8-e984-43ae-bdd2-00b2faccf1d1" xmlns:ns3="c3ea5a7f-0794-451b-8053-72eb42be1c2d" targetNamespace="http://schemas.microsoft.com/office/2006/metadata/properties" ma:root="true" ma:fieldsID="6ebc8c34971e862c04a410f877f54d9b" ns2:_="" ns3:_="">
    <xsd:import namespace="2647b5e8-e984-43ae-bdd2-00b2faccf1d1"/>
    <xsd:import namespace="c3ea5a7f-0794-451b-8053-72eb42be1c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Date"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3:MediaServiceDateTaken" minOccurs="0"/>
                <xsd:element ref="ns3:MediaLengthInSeconds" minOccurs="0"/>
                <xsd:element ref="ns3:MediaServiceLocation" minOccurs="0"/>
                <xsd:element ref="ns2:SharedWithUsers" minOccurs="0"/>
                <xsd:element ref="ns2:SharedWithDetails" minOccurs="0"/>
                <xsd:element ref="ns3:MediaServiceObjectDetectorVersions" minOccurs="0"/>
                <xsd:element ref="ns3:MediaServiceSearchProperties" minOccurs="0"/>
                <xsd:element ref="ns3:Mem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7b5e8-e984-43ae-bdd2-00b2faccf1d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4" nillable="true" ma:displayName="Taxonomy Catch All Column" ma:hidden="true" ma:list="{2799136a-fe62-4499-90af-c73bc3fef729}" ma:internalName="TaxCatchAll" ma:showField="CatchAllData" ma:web="2647b5e8-e984-43ae-bdd2-00b2faccf1d1">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ea5a7f-0794-451b-8053-72eb42be1c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Date" ma:index="13" nillable="true" ma:displayName="Date" ma:format="DateOnly" ma:internalName="Date">
      <xsd:simpleType>
        <xsd:restriction base="dms:DateTim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17e3171-58b2-4d53-84aa-4c22be8b097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mo" ma:index="27" nillable="true" ma:displayName="Memo" ma:format="Dropdown" ma:internalName="Mem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647b5e8-e984-43ae-bdd2-00b2faccf1d1" xsi:nil="true"/>
    <Memo xmlns="c3ea5a7f-0794-451b-8053-72eb42be1c2d" xsi:nil="true"/>
    <Date xmlns="c3ea5a7f-0794-451b-8053-72eb42be1c2d" xsi:nil="true"/>
    <lcf76f155ced4ddcb4097134ff3c332f xmlns="c3ea5a7f-0794-451b-8053-72eb42be1c2d">
      <Terms xmlns="http://schemas.microsoft.com/office/infopath/2007/PartnerControls"/>
    </lcf76f155ced4ddcb4097134ff3c332f>
    <_dlc_DocId xmlns="2647b5e8-e984-43ae-bdd2-00b2faccf1d1">YU52FPMFMMT7-1977900663-319832</_dlc_DocId>
    <_dlc_DocIdUrl xmlns="2647b5e8-e984-43ae-bdd2-00b2faccf1d1">
      <Url>https://leapfroggroup2.sharepoint.com/sites/TheLeapfrogGroup/_layouts/15/DocIdRedir.aspx?ID=YU52FPMFMMT7-1977900663-319832</Url>
      <Description>YU52FPMFMMT7-1977900663-319832</Description>
    </_dlc_DocIdUrl>
  </documentManagement>
</p:properties>
</file>

<file path=customXml/itemProps1.xml><?xml version="1.0" encoding="utf-8"?>
<ds:datastoreItem xmlns:ds="http://schemas.openxmlformats.org/officeDocument/2006/customXml" ds:itemID="{5A8B3557-BE7D-436C-96BE-626CB3E62904}"/>
</file>

<file path=customXml/itemProps2.xml><?xml version="1.0" encoding="utf-8"?>
<ds:datastoreItem xmlns:ds="http://schemas.openxmlformats.org/officeDocument/2006/customXml" ds:itemID="{DD93B6BF-BECB-4E20-82EE-145052BAEDF7}"/>
</file>

<file path=customXml/itemProps3.xml><?xml version="1.0" encoding="utf-8"?>
<ds:datastoreItem xmlns:ds="http://schemas.openxmlformats.org/officeDocument/2006/customXml" ds:itemID="{3534966E-A5F0-48E0-B44B-7744466964B4}"/>
</file>

<file path=customXml/itemProps4.xml><?xml version="1.0" encoding="utf-8"?>
<ds:datastoreItem xmlns:ds="http://schemas.openxmlformats.org/officeDocument/2006/customXml" ds:itemID="{FA3B432D-CB47-4E18-9190-BE850480E1C1}"/>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0x0101009FBFE9F8E814B9458E004ABC1F0CC3C9</vt:lpwstr>
  </property>
  <property fmtid="{D5CDD505-2E9C-101B-9397-08002B2CF9AE}" pid="3" name="_dlc_DocIdItemGuid">
    <vt:lpwstr>fe717167-e862-4acc-91d2-e25b783e7813</vt:lpwstr>
  </property>
</Properties>
</file>