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1"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110" d="100"/>
          <a:sy n="110" d="100"/>
        </p:scale>
        <p:origin x="168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e1e19463b_0_13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5e1e19463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ad54845389_0_3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ad5484538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solidFill>
                  <a:schemeClr val="dk1"/>
                </a:solidFill>
              </a:rPr>
              <a:t>A woman who experienced a delayed diagnosis because of a glitch in her electronic medical record, may note that she tried to send messages to the technical support team that went unanswered.  Part of the learning and urging for process change she outlines may be improvements in a health system’s EMR technical support system.</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a88acb852b_0_4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a88acb852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 a positive example, perhaps a teenager whose splotchy rashes never seemed to show up while she was physically at the doctor decided to snap photos of the rash on her cell phone, and through sharing those images with her nurse practitioner, her eczema was successfully diagnosed.  She may note that teenagers should be encouraged to use their phones to document other types of symptoms that come and go so that “luck” is not the required in order to get a quick and accurate diagnosis.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ad54845389_0_4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ad5484538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 a positive example, perhaps a teenager whose splotchy rashes never seemed to show up while she was physically at the doctor decided to snap photos of the rash on her cell phone, and through sharing those images with her nurse practitioner, her eczema was successfully diagnosed.  She may note that teenagers should be encouraged to use their phones to document other types of symptoms that come and go so that “luck” is not the required in order to get a quick and accurate diagnosis.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ad54845389_0_5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ad5484538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 a positive example, perhaps a teenager whose splotchy rashes never seemed to show up while she was physically at the doctor decided to snap photos of the rash on her cell phone, and through sharing those images with her nurse practitioner, her eczema was successfully diagnosed.  She may note that teenagers should be encouraged to use their phones to document other types of symptoms that come and go so that “luck” is not the required in order to get a quick and accurate diagnosis.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619b5cb0a6_0_32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619b5cb0a6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solidFill>
                  <a:schemeClr val="dk1"/>
                </a:solidFill>
              </a:rPr>
              <a:t>These are just a few of the many many possible stories that can be captured and processed using the What if? Template, to help patients and families best capture learnings and action items from their lived experiences with healthcare.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95c7461080_0_3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95c746108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619b5cb0a6_0_33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619b5cb0a6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solidFill>
                  <a:schemeClr val="dk1"/>
                </a:solidFill>
              </a:rPr>
              <a:t>Patients and family members on PFACs play a vital role in shaping the way care is provided in hospitals. Often patient or family advisors are drawn to this kind of work because of one or more experiences they or a loved one has had with health care.  These experiences can be good or bad, simple or complex, but no matter how big or small the story, there is always an opportunity to learn from it.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619b5cb0a6_0_28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619b5cb0a6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solidFill>
                  <a:schemeClr val="dk1"/>
                </a:solidFill>
              </a:rPr>
              <a:t>The original “What if” template was developed as part of a project several years ago at the Society to Improve Diagnosis in Medicine, but it has since been modified and used in a wide array of activities.  It asks: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619b5cb0a6_0_29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619b5cb0a6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Then based on the information collected and pieced together about the experience, the template guides the patient or family member to consider: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Because each person’s experiences will be different, not every question in the template will fit perfectly with each person’s experience.  Anyone using the template will have to interpret the questions as best they can, but there will always be something valuable to learn from what is captured in the template.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64e3ed6a9b_0_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64e3ed6a9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adca3ca5f9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adca3ca5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adca3ca5f9_0_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adca3ca5f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a88acb852b_0_1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a88acb852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solidFill>
                  <a:schemeClr val="dk1"/>
                </a:solidFill>
              </a:rPr>
              <a:t>A woman who experienced a delayed diagnosis because of a glitch in her electronic medical record, may note that she tried to send messages to the technical support team that went unanswered.  Part of the learning and urging for process change she outlines may be improvements in a health system’s EMR technical support system.</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ad54845389_0_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ad5484538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solidFill>
                  <a:schemeClr val="dk1"/>
                </a:solidFill>
              </a:rPr>
              <a:t>A woman who experienced a delayed diagnosis because of a glitch in her electronic medical record, may note that she tried to send messages to the technical support team that went unanswered.  Part of the learning and urging for process change she outlines may be improvements in a health system’s EMR technical support system.</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p:nvPr/>
        </p:nvSpPr>
        <p:spPr>
          <a:xfrm>
            <a:off x="0" y="6350632"/>
            <a:ext cx="9144000" cy="570300"/>
          </a:xfrm>
          <a:prstGeom prst="rect">
            <a:avLst/>
          </a:prstGeom>
          <a:solidFill>
            <a:srgbClr val="C08B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0" y="6181854"/>
            <a:ext cx="9144000" cy="168900"/>
          </a:xfrm>
          <a:prstGeom prst="rect">
            <a:avLst/>
          </a:prstGeom>
          <a:solidFill>
            <a:srgbClr val="1741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txBox="1">
            <a:spLocks noGrp="1"/>
          </p:cNvSpPr>
          <p:nvPr>
            <p:ph type="ctrTitle"/>
          </p:nvPr>
        </p:nvSpPr>
        <p:spPr>
          <a:xfrm>
            <a:off x="685800" y="509969"/>
            <a:ext cx="64986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6" name="Google Shape;16;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10880" y="289611"/>
            <a:ext cx="1411886" cy="685012"/>
          </a:xfrm>
          <a:prstGeom prst="rect">
            <a:avLst/>
          </a:prstGeom>
          <a:noFill/>
          <a:ln>
            <a:noFill/>
          </a:ln>
        </p:spPr>
      </p:pic>
      <p:pic>
        <p:nvPicPr>
          <p:cNvPr id="17" name="Google Shape;17;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84315" y="1233246"/>
            <a:ext cx="1268058" cy="317015"/>
          </a:xfrm>
          <a:prstGeom prst="rect">
            <a:avLst/>
          </a:prstGeom>
          <a:noFill/>
          <a:ln>
            <a:noFill/>
          </a:ln>
        </p:spPr>
      </p:pic>
      <p:sp>
        <p:nvSpPr>
          <p:cNvPr id="18" name="Google Shape;18;p2"/>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ferral &amp; Consultation">
  <p:cSld name="Referral &amp; Consultation">
    <p:bg>
      <p:bgPr>
        <a:solidFill>
          <a:srgbClr val="973272"/>
        </a:solidFill>
        <a:effectLst/>
      </p:bgPr>
    </p:bg>
    <p:spTree>
      <p:nvGrpSpPr>
        <p:cNvPr id="1" name="Shape 74"/>
        <p:cNvGrpSpPr/>
        <p:nvPr/>
      </p:nvGrpSpPr>
      <p:grpSpPr>
        <a:xfrm>
          <a:off x="0" y="0"/>
          <a:ext cx="0" cy="0"/>
          <a:chOff x="0" y="0"/>
          <a:chExt cx="0" cy="0"/>
        </a:xfrm>
      </p:grpSpPr>
      <p:pic>
        <p:nvPicPr>
          <p:cNvPr id="75" name="Google Shape;75;p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34649"/>
            <a:ext cx="7543801" cy="2598379"/>
          </a:xfrm>
          <a:prstGeom prst="rect">
            <a:avLst/>
          </a:prstGeom>
          <a:noFill/>
          <a:ln>
            <a:noFill/>
          </a:ln>
        </p:spPr>
      </p:pic>
      <p:sp>
        <p:nvSpPr>
          <p:cNvPr id="76" name="Google Shape;76;p11"/>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1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9" name="Google Shape;79;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80" name="Google Shape;80;p11"/>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gnostic Testing">
  <p:cSld name="Diagnostic Testing">
    <p:bg>
      <p:bgPr>
        <a:solidFill>
          <a:srgbClr val="661F57"/>
        </a:solidFill>
        <a:effectLst/>
      </p:bgPr>
    </p:bg>
    <p:spTree>
      <p:nvGrpSpPr>
        <p:cNvPr id="1" name="Shape 81"/>
        <p:cNvGrpSpPr/>
        <p:nvPr/>
      </p:nvGrpSpPr>
      <p:grpSpPr>
        <a:xfrm>
          <a:off x="0" y="0"/>
          <a:ext cx="0" cy="0"/>
          <a:chOff x="0" y="0"/>
          <a:chExt cx="0" cy="0"/>
        </a:xfrm>
      </p:grpSpPr>
      <p:pic>
        <p:nvPicPr>
          <p:cNvPr id="82" name="Google Shape;82;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7114"/>
            <a:ext cx="7543798" cy="2599652"/>
          </a:xfrm>
          <a:prstGeom prst="rect">
            <a:avLst/>
          </a:prstGeom>
          <a:noFill/>
          <a:ln>
            <a:noFill/>
          </a:ln>
        </p:spPr>
      </p:pic>
      <p:sp>
        <p:nvSpPr>
          <p:cNvPr id="83" name="Google Shape;83;p12"/>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5" name="Google Shape;85;p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6" name="Google Shape;86;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87" name="Google Shape;87;p12"/>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munication of the Diagnosis">
  <p:cSld name="Communication of the Diagnosis">
    <p:bg>
      <p:bgPr>
        <a:solidFill>
          <a:srgbClr val="3997A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3"/>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1" name="Google Shape;91;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2" name="Google Shape;92;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5499"/>
            <a:ext cx="7543798" cy="2599652"/>
          </a:xfrm>
          <a:prstGeom prst="rect">
            <a:avLst/>
          </a:prstGeom>
          <a:noFill/>
          <a:ln>
            <a:noFill/>
          </a:ln>
        </p:spPr>
      </p:pic>
      <p:pic>
        <p:nvPicPr>
          <p:cNvPr id="93" name="Google Shape;93;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94" name="Google Shape;94;p13"/>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eatment">
  <p:cSld name="Treatment">
    <p:bg>
      <p:bgPr>
        <a:solidFill>
          <a:srgbClr val="3FA5BC"/>
        </a:solidFill>
        <a:effectLst/>
      </p:bgPr>
    </p:bg>
    <p:spTree>
      <p:nvGrpSpPr>
        <p:cNvPr id="1" name="Shape 95"/>
        <p:cNvGrpSpPr/>
        <p:nvPr/>
      </p:nvGrpSpPr>
      <p:grpSpPr>
        <a:xfrm>
          <a:off x="0" y="0"/>
          <a:ext cx="0" cy="0"/>
          <a:chOff x="0" y="0"/>
          <a:chExt cx="0" cy="0"/>
        </a:xfrm>
      </p:grpSpPr>
      <p:pic>
        <p:nvPicPr>
          <p:cNvPr id="96" name="Google Shape;96;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97" name="Google Shape;97;p14"/>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0" name="Google Shape;100;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01" name="Google Shape;101;p1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tcomes">
  <p:cSld name="Outcomes">
    <p:bg>
      <p:bgPr>
        <a:solidFill>
          <a:srgbClr val="50C3DC"/>
        </a:solidFill>
        <a:effectLst/>
      </p:bgPr>
    </p:bg>
    <p:spTree>
      <p:nvGrpSpPr>
        <p:cNvPr id="1" name="Shape 102"/>
        <p:cNvGrpSpPr/>
        <p:nvPr/>
      </p:nvGrpSpPr>
      <p:grpSpPr>
        <a:xfrm>
          <a:off x="0" y="0"/>
          <a:ext cx="0" cy="0"/>
          <a:chOff x="0" y="0"/>
          <a:chExt cx="0" cy="0"/>
        </a:xfrm>
      </p:grpSpPr>
      <p:pic>
        <p:nvPicPr>
          <p:cNvPr id="103" name="Google Shape;103;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104" name="Google Shape;104;p15"/>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74168"/>
              </a:buClr>
              <a:buSzPts val="3000"/>
              <a:buFont typeface="Trebuchet MS"/>
              <a:buNone/>
              <a:defRPr sz="3000">
                <a:solidFill>
                  <a:srgbClr val="174168"/>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5"/>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Font typeface="Arial"/>
              <a:buChar char="•"/>
              <a:defRPr sz="2400">
                <a:solidFill>
                  <a:srgbClr val="174168"/>
                </a:solidFill>
              </a:defRPr>
            </a:lvl1pPr>
            <a:lvl2pPr lvl="1" algn="l">
              <a:lnSpc>
                <a:spcPct val="90000"/>
              </a:lnSpc>
              <a:spcBef>
                <a:spcPts val="500"/>
              </a:spcBef>
              <a:spcAft>
                <a:spcPts val="0"/>
              </a:spcAft>
              <a:buClr>
                <a:schemeClr val="lt1"/>
              </a:buClr>
              <a:buSzPts val="2000"/>
              <a:buFont typeface="Noto Sans Symbols"/>
              <a:buChar char="▪"/>
              <a:defRPr sz="2000">
                <a:solidFill>
                  <a:srgbClr val="174168"/>
                </a:solidFill>
              </a:defRPr>
            </a:lvl2pPr>
            <a:lvl3pPr lvl="2" algn="l">
              <a:lnSpc>
                <a:spcPct val="90000"/>
              </a:lnSpc>
              <a:spcBef>
                <a:spcPts val="500"/>
              </a:spcBef>
              <a:spcAft>
                <a:spcPts val="0"/>
              </a:spcAft>
              <a:buClr>
                <a:schemeClr val="lt1"/>
              </a:buClr>
              <a:buSzPts val="1800"/>
              <a:buFont typeface="Noto Sans Symbols"/>
              <a:buChar char="⮚"/>
              <a:defRPr sz="1800">
                <a:solidFill>
                  <a:srgbClr val="174168"/>
                </a:solidFill>
              </a:defRPr>
            </a:lvl3pPr>
            <a:lvl4pPr lvl="3" algn="l">
              <a:lnSpc>
                <a:spcPct val="90000"/>
              </a:lnSpc>
              <a:spcBef>
                <a:spcPts val="500"/>
              </a:spcBef>
              <a:spcAft>
                <a:spcPts val="0"/>
              </a:spcAft>
              <a:buClr>
                <a:schemeClr val="lt1"/>
              </a:buClr>
              <a:buSzPts val="1600"/>
              <a:buFont typeface="Arial"/>
              <a:buChar char="•"/>
              <a:defRPr sz="1600">
                <a:solidFill>
                  <a:srgbClr val="174168"/>
                </a:solidFill>
              </a:defRPr>
            </a:lvl4pPr>
            <a:lvl5pPr lvl="4" algn="l">
              <a:lnSpc>
                <a:spcPct val="90000"/>
              </a:lnSpc>
              <a:spcBef>
                <a:spcPts val="500"/>
              </a:spcBef>
              <a:spcAft>
                <a:spcPts val="0"/>
              </a:spcAft>
              <a:buClr>
                <a:schemeClr val="lt1"/>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6" name="Google Shape;106;p1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7" name="Google Shape;107;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08" name="Google Shape;108;p15"/>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erior Slide - WHITE">
  <p:cSld name="Interior Slide - WHITE">
    <p:bg>
      <p:bgPr>
        <a:solidFill>
          <a:schemeClr val="lt1"/>
        </a:solidFill>
        <a:effectLst/>
      </p:bgPr>
    </p:bg>
    <p:spTree>
      <p:nvGrpSpPr>
        <p:cNvPr id="1" name="Shape 109"/>
        <p:cNvGrpSpPr/>
        <p:nvPr/>
      </p:nvGrpSpPr>
      <p:grpSpPr>
        <a:xfrm>
          <a:off x="0" y="0"/>
          <a:ext cx="0" cy="0"/>
          <a:chOff x="0" y="0"/>
          <a:chExt cx="0" cy="0"/>
        </a:xfrm>
      </p:grpSpPr>
      <p:sp>
        <p:nvSpPr>
          <p:cNvPr id="110" name="Google Shape;110;p16"/>
          <p:cNvSpPr txBox="1">
            <a:spLocks noGrp="1"/>
          </p:cNvSpPr>
          <p:nvPr>
            <p:ph type="ctrTitle"/>
          </p:nvPr>
        </p:nvSpPr>
        <p:spPr>
          <a:xfrm>
            <a:off x="685800" y="504256"/>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6"/>
          <p:cNvSpPr txBox="1">
            <a:spLocks noGrp="1"/>
          </p:cNvSpPr>
          <p:nvPr>
            <p:ph type="subTitle" idx="1"/>
          </p:nvPr>
        </p:nvSpPr>
        <p:spPr>
          <a:xfrm>
            <a:off x="685800" y="1194509"/>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74168"/>
                </a:solidFill>
              </a:defRPr>
            </a:lvl1pPr>
            <a:lvl2pPr lvl="1" algn="l">
              <a:lnSpc>
                <a:spcPct val="90000"/>
              </a:lnSpc>
              <a:spcBef>
                <a:spcPts val="500"/>
              </a:spcBef>
              <a:spcAft>
                <a:spcPts val="0"/>
              </a:spcAft>
              <a:buClr>
                <a:srgbClr val="997A48"/>
              </a:buClr>
              <a:buSzPts val="2000"/>
              <a:buFont typeface="Noto Sans Symbols"/>
              <a:buChar char="▪"/>
              <a:defRPr sz="2000">
                <a:solidFill>
                  <a:srgbClr val="174168"/>
                </a:solidFill>
              </a:defRPr>
            </a:lvl2pPr>
            <a:lvl3pPr lvl="2" algn="l">
              <a:lnSpc>
                <a:spcPct val="90000"/>
              </a:lnSpc>
              <a:spcBef>
                <a:spcPts val="500"/>
              </a:spcBef>
              <a:spcAft>
                <a:spcPts val="0"/>
              </a:spcAft>
              <a:buClr>
                <a:srgbClr val="997A48"/>
              </a:buClr>
              <a:buSzPts val="1800"/>
              <a:buFont typeface="Noto Sans Symbols"/>
              <a:buChar char="⮚"/>
              <a:defRPr sz="1800">
                <a:solidFill>
                  <a:srgbClr val="174168"/>
                </a:solidFill>
              </a:defRPr>
            </a:lvl3pPr>
            <a:lvl4pPr lvl="3" algn="l">
              <a:lnSpc>
                <a:spcPct val="90000"/>
              </a:lnSpc>
              <a:spcBef>
                <a:spcPts val="500"/>
              </a:spcBef>
              <a:spcAft>
                <a:spcPts val="0"/>
              </a:spcAft>
              <a:buClr>
                <a:srgbClr val="997A48"/>
              </a:buClr>
              <a:buSzPts val="1600"/>
              <a:buFont typeface="Arial"/>
              <a:buChar char="•"/>
              <a:defRPr sz="1600">
                <a:solidFill>
                  <a:srgbClr val="174168"/>
                </a:solidFill>
              </a:defRPr>
            </a:lvl4pPr>
            <a:lvl5pPr lvl="4" algn="l">
              <a:lnSpc>
                <a:spcPct val="90000"/>
              </a:lnSpc>
              <a:spcBef>
                <a:spcPts val="500"/>
              </a:spcBef>
              <a:spcAft>
                <a:spcPts val="0"/>
              </a:spcAft>
              <a:buClr>
                <a:srgbClr val="997A48"/>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16"/>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13" name="Google Shape;113;p1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Separator">
  <p:cSld name="CUSTOM">
    <p:bg>
      <p:bgPr>
        <a:solidFill>
          <a:schemeClr val="lt1"/>
        </a:solidFill>
        <a:effectLst/>
      </p:bgPr>
    </p:bg>
    <p:spTree>
      <p:nvGrpSpPr>
        <p:cNvPr id="1" name="Shape 114"/>
        <p:cNvGrpSpPr/>
        <p:nvPr/>
      </p:nvGrpSpPr>
      <p:grpSpPr>
        <a:xfrm>
          <a:off x="0" y="0"/>
          <a:ext cx="0" cy="0"/>
          <a:chOff x="0" y="0"/>
          <a:chExt cx="0" cy="0"/>
        </a:xfrm>
      </p:grpSpPr>
      <p:sp>
        <p:nvSpPr>
          <p:cNvPr id="115" name="Google Shape;115;p17"/>
          <p:cNvSpPr>
            <a:spLocks noGrp="1"/>
          </p:cNvSpPr>
          <p:nvPr>
            <p:ph type="pic" idx="2"/>
          </p:nvPr>
        </p:nvSpPr>
        <p:spPr>
          <a:xfrm>
            <a:off x="0" y="0"/>
            <a:ext cx="4260300" cy="6175800"/>
          </a:xfrm>
          <a:prstGeom prst="rect">
            <a:avLst/>
          </a:prstGeom>
          <a:noFill/>
          <a:ln>
            <a:noFill/>
          </a:ln>
        </p:spPr>
      </p:sp>
      <p:sp>
        <p:nvSpPr>
          <p:cNvPr id="116" name="Google Shape;116;p17"/>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17" name="Google Shape;117;p17"/>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18" name="Google Shape;118;p1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19" name="Google Shape;119;p17"/>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C08B3F"/>
                </a:solidFill>
                <a:latin typeface="Calibri"/>
                <a:ea typeface="Calibri"/>
                <a:cs typeface="Calibri"/>
                <a:sym typeface="Calibri"/>
              </a:rPr>
              <a:t>This project was funded by the Gordon and Betty Moore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Separator 1">
  <p:cSld name="CUSTOM_2">
    <p:bg>
      <p:bgPr>
        <a:solidFill>
          <a:srgbClr val="C08B3F"/>
        </a:solidFill>
        <a:effectLst/>
      </p:bgPr>
    </p:bg>
    <p:spTree>
      <p:nvGrpSpPr>
        <p:cNvPr id="1" name="Shape 120"/>
        <p:cNvGrpSpPr/>
        <p:nvPr/>
      </p:nvGrpSpPr>
      <p:grpSpPr>
        <a:xfrm>
          <a:off x="0" y="0"/>
          <a:ext cx="0" cy="0"/>
          <a:chOff x="0" y="0"/>
          <a:chExt cx="0" cy="0"/>
        </a:xfrm>
      </p:grpSpPr>
      <p:sp>
        <p:nvSpPr>
          <p:cNvPr id="121" name="Google Shape;121;p1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18"/>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23" name="Google Shape;123;p18"/>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24" name="Google Shape;124;p18"/>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25" name="Google Shape;125;p18"/>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C08B3F"/>
                </a:solidFill>
                <a:latin typeface="Calibri"/>
                <a:ea typeface="Calibri"/>
                <a:cs typeface="Calibri"/>
                <a:sym typeface="Calibri"/>
              </a:rPr>
              <a:t>This project was funded by the Gordon and Betty Moore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126"/>
        <p:cNvGrpSpPr/>
        <p:nvPr/>
      </p:nvGrpSpPr>
      <p:grpSpPr>
        <a:xfrm>
          <a:off x="0" y="0"/>
          <a:ext cx="0" cy="0"/>
          <a:chOff x="0" y="0"/>
          <a:chExt cx="0" cy="0"/>
        </a:xfrm>
      </p:grpSpPr>
      <p:sp>
        <p:nvSpPr>
          <p:cNvPr id="127" name="Google Shape;127;p19"/>
          <p:cNvSpPr>
            <a:spLocks noGrp="1"/>
          </p:cNvSpPr>
          <p:nvPr>
            <p:ph type="pic" idx="2"/>
          </p:nvPr>
        </p:nvSpPr>
        <p:spPr>
          <a:xfrm>
            <a:off x="0" y="859125"/>
            <a:ext cx="9144000" cy="5316900"/>
          </a:xfrm>
          <a:prstGeom prst="rect">
            <a:avLst/>
          </a:prstGeom>
          <a:noFill/>
          <a:ln>
            <a:noFill/>
          </a:ln>
          <a:effectLst>
            <a:outerShdw blurRad="57150" dist="19050" dir="5400000" algn="bl" rotWithShape="0">
              <a:srgbClr val="000000">
                <a:alpha val="63000"/>
              </a:srgbClr>
            </a:outerShdw>
          </a:effectLst>
        </p:spPr>
      </p:sp>
      <p:sp>
        <p:nvSpPr>
          <p:cNvPr id="128" name="Google Shape;128;p19"/>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29" name="Google Shape;129;p19"/>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30" name="Google Shape;130;p19"/>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C08B3F"/>
                </a:solidFill>
                <a:latin typeface="Calibri"/>
                <a:ea typeface="Calibri"/>
                <a:cs typeface="Calibri"/>
                <a:sym typeface="Calibri"/>
              </a:rPr>
              <a:t>This project was funded by the Gordon and Betty Moore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2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2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ient Experiences a Health Problem" type="title">
  <p:cSld name="TITLE">
    <p:bg>
      <p:bgPr>
        <a:solidFill>
          <a:srgbClr val="174168"/>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507374"/>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685800" y="1197627"/>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3" name="Google Shape;23;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pic>
        <p:nvPicPr>
          <p:cNvPr id="24" name="Google Shape;24;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946404" y="217984"/>
            <a:ext cx="7269600" cy="81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3A63"/>
              </a:buClr>
              <a:buSzPts val="4000"/>
              <a:buFont typeface="Trebuchet MS"/>
              <a:buNone/>
              <a:defRPr>
                <a:solidFill>
                  <a:srgbClr val="003A6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21"/>
          <p:cNvSpPr txBox="1">
            <a:spLocks noGrp="1"/>
          </p:cNvSpPr>
          <p:nvPr>
            <p:ph type="body" idx="1"/>
          </p:nvPr>
        </p:nvSpPr>
        <p:spPr>
          <a:xfrm>
            <a:off x="946404" y="1209963"/>
            <a:ext cx="6830700" cy="4822500"/>
          </a:xfrm>
          <a:prstGeom prst="rect">
            <a:avLst/>
          </a:prstGeom>
          <a:noFill/>
          <a:ln>
            <a:noFill/>
          </a:ln>
        </p:spPr>
        <p:txBody>
          <a:bodyPr spcFirstLastPara="1" wrap="square" lIns="91425" tIns="45700" rIns="91425" bIns="45700" anchor="t" anchorCtr="0">
            <a:normAutofit/>
          </a:bodyPr>
          <a:lstStyle>
            <a:lvl1pPr marL="457200" lvl="0" indent="-365760" algn="l" rtl="0">
              <a:lnSpc>
                <a:spcPct val="95000"/>
              </a:lnSpc>
              <a:spcBef>
                <a:spcPts val="1400"/>
              </a:spcBef>
              <a:spcAft>
                <a:spcPts val="0"/>
              </a:spcAft>
              <a:buSzPts val="2160"/>
              <a:buChar char="•"/>
              <a:defRPr>
                <a:solidFill>
                  <a:srgbClr val="003A63"/>
                </a:solidFill>
              </a:defRPr>
            </a:lvl1pPr>
            <a:lvl2pPr marL="914400" lvl="1" indent="-330200" algn="l" rtl="0">
              <a:lnSpc>
                <a:spcPct val="90000"/>
              </a:lnSpc>
              <a:spcBef>
                <a:spcPts val="300"/>
              </a:spcBef>
              <a:spcAft>
                <a:spcPts val="0"/>
              </a:spcAft>
              <a:buSzPts val="1600"/>
              <a:buChar char="•"/>
              <a:defRPr>
                <a:solidFill>
                  <a:srgbClr val="003A63"/>
                </a:solidFill>
              </a:defRPr>
            </a:lvl2pPr>
            <a:lvl3pPr marL="1371600" lvl="2" indent="-317500" algn="l" rtl="0">
              <a:lnSpc>
                <a:spcPct val="90000"/>
              </a:lnSpc>
              <a:spcBef>
                <a:spcPts val="300"/>
              </a:spcBef>
              <a:spcAft>
                <a:spcPts val="0"/>
              </a:spcAft>
              <a:buSzPts val="1400"/>
              <a:buChar char="•"/>
              <a:defRPr>
                <a:solidFill>
                  <a:srgbClr val="003A63"/>
                </a:solidFill>
              </a:defRPr>
            </a:lvl3pPr>
            <a:lvl4pPr marL="1828800" lvl="3" indent="-317500" algn="l" rtl="0">
              <a:lnSpc>
                <a:spcPct val="90000"/>
              </a:lnSpc>
              <a:spcBef>
                <a:spcPts val="300"/>
              </a:spcBef>
              <a:spcAft>
                <a:spcPts val="0"/>
              </a:spcAft>
              <a:buSzPts val="1400"/>
              <a:buChar char="•"/>
              <a:defRPr>
                <a:solidFill>
                  <a:srgbClr val="003A63"/>
                </a:solidFill>
              </a:defRPr>
            </a:lvl4pPr>
            <a:lvl5pPr marL="2286000" lvl="4" indent="-317500" algn="l" rtl="0">
              <a:lnSpc>
                <a:spcPct val="90000"/>
              </a:lnSpc>
              <a:spcBef>
                <a:spcPts val="300"/>
              </a:spcBef>
              <a:spcAft>
                <a:spcPts val="0"/>
              </a:spcAft>
              <a:buSzPts val="1400"/>
              <a:buChar char="•"/>
              <a:defRPr>
                <a:solidFill>
                  <a:srgbClr val="003A63"/>
                </a:solidFill>
              </a:defRPr>
            </a:lvl5pPr>
            <a:lvl6pPr marL="2743200" lvl="5" indent="-342900" algn="l" rtl="0">
              <a:lnSpc>
                <a:spcPct val="90000"/>
              </a:lnSpc>
              <a:spcBef>
                <a:spcPts val="300"/>
              </a:spcBef>
              <a:spcAft>
                <a:spcPts val="0"/>
              </a:spcAft>
              <a:buSzPts val="1800"/>
              <a:buChar char="•"/>
              <a:defRPr/>
            </a:lvl6pPr>
            <a:lvl7pPr marL="3200400" lvl="6" indent="-342900" algn="l" rtl="0">
              <a:lnSpc>
                <a:spcPct val="90000"/>
              </a:lnSpc>
              <a:spcBef>
                <a:spcPts val="300"/>
              </a:spcBef>
              <a:spcAft>
                <a:spcPts val="0"/>
              </a:spcAft>
              <a:buSzPts val="1800"/>
              <a:buChar char="•"/>
              <a:defRPr/>
            </a:lvl7pPr>
            <a:lvl8pPr marL="3657600" lvl="7" indent="-342900" algn="l" rtl="0">
              <a:lnSpc>
                <a:spcPct val="90000"/>
              </a:lnSpc>
              <a:spcBef>
                <a:spcPts val="300"/>
              </a:spcBef>
              <a:spcAft>
                <a:spcPts val="0"/>
              </a:spcAft>
              <a:buSzPts val="1800"/>
              <a:buChar char="•"/>
              <a:defRPr/>
            </a:lvl8pPr>
            <a:lvl9pPr marL="4114800" lvl="8" indent="-342900" algn="l" rtl="0">
              <a:lnSpc>
                <a:spcPct val="90000"/>
              </a:lnSpc>
              <a:spcBef>
                <a:spcPts val="300"/>
              </a:spcBef>
              <a:spcAft>
                <a:spcPts val="300"/>
              </a:spcAft>
              <a:buSzPts val="1800"/>
              <a:buChar char="•"/>
              <a:defRPr/>
            </a:lvl9pPr>
          </a:lstStyle>
          <a:p>
            <a:endParaRPr/>
          </a:p>
        </p:txBody>
      </p:sp>
      <p:sp>
        <p:nvSpPr>
          <p:cNvPr id="138" name="Google Shape;138;p21"/>
          <p:cNvSpPr txBox="1">
            <a:spLocks noGrp="1"/>
          </p:cNvSpPr>
          <p:nvPr>
            <p:ph type="dt" idx="10"/>
          </p:nvPr>
        </p:nvSpPr>
        <p:spPr>
          <a:xfrm rot="-5400000">
            <a:off x="7831634" y="1044300"/>
            <a:ext cx="19047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p21"/>
          <p:cNvSpPr txBox="1">
            <a:spLocks noGrp="1"/>
          </p:cNvSpPr>
          <p:nvPr>
            <p:ph type="ftr" idx="11"/>
          </p:nvPr>
        </p:nvSpPr>
        <p:spPr>
          <a:xfrm rot="-5400000">
            <a:off x="6993433" y="4092300"/>
            <a:ext cx="3581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21"/>
          <p:cNvSpPr txBox="1">
            <a:spLocks noGrp="1"/>
          </p:cNvSpPr>
          <p:nvPr>
            <p:ph type="sldNum" idx="12"/>
          </p:nvPr>
        </p:nvSpPr>
        <p:spPr>
          <a:xfrm>
            <a:off x="8441055" y="6172201"/>
            <a:ext cx="685800" cy="593700"/>
          </a:xfrm>
          <a:prstGeom prst="rect">
            <a:avLst/>
          </a:prstGeom>
          <a:noFill/>
          <a:ln>
            <a:noFill/>
          </a:ln>
        </p:spPr>
        <p:txBody>
          <a:bodyPr spcFirstLastPara="1" wrap="square" lIns="27425" tIns="45700" rIns="27425" bIns="45700" anchor="ctr" anchorCtr="0">
            <a:norm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pic>
        <p:nvPicPr>
          <p:cNvPr id="141" name="Google Shape;141;p21" descr="A picture containing tabl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51891" y="6163302"/>
            <a:ext cx="4080163" cy="52102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tient Experiences a Health Problem 1">
  <p:cSld name="Patient Experiences a Health Problem">
    <p:bg>
      <p:bgPr>
        <a:solidFill>
          <a:srgbClr val="174168"/>
        </a:solidFill>
        <a:effectLst/>
      </p:bgPr>
    </p:bg>
    <p:spTree>
      <p:nvGrpSpPr>
        <p:cNvPr id="1" name="Shape 142"/>
        <p:cNvGrpSpPr/>
        <p:nvPr/>
      </p:nvGrpSpPr>
      <p:grpSpPr>
        <a:xfrm>
          <a:off x="0" y="0"/>
          <a:ext cx="0" cy="0"/>
          <a:chOff x="0" y="0"/>
          <a:chExt cx="0" cy="0"/>
        </a:xfrm>
      </p:grpSpPr>
      <p:sp>
        <p:nvSpPr>
          <p:cNvPr id="143" name="Google Shape;143;p22"/>
          <p:cNvSpPr txBox="1">
            <a:spLocks noGrp="1"/>
          </p:cNvSpPr>
          <p:nvPr>
            <p:ph type="subTitle" idx="1"/>
          </p:nvPr>
        </p:nvSpPr>
        <p:spPr>
          <a:xfrm>
            <a:off x="742950" y="2661297"/>
            <a:ext cx="7772400" cy="4060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44" name="Google Shape;144;p2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45" name="Google Shape;145;p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03914"/>
            <a:ext cx="9680448" cy="3339067"/>
          </a:xfrm>
          <a:prstGeom prst="rect">
            <a:avLst/>
          </a:prstGeom>
          <a:noFill/>
          <a:ln>
            <a:noFill/>
          </a:ln>
        </p:spPr>
      </p:pic>
      <p:sp>
        <p:nvSpPr>
          <p:cNvPr id="146" name="Google Shape;146;p22"/>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7" name="Google Shape;147;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atient Engages with Health Care System 3">
  <p:cSld name="Patient Engages with Health Care System_3">
    <p:bg>
      <p:bgPr>
        <a:solidFill>
          <a:srgbClr val="205D84"/>
        </a:solidFill>
        <a:effectLst/>
      </p:bgPr>
    </p:bg>
    <p:spTree>
      <p:nvGrpSpPr>
        <p:cNvPr id="1" name="Shape 148"/>
        <p:cNvGrpSpPr/>
        <p:nvPr/>
      </p:nvGrpSpPr>
      <p:grpSpPr>
        <a:xfrm>
          <a:off x="0" y="0"/>
          <a:ext cx="0" cy="0"/>
          <a:chOff x="0" y="0"/>
          <a:chExt cx="0" cy="0"/>
        </a:xfrm>
      </p:grpSpPr>
      <p:pic>
        <p:nvPicPr>
          <p:cNvPr id="149" name="Google Shape;149;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8720" y="-211121"/>
            <a:ext cx="10058400" cy="3469433"/>
          </a:xfrm>
          <a:prstGeom prst="rect">
            <a:avLst/>
          </a:prstGeom>
          <a:noFill/>
          <a:ln>
            <a:noFill/>
          </a:ln>
        </p:spPr>
      </p:pic>
      <p:sp>
        <p:nvSpPr>
          <p:cNvPr id="150" name="Google Shape;150;p23"/>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nformation Gathering 2">
  <p:cSld name="Information Gathering_2">
    <p:bg>
      <p:bgPr>
        <a:solidFill>
          <a:srgbClr val="E7AE30"/>
        </a:solidFill>
        <a:effectLst/>
      </p:bgPr>
    </p:bg>
    <p:spTree>
      <p:nvGrpSpPr>
        <p:cNvPr id="1" name="Shape 152"/>
        <p:cNvGrpSpPr/>
        <p:nvPr/>
      </p:nvGrpSpPr>
      <p:grpSpPr>
        <a:xfrm>
          <a:off x="0" y="0"/>
          <a:ext cx="0" cy="0"/>
          <a:chOff x="0" y="0"/>
          <a:chExt cx="0" cy="0"/>
        </a:xfrm>
      </p:grpSpPr>
      <p:pic>
        <p:nvPicPr>
          <p:cNvPr id="153" name="Google Shape;153;p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4112" y="-151862"/>
            <a:ext cx="10058399" cy="3471134"/>
          </a:xfrm>
          <a:prstGeom prst="rect">
            <a:avLst/>
          </a:prstGeom>
          <a:noFill/>
          <a:ln>
            <a:noFill/>
          </a:ln>
        </p:spPr>
      </p:pic>
      <p:sp>
        <p:nvSpPr>
          <p:cNvPr id="154" name="Google Shape;154;p24"/>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5" name="Google Shape;155;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formation Integration &amp; Interpretation 2">
  <p:cSld name="Information Integration &amp; Interpretation_2">
    <p:bg>
      <p:bgPr>
        <a:solidFill>
          <a:srgbClr val="D49E31"/>
        </a:solidFill>
        <a:effectLst/>
      </p:bgPr>
    </p:bg>
    <p:spTree>
      <p:nvGrpSpPr>
        <p:cNvPr id="1" name="Shape 156"/>
        <p:cNvGrpSpPr/>
        <p:nvPr/>
      </p:nvGrpSpPr>
      <p:grpSpPr>
        <a:xfrm>
          <a:off x="0" y="0"/>
          <a:ext cx="0" cy="0"/>
          <a:chOff x="0" y="0"/>
          <a:chExt cx="0" cy="0"/>
        </a:xfrm>
      </p:grpSpPr>
      <p:pic>
        <p:nvPicPr>
          <p:cNvPr id="157" name="Google Shape;157;p2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97217" y="-42134"/>
            <a:ext cx="10058399" cy="3471134"/>
          </a:xfrm>
          <a:prstGeom prst="rect">
            <a:avLst/>
          </a:prstGeom>
          <a:noFill/>
          <a:ln>
            <a:noFill/>
          </a:ln>
        </p:spPr>
      </p:pic>
      <p:sp>
        <p:nvSpPr>
          <p:cNvPr id="158" name="Google Shape;158;p25"/>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9" name="Google Shape;159;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orking Diagnosis 2">
  <p:cSld name="Working Diagnosis_2">
    <p:bg>
      <p:bgPr>
        <a:solidFill>
          <a:srgbClr val="C08B3F"/>
        </a:solidFill>
        <a:effectLst/>
      </p:bgPr>
    </p:bg>
    <p:spTree>
      <p:nvGrpSpPr>
        <p:cNvPr id="1" name="Shape 160"/>
        <p:cNvGrpSpPr/>
        <p:nvPr/>
      </p:nvGrpSpPr>
      <p:grpSpPr>
        <a:xfrm>
          <a:off x="0" y="0"/>
          <a:ext cx="0" cy="0"/>
          <a:chOff x="0" y="0"/>
          <a:chExt cx="0" cy="0"/>
        </a:xfrm>
      </p:grpSpPr>
      <p:pic>
        <p:nvPicPr>
          <p:cNvPr id="161" name="Google Shape;161;p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7488" y="-40433"/>
            <a:ext cx="10058400" cy="3469433"/>
          </a:xfrm>
          <a:prstGeom prst="rect">
            <a:avLst/>
          </a:prstGeom>
          <a:noFill/>
          <a:ln>
            <a:noFill/>
          </a:ln>
        </p:spPr>
      </p:pic>
      <p:sp>
        <p:nvSpPr>
          <p:cNvPr id="162" name="Google Shape;162;p26"/>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3" name="Google Shape;163;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as Sufficient Information Been Collected? 2">
  <p:cSld name="Has Sufficient Information Been Collected?_2">
    <p:bg>
      <p:bgPr>
        <a:solidFill>
          <a:srgbClr val="174168"/>
        </a:solidFill>
        <a:effectLst/>
      </p:bgPr>
    </p:bg>
    <p:spTree>
      <p:nvGrpSpPr>
        <p:cNvPr id="1" name="Shape 164"/>
        <p:cNvGrpSpPr/>
        <p:nvPr/>
      </p:nvGrpSpPr>
      <p:grpSpPr>
        <a:xfrm>
          <a:off x="0" y="0"/>
          <a:ext cx="0" cy="0"/>
          <a:chOff x="0" y="0"/>
          <a:chExt cx="0" cy="0"/>
        </a:xfrm>
      </p:grpSpPr>
      <p:pic>
        <p:nvPicPr>
          <p:cNvPr id="165" name="Google Shape;165;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46662" y="-55920"/>
            <a:ext cx="10103297" cy="3484920"/>
          </a:xfrm>
          <a:prstGeom prst="rect">
            <a:avLst/>
          </a:prstGeom>
          <a:noFill/>
          <a:ln>
            <a:noFill/>
          </a:ln>
        </p:spPr>
      </p:pic>
      <p:sp>
        <p:nvSpPr>
          <p:cNvPr id="166" name="Google Shape;166;p2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p27"/>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8" name="Google Shape;168;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linical History &amp; Interview 2">
  <p:cSld name="Clinical History &amp; Interview_2">
    <p:bg>
      <p:bgPr>
        <a:solidFill>
          <a:srgbClr val="74235F"/>
        </a:solidFill>
        <a:effectLst/>
      </p:bgPr>
    </p:bg>
    <p:spTree>
      <p:nvGrpSpPr>
        <p:cNvPr id="1" name="Shape 169"/>
        <p:cNvGrpSpPr/>
        <p:nvPr/>
      </p:nvGrpSpPr>
      <p:grpSpPr>
        <a:xfrm>
          <a:off x="0" y="0"/>
          <a:ext cx="0" cy="0"/>
          <a:chOff x="0" y="0"/>
          <a:chExt cx="0" cy="0"/>
        </a:xfrm>
      </p:grpSpPr>
      <p:pic>
        <p:nvPicPr>
          <p:cNvPr id="170" name="Google Shape;170;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09406" y="-35504"/>
            <a:ext cx="10058395" cy="3464504"/>
          </a:xfrm>
          <a:prstGeom prst="rect">
            <a:avLst/>
          </a:prstGeom>
          <a:noFill/>
          <a:ln>
            <a:noFill/>
          </a:ln>
        </p:spPr>
      </p:pic>
      <p:sp>
        <p:nvSpPr>
          <p:cNvPr id="171" name="Google Shape;171;p2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28"/>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hysical Exam 2">
  <p:cSld name="Physical Exam_2">
    <p:bg>
      <p:bgPr>
        <a:solidFill>
          <a:srgbClr val="892E71"/>
        </a:solidFill>
        <a:effectLst/>
      </p:bgPr>
    </p:bg>
    <p:spTree>
      <p:nvGrpSpPr>
        <p:cNvPr id="1" name="Shape 174"/>
        <p:cNvGrpSpPr/>
        <p:nvPr/>
      </p:nvGrpSpPr>
      <p:grpSpPr>
        <a:xfrm>
          <a:off x="0" y="0"/>
          <a:ext cx="0" cy="0"/>
          <a:chOff x="0" y="0"/>
          <a:chExt cx="0" cy="0"/>
        </a:xfrm>
      </p:grpSpPr>
      <p:pic>
        <p:nvPicPr>
          <p:cNvPr id="175" name="Google Shape;175;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09409" y="-35585"/>
            <a:ext cx="10058630" cy="3464584"/>
          </a:xfrm>
          <a:prstGeom prst="rect">
            <a:avLst/>
          </a:prstGeom>
          <a:noFill/>
          <a:ln>
            <a:noFill/>
          </a:ln>
        </p:spPr>
      </p:pic>
      <p:sp>
        <p:nvSpPr>
          <p:cNvPr id="176" name="Google Shape;176;p29"/>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Referral &amp; Consultation 2">
  <p:cSld name="Referral &amp; Consultation_2">
    <p:bg>
      <p:bgPr>
        <a:solidFill>
          <a:srgbClr val="973272"/>
        </a:solidFill>
        <a:effectLst/>
      </p:bgPr>
    </p:bg>
    <p:spTree>
      <p:nvGrpSpPr>
        <p:cNvPr id="1" name="Shape 178"/>
        <p:cNvGrpSpPr/>
        <p:nvPr/>
      </p:nvGrpSpPr>
      <p:grpSpPr>
        <a:xfrm>
          <a:off x="0" y="0"/>
          <a:ext cx="0" cy="0"/>
          <a:chOff x="0" y="0"/>
          <a:chExt cx="0" cy="0"/>
        </a:xfrm>
      </p:grpSpPr>
      <p:pic>
        <p:nvPicPr>
          <p:cNvPr id="179" name="Google Shape;179;p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72833" y="-35505"/>
            <a:ext cx="10058400" cy="3464505"/>
          </a:xfrm>
          <a:prstGeom prst="rect">
            <a:avLst/>
          </a:prstGeom>
          <a:noFill/>
          <a:ln>
            <a:noFill/>
          </a:ln>
        </p:spPr>
      </p:pic>
      <p:sp>
        <p:nvSpPr>
          <p:cNvPr id="180" name="Google Shape;180;p30"/>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1" name="Google Shape;181;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tient Engages with Health Care System">
  <p:cSld name="Patient Engages with Health Care System">
    <p:bg>
      <p:bgPr>
        <a:solidFill>
          <a:srgbClr val="205D84"/>
        </a:solidFill>
        <a:effectLst/>
      </p:bgPr>
    </p:bg>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27" name="Google Shape;27;p4"/>
          <p:cNvSpPr txBox="1">
            <a:spLocks noGrp="1"/>
          </p:cNvSpPr>
          <p:nvPr>
            <p:ph type="ctrTitle"/>
          </p:nvPr>
        </p:nvSpPr>
        <p:spPr>
          <a:xfrm>
            <a:off x="685800" y="507367"/>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685800" y="1197620"/>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0" name="Google Shape;30;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31" name="Google Shape;31;p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agnostic Testing 2">
  <p:cSld name="Diagnostic Testing_2">
    <p:bg>
      <p:bgPr>
        <a:solidFill>
          <a:srgbClr val="661F57"/>
        </a:solidFill>
        <a:effectLst/>
      </p:bgPr>
    </p:bg>
    <p:spTree>
      <p:nvGrpSpPr>
        <p:cNvPr id="1" name="Shape 182"/>
        <p:cNvGrpSpPr/>
        <p:nvPr/>
      </p:nvGrpSpPr>
      <p:grpSpPr>
        <a:xfrm>
          <a:off x="0" y="0"/>
          <a:ext cx="0" cy="0"/>
          <a:chOff x="0" y="0"/>
          <a:chExt cx="0" cy="0"/>
        </a:xfrm>
      </p:grpSpPr>
      <p:pic>
        <p:nvPicPr>
          <p:cNvPr id="183" name="Google Shape;183;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72832" y="-37203"/>
            <a:ext cx="10058399" cy="3466203"/>
          </a:xfrm>
          <a:prstGeom prst="rect">
            <a:avLst/>
          </a:prstGeom>
          <a:noFill/>
          <a:ln>
            <a:noFill/>
          </a:ln>
        </p:spPr>
      </p:pic>
      <p:sp>
        <p:nvSpPr>
          <p:cNvPr id="184" name="Google Shape;184;p3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p31"/>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 name="Google Shape;186;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munication of the Diagnosis 2">
  <p:cSld name="Communication of the Diagnosis_2">
    <p:bg>
      <p:bgPr>
        <a:solidFill>
          <a:srgbClr val="3997AF"/>
        </a:solidFill>
        <a:effectLst/>
      </p:bgPr>
    </p:bg>
    <p:spTree>
      <p:nvGrpSpPr>
        <p:cNvPr id="1" name="Shape 187"/>
        <p:cNvGrpSpPr/>
        <p:nvPr/>
      </p:nvGrpSpPr>
      <p:grpSpPr>
        <a:xfrm>
          <a:off x="0" y="0"/>
          <a:ext cx="0" cy="0"/>
          <a:chOff x="0" y="0"/>
          <a:chExt cx="0" cy="0"/>
        </a:xfrm>
      </p:grpSpPr>
      <p:sp>
        <p:nvSpPr>
          <p:cNvPr id="188" name="Google Shape;188;p3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89" name="Google Shape;189;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97216" y="0"/>
            <a:ext cx="10058399" cy="3466203"/>
          </a:xfrm>
          <a:prstGeom prst="rect">
            <a:avLst/>
          </a:prstGeom>
          <a:noFill/>
          <a:ln>
            <a:noFill/>
          </a:ln>
        </p:spPr>
      </p:pic>
      <p:sp>
        <p:nvSpPr>
          <p:cNvPr id="190" name="Google Shape;190;p32"/>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1" name="Google Shape;191;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reatment 2">
  <p:cSld name="Treatment_2">
    <p:bg>
      <p:bgPr>
        <a:solidFill>
          <a:srgbClr val="3FA5BC"/>
        </a:solidFill>
        <a:effectLst/>
      </p:bgPr>
    </p:bg>
    <p:spTree>
      <p:nvGrpSpPr>
        <p:cNvPr id="1" name="Shape 192"/>
        <p:cNvGrpSpPr/>
        <p:nvPr/>
      </p:nvGrpSpPr>
      <p:grpSpPr>
        <a:xfrm>
          <a:off x="0" y="0"/>
          <a:ext cx="0" cy="0"/>
          <a:chOff x="0" y="0"/>
          <a:chExt cx="0" cy="0"/>
        </a:xfrm>
      </p:grpSpPr>
      <p:pic>
        <p:nvPicPr>
          <p:cNvPr id="193" name="Google Shape;193;p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3088" y="0"/>
            <a:ext cx="10058400" cy="3464505"/>
          </a:xfrm>
          <a:prstGeom prst="rect">
            <a:avLst/>
          </a:prstGeom>
          <a:noFill/>
          <a:ln>
            <a:noFill/>
          </a:ln>
        </p:spPr>
      </p:pic>
      <p:sp>
        <p:nvSpPr>
          <p:cNvPr id="194" name="Google Shape;194;p33"/>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5" name="Google Shape;195;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utcomes 2">
  <p:cSld name="Outcomes_2">
    <p:bg>
      <p:bgPr>
        <a:solidFill>
          <a:srgbClr val="50C3DC"/>
        </a:solidFill>
        <a:effectLst/>
      </p:bgPr>
    </p:bg>
    <p:spTree>
      <p:nvGrpSpPr>
        <p:cNvPr id="1" name="Shape 196"/>
        <p:cNvGrpSpPr/>
        <p:nvPr/>
      </p:nvGrpSpPr>
      <p:grpSpPr>
        <a:xfrm>
          <a:off x="0" y="0"/>
          <a:ext cx="0" cy="0"/>
          <a:chOff x="0" y="0"/>
          <a:chExt cx="0" cy="0"/>
        </a:xfrm>
      </p:grpSpPr>
      <p:pic>
        <p:nvPicPr>
          <p:cNvPr id="197" name="Google Shape;197;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09409" y="-35505"/>
            <a:ext cx="10058400" cy="3464505"/>
          </a:xfrm>
          <a:prstGeom prst="rect">
            <a:avLst/>
          </a:prstGeom>
          <a:noFill/>
          <a:ln>
            <a:noFill/>
          </a:ln>
        </p:spPr>
      </p:pic>
      <p:sp>
        <p:nvSpPr>
          <p:cNvPr id="198" name="Google Shape;198;p34"/>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9" name="Google Shape;199;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formation Gathering">
  <p:cSld name="Information Gathering">
    <p:bg>
      <p:bgPr>
        <a:solidFill>
          <a:srgbClr val="E7AE30"/>
        </a:solidFill>
        <a:effectLst/>
      </p:bgPr>
    </p:bg>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35499"/>
            <a:ext cx="7543798" cy="2603350"/>
          </a:xfrm>
          <a:prstGeom prst="rect">
            <a:avLst/>
          </a:prstGeom>
          <a:noFill/>
          <a:ln>
            <a:noFill/>
          </a:ln>
        </p:spPr>
      </p:pic>
      <p:sp>
        <p:nvSpPr>
          <p:cNvPr id="34" name="Google Shape;34;p5"/>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7" name="Google Shape;37;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38" name="Google Shape;38;p5"/>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formation Integration &amp; Interpretation">
  <p:cSld name="Information Integration &amp; Interpretation">
    <p:bg>
      <p:bgPr>
        <a:solidFill>
          <a:srgbClr val="D49E31"/>
        </a:solidFill>
        <a:effectLst/>
      </p:bgPr>
    </p:bg>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34649"/>
            <a:ext cx="7543798" cy="2603350"/>
          </a:xfrm>
          <a:prstGeom prst="rect">
            <a:avLst/>
          </a:prstGeom>
          <a:noFill/>
          <a:ln>
            <a:noFill/>
          </a:ln>
        </p:spPr>
      </p:pic>
      <p:sp>
        <p:nvSpPr>
          <p:cNvPr id="41" name="Google Shape;41;p6"/>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4" name="Google Shape;44;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45" name="Google Shape;45;p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orking Diagnosis">
  <p:cSld name="Working Diagnosis">
    <p:bg>
      <p:bgPr>
        <a:solidFill>
          <a:srgbClr val="C08B3F"/>
        </a:solidFill>
        <a:effectLst/>
      </p:bgPr>
    </p:bg>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48" name="Google Shape;48;p7"/>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0" name="Google Shape;50;p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1" name="Google Shape;51;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52" name="Google Shape;52;p7"/>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as Sufficient Information Been Collected?">
  <p:cSld name="Has Sufficient Information Been Collected?">
    <p:bg>
      <p:bgPr>
        <a:solidFill>
          <a:srgbClr val="174168"/>
        </a:solidFill>
        <a:effectLst/>
      </p:bgPr>
    </p:bg>
    <p:spTree>
      <p:nvGrpSpPr>
        <p:cNvPr id="1" name="Shape 53"/>
        <p:cNvGrpSpPr/>
        <p:nvPr/>
      </p:nvGrpSpPr>
      <p:grpSpPr>
        <a:xfrm>
          <a:off x="0" y="0"/>
          <a:ext cx="0" cy="0"/>
          <a:chOff x="0" y="0"/>
          <a:chExt cx="0" cy="0"/>
        </a:xfrm>
      </p:grpSpPr>
      <p:pic>
        <p:nvPicPr>
          <p:cNvPr id="54" name="Google Shape;54;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4470" y="3720013"/>
            <a:ext cx="7577473" cy="2613690"/>
          </a:xfrm>
          <a:prstGeom prst="rect">
            <a:avLst/>
          </a:prstGeom>
          <a:noFill/>
          <a:ln>
            <a:noFill/>
          </a:ln>
        </p:spPr>
      </p:pic>
      <p:sp>
        <p:nvSpPr>
          <p:cNvPr id="55" name="Google Shape;55;p8"/>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8" name="Google Shape;58;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59" name="Google Shape;59;p8"/>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linical History &amp; Interview">
  <p:cSld name="Clinical History &amp; Interview">
    <p:bg>
      <p:bgPr>
        <a:solidFill>
          <a:srgbClr val="74235F"/>
        </a:solidFill>
        <a:effectLst/>
      </p:bgPr>
    </p:bg>
    <p:spTree>
      <p:nvGrpSpPr>
        <p:cNvPr id="1" name="Shape 60"/>
        <p:cNvGrpSpPr/>
        <p:nvPr/>
      </p:nvGrpSpPr>
      <p:grpSpPr>
        <a:xfrm>
          <a:off x="0" y="0"/>
          <a:ext cx="0" cy="0"/>
          <a:chOff x="0" y="0"/>
          <a:chExt cx="0" cy="0"/>
        </a:xfrm>
      </p:grpSpPr>
      <p:pic>
        <p:nvPicPr>
          <p:cNvPr id="61" name="Google Shape;61;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0" y="3726802"/>
            <a:ext cx="7543796" cy="2598378"/>
          </a:xfrm>
          <a:prstGeom prst="rect">
            <a:avLst/>
          </a:prstGeom>
          <a:noFill/>
          <a:ln>
            <a:noFill/>
          </a:ln>
        </p:spPr>
      </p:pic>
      <p:sp>
        <p:nvSpPr>
          <p:cNvPr id="62" name="Google Shape;62;p9"/>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4" name="Google Shape;64;p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5" name="Google Shape;65;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66" name="Google Shape;66;p9"/>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ysical Exam">
  <p:cSld name="Physical Exam">
    <p:bg>
      <p:bgPr>
        <a:solidFill>
          <a:srgbClr val="892E71"/>
        </a:solidFill>
        <a:effectLst/>
      </p:bgPr>
    </p:bg>
    <p:spTree>
      <p:nvGrpSpPr>
        <p:cNvPr id="1" name="Shape 67"/>
        <p:cNvGrpSpPr/>
        <p:nvPr/>
      </p:nvGrpSpPr>
      <p:grpSpPr>
        <a:xfrm>
          <a:off x="0" y="0"/>
          <a:ext cx="0" cy="0"/>
          <a:chOff x="0" y="0"/>
          <a:chExt cx="0" cy="0"/>
        </a:xfrm>
      </p:grpSpPr>
      <p:pic>
        <p:nvPicPr>
          <p:cNvPr id="68" name="Google Shape;68;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29589"/>
            <a:ext cx="7543975" cy="2598439"/>
          </a:xfrm>
          <a:prstGeom prst="rect">
            <a:avLst/>
          </a:prstGeom>
          <a:noFill/>
          <a:ln>
            <a:noFill/>
          </a:ln>
        </p:spPr>
      </p:pic>
      <p:sp>
        <p:nvSpPr>
          <p:cNvPr id="69" name="Google Shape;69;p10"/>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1" name="Google Shape;71;p1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2" name="Google Shape;72;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73" name="Google Shape;73;p10"/>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4007600" cy="6185052"/>
          </a:xfrm>
          <a:prstGeom prst="rect">
            <a:avLst/>
          </a:prstGeom>
          <a:noFill/>
          <a:ln>
            <a:noFill/>
          </a:ln>
        </p:spPr>
      </p:pic>
      <p:sp>
        <p:nvSpPr>
          <p:cNvPr id="205" name="Google Shape;205;p35"/>
          <p:cNvSpPr txBox="1"/>
          <p:nvPr/>
        </p:nvSpPr>
        <p:spPr>
          <a:xfrm>
            <a:off x="4138875" y="2782500"/>
            <a:ext cx="4758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C08B3F"/>
                </a:solidFill>
                <a:latin typeface="Calibri"/>
                <a:ea typeface="Calibri"/>
                <a:cs typeface="Calibri"/>
                <a:sym typeface="Calibri"/>
              </a:rPr>
              <a:t>Section 4. Diagnosis and You</a:t>
            </a:r>
            <a:endParaRPr sz="3000" b="1">
              <a:solidFill>
                <a:srgbClr val="C08B3F"/>
              </a:solidFill>
              <a:latin typeface="Calibri"/>
              <a:ea typeface="Calibri"/>
              <a:cs typeface="Calibri"/>
              <a:sym typeface="Calibri"/>
            </a:endParaRPr>
          </a:p>
          <a:p>
            <a:pPr marL="0" lvl="0" indent="0" algn="l" rtl="0">
              <a:spcBef>
                <a:spcPts val="0"/>
              </a:spcBef>
              <a:spcAft>
                <a:spcPts val="0"/>
              </a:spcAft>
              <a:buNone/>
            </a:pPr>
            <a:r>
              <a:rPr lang="en" sz="2100">
                <a:solidFill>
                  <a:srgbClr val="003A63"/>
                </a:solidFill>
                <a:latin typeface="Calibri"/>
                <a:ea typeface="Calibri"/>
                <a:cs typeface="Calibri"/>
                <a:sym typeface="Calibri"/>
              </a:rPr>
              <a:t>Part Two: Using the “What if?” Template Video</a:t>
            </a:r>
            <a:endParaRPr sz="2100">
              <a:solidFill>
                <a:srgbClr val="003A6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44"/>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859125"/>
            <a:ext cx="9144000" cy="5316899"/>
          </a:xfrm>
          <a:prstGeom prst="rect">
            <a:avLst/>
          </a:prstGeom>
        </p:spPr>
      </p:pic>
      <p:sp>
        <p:nvSpPr>
          <p:cNvPr id="281" name="Google Shape;281;p44"/>
          <p:cNvSpPr txBox="1"/>
          <p:nvPr/>
        </p:nvSpPr>
        <p:spPr>
          <a:xfrm>
            <a:off x="431100" y="193725"/>
            <a:ext cx="82818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C08B3F"/>
                </a:solidFill>
                <a:latin typeface="Calibri"/>
                <a:ea typeface="Calibri"/>
                <a:cs typeface="Calibri"/>
                <a:sym typeface="Calibri"/>
              </a:rPr>
              <a:t>What If The Technology Had Worked Better?</a:t>
            </a:r>
            <a:endParaRPr sz="3200" b="1">
              <a:solidFill>
                <a:srgbClr val="C08B3F"/>
              </a:solidFill>
              <a:latin typeface="Calibri"/>
              <a:ea typeface="Calibri"/>
              <a:cs typeface="Calibri"/>
              <a:sym typeface="Calibri"/>
            </a:endParaRPr>
          </a:p>
        </p:txBody>
      </p:sp>
      <p:sp>
        <p:nvSpPr>
          <p:cNvPr id="282" name="Google Shape;282;p44"/>
          <p:cNvSpPr txBox="1"/>
          <p:nvPr/>
        </p:nvSpPr>
        <p:spPr>
          <a:xfrm>
            <a:off x="502975" y="756875"/>
            <a:ext cx="3000000" cy="8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50">
              <a:solidFill>
                <a:srgbClr val="003A63"/>
              </a:solidFill>
              <a:latin typeface="Calibri"/>
              <a:ea typeface="Calibri"/>
              <a:cs typeface="Calibri"/>
              <a:sym typeface="Calibri"/>
            </a:endParaRPr>
          </a:p>
          <a:p>
            <a:pPr marL="0" lvl="0" indent="0" algn="l" rtl="0">
              <a:spcBef>
                <a:spcPts val="0"/>
              </a:spcBef>
              <a:spcAft>
                <a:spcPts val="0"/>
              </a:spcAft>
              <a:buNone/>
            </a:pPr>
            <a:endParaRPr sz="2150">
              <a:solidFill>
                <a:srgbClr val="003A63"/>
              </a:solidFill>
              <a:latin typeface="Calibri"/>
              <a:ea typeface="Calibri"/>
              <a:cs typeface="Calibri"/>
              <a:sym typeface="Calibri"/>
            </a:endParaRPr>
          </a:p>
        </p:txBody>
      </p:sp>
      <p:sp>
        <p:nvSpPr>
          <p:cNvPr id="283" name="Google Shape;283;p44"/>
          <p:cNvSpPr/>
          <p:nvPr/>
        </p:nvSpPr>
        <p:spPr>
          <a:xfrm>
            <a:off x="502975" y="1569575"/>
            <a:ext cx="3095700" cy="881700"/>
          </a:xfrm>
          <a:prstGeom prst="wedgeRoundRectCallout">
            <a:avLst>
              <a:gd name="adj1" fmla="val -43720"/>
              <a:gd name="adj2" fmla="val 80640"/>
              <a:gd name="adj3" fmla="val 0"/>
            </a:avLst>
          </a:prstGeom>
          <a:noFill/>
          <a:ln w="19050" cap="flat" cmpd="sng">
            <a:solidFill>
              <a:srgbClr val="003A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003A63"/>
                </a:solidFill>
                <a:latin typeface="Calibri"/>
                <a:ea typeface="Calibri"/>
                <a:cs typeface="Calibri"/>
                <a:sym typeface="Calibri"/>
              </a:rPr>
              <a:t>What if the tech support system had not failed?</a:t>
            </a:r>
            <a:endParaRPr sz="2000" b="1">
              <a:solidFill>
                <a:srgbClr val="003A63"/>
              </a:solidFill>
              <a:latin typeface="Calibri"/>
              <a:ea typeface="Calibri"/>
              <a:cs typeface="Calibri"/>
              <a:sym typeface="Calibri"/>
            </a:endParaRPr>
          </a:p>
        </p:txBody>
      </p:sp>
      <p:sp>
        <p:nvSpPr>
          <p:cNvPr id="284" name="Google Shape;284;p44"/>
          <p:cNvSpPr/>
          <p:nvPr/>
        </p:nvSpPr>
        <p:spPr>
          <a:xfrm>
            <a:off x="455125" y="2988150"/>
            <a:ext cx="3095700" cy="881700"/>
          </a:xfrm>
          <a:prstGeom prst="wedgeRoundRectCallout">
            <a:avLst>
              <a:gd name="adj1" fmla="val 43537"/>
              <a:gd name="adj2" fmla="val 89512"/>
              <a:gd name="adj3" fmla="val 0"/>
            </a:avLst>
          </a:prstGeom>
          <a:noFill/>
          <a:ln w="19050" cap="flat" cmpd="sng">
            <a:solidFill>
              <a:srgbClr val="003A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003A63"/>
                </a:solidFill>
                <a:latin typeface="Calibri"/>
                <a:ea typeface="Calibri"/>
                <a:cs typeface="Calibri"/>
                <a:sym typeface="Calibri"/>
              </a:rPr>
              <a:t>What if her message had been answered?</a:t>
            </a:r>
            <a:endParaRPr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5"/>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l="-3540"/>
          <a:stretch/>
        </p:blipFill>
        <p:spPr>
          <a:xfrm>
            <a:off x="-323175" y="859125"/>
            <a:ext cx="9467175" cy="5316899"/>
          </a:xfrm>
          <a:prstGeom prst="rect">
            <a:avLst/>
          </a:prstGeom>
        </p:spPr>
      </p:pic>
      <p:sp>
        <p:nvSpPr>
          <p:cNvPr id="290" name="Google Shape;290;p45"/>
          <p:cNvSpPr txBox="1"/>
          <p:nvPr/>
        </p:nvSpPr>
        <p:spPr>
          <a:xfrm>
            <a:off x="-225300" y="161150"/>
            <a:ext cx="9594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C08B3F"/>
                </a:solidFill>
                <a:latin typeface="Calibri"/>
                <a:ea typeface="Calibri"/>
                <a:cs typeface="Calibri"/>
                <a:sym typeface="Calibri"/>
              </a:rPr>
              <a:t>What If Symptoms Didn't Have To Happen "On Time"? </a:t>
            </a:r>
            <a:endParaRPr sz="3200" b="1">
              <a:solidFill>
                <a:srgbClr val="C08B3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6"/>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l="-3540"/>
          <a:stretch/>
        </p:blipFill>
        <p:spPr>
          <a:xfrm>
            <a:off x="-323175" y="859125"/>
            <a:ext cx="9467175" cy="5316899"/>
          </a:xfrm>
          <a:prstGeom prst="rect">
            <a:avLst/>
          </a:prstGeom>
        </p:spPr>
      </p:pic>
      <p:sp>
        <p:nvSpPr>
          <p:cNvPr id="296" name="Google Shape;296;p46"/>
          <p:cNvSpPr txBox="1"/>
          <p:nvPr/>
        </p:nvSpPr>
        <p:spPr>
          <a:xfrm>
            <a:off x="-225300" y="161150"/>
            <a:ext cx="9594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C08B3F"/>
                </a:solidFill>
                <a:latin typeface="Calibri"/>
                <a:ea typeface="Calibri"/>
                <a:cs typeface="Calibri"/>
                <a:sym typeface="Calibri"/>
              </a:rPr>
              <a:t>What If Symptoms Didn't Have To Happen "On Time"? </a:t>
            </a:r>
            <a:endParaRPr sz="3200" b="1">
              <a:solidFill>
                <a:srgbClr val="C08B3F"/>
              </a:solidFill>
              <a:latin typeface="Calibri"/>
              <a:ea typeface="Calibri"/>
              <a:cs typeface="Calibri"/>
              <a:sym typeface="Calibri"/>
            </a:endParaRPr>
          </a:p>
        </p:txBody>
      </p:sp>
      <p:sp>
        <p:nvSpPr>
          <p:cNvPr id="297" name="Google Shape;297;p46"/>
          <p:cNvSpPr/>
          <p:nvPr/>
        </p:nvSpPr>
        <p:spPr>
          <a:xfrm>
            <a:off x="187100" y="1552575"/>
            <a:ext cx="4286100" cy="1509000"/>
          </a:xfrm>
          <a:prstGeom prst="wedgeRoundRectCallout">
            <a:avLst>
              <a:gd name="adj1" fmla="val -43720"/>
              <a:gd name="adj2" fmla="val 80640"/>
              <a:gd name="adj3" fmla="val 0"/>
            </a:avLst>
          </a:prstGeom>
          <a:noFill/>
          <a:ln w="28575" cap="flat" cmpd="sng">
            <a:solidFill>
              <a:srgbClr val="D1D5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Calibri"/>
                <a:ea typeface="Calibri"/>
                <a:cs typeface="Calibri"/>
                <a:sym typeface="Calibri"/>
              </a:rPr>
              <a:t>What if cell-phone images of symptoms were part of the information collected during the initial interview and physical exam?</a:t>
            </a:r>
            <a:endParaRPr sz="2000" b="1">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47"/>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l="-3540"/>
          <a:stretch/>
        </p:blipFill>
        <p:spPr>
          <a:xfrm>
            <a:off x="-323175" y="859125"/>
            <a:ext cx="9467175" cy="5316899"/>
          </a:xfrm>
          <a:prstGeom prst="rect">
            <a:avLst/>
          </a:prstGeom>
        </p:spPr>
      </p:pic>
      <p:sp>
        <p:nvSpPr>
          <p:cNvPr id="303" name="Google Shape;303;p47"/>
          <p:cNvSpPr txBox="1"/>
          <p:nvPr/>
        </p:nvSpPr>
        <p:spPr>
          <a:xfrm>
            <a:off x="-225300" y="161150"/>
            <a:ext cx="9594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C08B3F"/>
                </a:solidFill>
                <a:latin typeface="Calibri"/>
                <a:ea typeface="Calibri"/>
                <a:cs typeface="Calibri"/>
                <a:sym typeface="Calibri"/>
              </a:rPr>
              <a:t>What If Symptoms Didn't Have To Happen "On Time"? </a:t>
            </a:r>
            <a:endParaRPr sz="3200" b="1">
              <a:solidFill>
                <a:srgbClr val="C08B3F"/>
              </a:solidFill>
              <a:latin typeface="Calibri"/>
              <a:ea typeface="Calibri"/>
              <a:cs typeface="Calibri"/>
              <a:sym typeface="Calibri"/>
            </a:endParaRPr>
          </a:p>
        </p:txBody>
      </p:sp>
      <p:sp>
        <p:nvSpPr>
          <p:cNvPr id="304" name="Google Shape;304;p47"/>
          <p:cNvSpPr/>
          <p:nvPr/>
        </p:nvSpPr>
        <p:spPr>
          <a:xfrm>
            <a:off x="187100" y="1552575"/>
            <a:ext cx="4286100" cy="1509000"/>
          </a:xfrm>
          <a:prstGeom prst="wedgeRoundRectCallout">
            <a:avLst>
              <a:gd name="adj1" fmla="val -43720"/>
              <a:gd name="adj2" fmla="val 80640"/>
              <a:gd name="adj3" fmla="val 0"/>
            </a:avLst>
          </a:prstGeom>
          <a:noFill/>
          <a:ln w="28575" cap="flat" cmpd="sng">
            <a:solidFill>
              <a:srgbClr val="D1D5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Calibri"/>
                <a:ea typeface="Calibri"/>
                <a:cs typeface="Calibri"/>
                <a:sym typeface="Calibri"/>
              </a:rPr>
              <a:t>What if cell-phone images of symptoms were part of the information collected during the initial interview and physical exam?</a:t>
            </a:r>
            <a:endParaRPr sz="2000" b="1">
              <a:solidFill>
                <a:schemeClr val="lt1"/>
              </a:solidFill>
              <a:latin typeface="Calibri"/>
              <a:ea typeface="Calibri"/>
              <a:cs typeface="Calibri"/>
              <a:sym typeface="Calibri"/>
            </a:endParaRPr>
          </a:p>
        </p:txBody>
      </p:sp>
      <p:sp>
        <p:nvSpPr>
          <p:cNvPr id="305" name="Google Shape;305;p47"/>
          <p:cNvSpPr/>
          <p:nvPr/>
        </p:nvSpPr>
        <p:spPr>
          <a:xfrm>
            <a:off x="391200" y="3806500"/>
            <a:ext cx="3639900" cy="1266300"/>
          </a:xfrm>
          <a:prstGeom prst="wedgeRoundRectCallout">
            <a:avLst>
              <a:gd name="adj1" fmla="val 40876"/>
              <a:gd name="adj2" fmla="val 76750"/>
              <a:gd name="adj3" fmla="val 0"/>
            </a:avLst>
          </a:prstGeom>
          <a:noFill/>
          <a:ln w="28575" cap="flat" cmpd="sng">
            <a:solidFill>
              <a:srgbClr val="D1D5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Calibri"/>
                <a:ea typeface="Calibri"/>
                <a:cs typeface="Calibri"/>
                <a:sym typeface="Calibri"/>
              </a:rPr>
              <a:t>What if patients were accustomed to capturing symptoms with videos and photos?</a:t>
            </a:r>
            <a:endParaRPr sz="2000" b="1">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1090025"/>
            <a:ext cx="9144000" cy="5084426"/>
          </a:xfrm>
          <a:prstGeom prst="rect">
            <a:avLst/>
          </a:prstGeom>
          <a:noFill/>
          <a:ln>
            <a:noFill/>
          </a:ln>
        </p:spPr>
      </p:pic>
      <p:sp>
        <p:nvSpPr>
          <p:cNvPr id="311" name="Google Shape;311;p48"/>
          <p:cNvSpPr txBox="1"/>
          <p:nvPr/>
        </p:nvSpPr>
        <p:spPr>
          <a:xfrm>
            <a:off x="858900" y="108700"/>
            <a:ext cx="74262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C08B3F"/>
                </a:solidFill>
                <a:latin typeface="Calibri"/>
                <a:ea typeface="Calibri"/>
                <a:cs typeface="Calibri"/>
                <a:sym typeface="Calibri"/>
              </a:rPr>
              <a:t>Using the What if? Template</a:t>
            </a:r>
            <a:endParaRPr/>
          </a:p>
        </p:txBody>
      </p:sp>
      <p:pic>
        <p:nvPicPr>
          <p:cNvPr id="312" name="Google Shape;312;p48"/>
          <p:cNvPicPr preferRelativeResize="0">
            <a:picLocks noGrp="1"/>
          </p:cNvPicPr>
          <p:nvPr>
            <p:ph type="pic" idx="2"/>
          </p:nvPr>
        </p:nvPicPr>
        <p:blipFill rotWithShape="1">
          <a:blip r:embed="rId4" cstate="email">
            <a:alphaModFix/>
            <a:extLst>
              <a:ext uri="{28A0092B-C50C-407E-A947-70E740481C1C}">
                <a14:useLocalDpi xmlns:a14="http://schemas.microsoft.com/office/drawing/2010/main"/>
              </a:ext>
            </a:extLst>
          </a:blip>
          <a:srcRect/>
          <a:stretch/>
        </p:blipFill>
        <p:spPr>
          <a:xfrm>
            <a:off x="0" y="859125"/>
            <a:ext cx="9144000" cy="53168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9"/>
          <p:cNvSpPr txBox="1"/>
          <p:nvPr/>
        </p:nvSpPr>
        <p:spPr>
          <a:xfrm>
            <a:off x="771375" y="2628600"/>
            <a:ext cx="78612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000">
                <a:solidFill>
                  <a:srgbClr val="003A63"/>
                </a:solidFill>
                <a:latin typeface="Calibri"/>
                <a:ea typeface="Calibri"/>
                <a:cs typeface="Calibri"/>
                <a:sym typeface="Calibri"/>
              </a:rPr>
              <a:t>Thank You!</a:t>
            </a:r>
            <a:endParaRPr sz="5000">
              <a:solidFill>
                <a:srgbClr val="003A6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p:nvPr/>
        </p:nvSpPr>
        <p:spPr>
          <a:xfrm>
            <a:off x="1294788" y="403725"/>
            <a:ext cx="6554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000" b="1">
                <a:solidFill>
                  <a:srgbClr val="C08B3F"/>
                </a:solidFill>
                <a:latin typeface="Calibri"/>
                <a:ea typeface="Calibri"/>
                <a:cs typeface="Calibri"/>
                <a:sym typeface="Calibri"/>
              </a:rPr>
              <a:t>Moving from stories to “action”</a:t>
            </a:r>
            <a:endParaRPr sz="3000" b="1">
              <a:solidFill>
                <a:srgbClr val="C08B3F"/>
              </a:solidFill>
              <a:latin typeface="Calibri"/>
              <a:ea typeface="Calibri"/>
              <a:cs typeface="Calibri"/>
              <a:sym typeface="Calibri"/>
            </a:endParaRPr>
          </a:p>
        </p:txBody>
      </p:sp>
      <p:grpSp>
        <p:nvGrpSpPr>
          <p:cNvPr id="211" name="Google Shape;211;p36"/>
          <p:cNvGrpSpPr/>
          <p:nvPr/>
        </p:nvGrpSpPr>
        <p:grpSpPr>
          <a:xfrm>
            <a:off x="1348886" y="1515350"/>
            <a:ext cx="6446234" cy="3827288"/>
            <a:chOff x="0" y="0"/>
            <a:chExt cx="5766378" cy="3395093"/>
          </a:xfrm>
        </p:grpSpPr>
        <p:sp>
          <p:nvSpPr>
            <p:cNvPr id="212" name="Google Shape;212;p36"/>
            <p:cNvSpPr/>
            <p:nvPr/>
          </p:nvSpPr>
          <p:spPr>
            <a:xfrm>
              <a:off x="0" y="0"/>
              <a:ext cx="4901400" cy="1018500"/>
            </a:xfrm>
            <a:prstGeom prst="roundRect">
              <a:avLst>
                <a:gd name="adj" fmla="val 10000"/>
              </a:avLst>
            </a:prstGeom>
            <a:solidFill>
              <a:srgbClr val="59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6"/>
            <p:cNvSpPr txBox="1"/>
            <p:nvPr/>
          </p:nvSpPr>
          <p:spPr>
            <a:xfrm>
              <a:off x="29832" y="29832"/>
              <a:ext cx="3802500" cy="9588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FFFFFF"/>
                </a:buClr>
                <a:buSzPts val="2600"/>
                <a:buFont typeface="Calibri"/>
                <a:buNone/>
              </a:pPr>
              <a:r>
                <a:rPr lang="en" sz="2400" b="1">
                  <a:solidFill>
                    <a:srgbClr val="FFFFFF"/>
                  </a:solidFill>
                  <a:latin typeface="Calibri"/>
                  <a:ea typeface="Calibri"/>
                  <a:cs typeface="Calibri"/>
                  <a:sym typeface="Calibri"/>
                </a:rPr>
                <a:t>Exploring what exactly happened</a:t>
              </a:r>
              <a:endParaRPr sz="2400" b="1">
                <a:latin typeface="Calibri"/>
                <a:ea typeface="Calibri"/>
                <a:cs typeface="Calibri"/>
                <a:sym typeface="Calibri"/>
              </a:endParaRPr>
            </a:p>
          </p:txBody>
        </p:sp>
        <p:sp>
          <p:nvSpPr>
            <p:cNvPr id="214" name="Google Shape;214;p36"/>
            <p:cNvSpPr/>
            <p:nvPr/>
          </p:nvSpPr>
          <p:spPr>
            <a:xfrm>
              <a:off x="432489" y="1188296"/>
              <a:ext cx="4901400" cy="1018500"/>
            </a:xfrm>
            <a:prstGeom prst="roundRect">
              <a:avLst>
                <a:gd name="adj" fmla="val 10000"/>
              </a:avLst>
            </a:prstGeom>
            <a:solidFill>
              <a:srgbClr val="4CC38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6"/>
            <p:cNvSpPr txBox="1"/>
            <p:nvPr/>
          </p:nvSpPr>
          <p:spPr>
            <a:xfrm>
              <a:off x="462321" y="1218128"/>
              <a:ext cx="3747300" cy="9588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FFFFFF"/>
                </a:buClr>
                <a:buSzPts val="2600"/>
                <a:buFont typeface="Calibri"/>
                <a:buNone/>
              </a:pPr>
              <a:r>
                <a:rPr lang="en" sz="2400" b="1">
                  <a:solidFill>
                    <a:srgbClr val="FFFFFF"/>
                  </a:solidFill>
                  <a:latin typeface="Calibri"/>
                  <a:ea typeface="Calibri"/>
                  <a:cs typeface="Calibri"/>
                  <a:sym typeface="Calibri"/>
                </a:rPr>
                <a:t>Identifying the “What Ifs?”</a:t>
              </a:r>
              <a:endParaRPr sz="2400" b="1">
                <a:latin typeface="Calibri"/>
                <a:ea typeface="Calibri"/>
                <a:cs typeface="Calibri"/>
                <a:sym typeface="Calibri"/>
              </a:endParaRPr>
            </a:p>
          </p:txBody>
        </p:sp>
        <p:sp>
          <p:nvSpPr>
            <p:cNvPr id="216" name="Google Shape;216;p36"/>
            <p:cNvSpPr/>
            <p:nvPr/>
          </p:nvSpPr>
          <p:spPr>
            <a:xfrm>
              <a:off x="864978" y="2376593"/>
              <a:ext cx="4901400" cy="1018500"/>
            </a:xfrm>
            <a:prstGeom prst="roundRect">
              <a:avLst>
                <a:gd name="adj" fmla="val 10000"/>
              </a:avLst>
            </a:prstGeom>
            <a:solidFill>
              <a:srgbClr val="6FAB46"/>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6"/>
            <p:cNvSpPr txBox="1"/>
            <p:nvPr/>
          </p:nvSpPr>
          <p:spPr>
            <a:xfrm>
              <a:off x="894810" y="2406425"/>
              <a:ext cx="3747300" cy="9588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FFFFFF"/>
                </a:buClr>
                <a:buSzPts val="2600"/>
                <a:buFont typeface="Calibri"/>
                <a:buNone/>
              </a:pPr>
              <a:r>
                <a:rPr lang="en" sz="2400" b="1">
                  <a:solidFill>
                    <a:srgbClr val="FFFFFF"/>
                  </a:solidFill>
                  <a:latin typeface="Calibri"/>
                  <a:ea typeface="Calibri"/>
                  <a:cs typeface="Calibri"/>
                  <a:sym typeface="Calibri"/>
                </a:rPr>
                <a:t>Finding a policy or practice to address</a:t>
              </a:r>
              <a:endParaRPr sz="2400" b="1">
                <a:latin typeface="Calibri"/>
                <a:ea typeface="Calibri"/>
                <a:cs typeface="Calibri"/>
                <a:sym typeface="Calibri"/>
              </a:endParaRPr>
            </a:p>
          </p:txBody>
        </p:sp>
        <p:sp>
          <p:nvSpPr>
            <p:cNvPr id="218" name="Google Shape;218;p36"/>
            <p:cNvSpPr/>
            <p:nvPr/>
          </p:nvSpPr>
          <p:spPr>
            <a:xfrm>
              <a:off x="4239495" y="772392"/>
              <a:ext cx="662100" cy="662100"/>
            </a:xfrm>
            <a:prstGeom prst="downArrow">
              <a:avLst>
                <a:gd name="adj1" fmla="val 55000"/>
                <a:gd name="adj2" fmla="val 45000"/>
              </a:avLst>
            </a:prstGeom>
            <a:solidFill>
              <a:srgbClr val="FFC000">
                <a:alpha val="89800"/>
              </a:srgbClr>
            </a:solidFill>
            <a:ln w="12700" cap="flat" cmpd="sng">
              <a:solidFill>
                <a:srgbClr val="CFDEEF">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6"/>
            <p:cNvSpPr txBox="1"/>
            <p:nvPr/>
          </p:nvSpPr>
          <p:spPr>
            <a:xfrm>
              <a:off x="4388456" y="772392"/>
              <a:ext cx="364200" cy="498300"/>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3000"/>
                <a:buFont typeface="Calibri"/>
                <a:buNone/>
              </a:pPr>
              <a:endParaRPr sz="3000">
                <a:solidFill>
                  <a:srgbClr val="000000"/>
                </a:solidFill>
                <a:latin typeface="Calibri"/>
                <a:ea typeface="Calibri"/>
                <a:cs typeface="Calibri"/>
                <a:sym typeface="Calibri"/>
              </a:endParaRPr>
            </a:p>
          </p:txBody>
        </p:sp>
        <p:sp>
          <p:nvSpPr>
            <p:cNvPr id="220" name="Google Shape;220;p36"/>
            <p:cNvSpPr/>
            <p:nvPr/>
          </p:nvSpPr>
          <p:spPr>
            <a:xfrm>
              <a:off x="4671985" y="1953899"/>
              <a:ext cx="662100" cy="662100"/>
            </a:xfrm>
            <a:prstGeom prst="downArrow">
              <a:avLst>
                <a:gd name="adj1" fmla="val 55000"/>
                <a:gd name="adj2" fmla="val 45000"/>
              </a:avLst>
            </a:prstGeom>
            <a:solidFill>
              <a:srgbClr val="FFC000">
                <a:alpha val="89800"/>
              </a:srgbClr>
            </a:solidFill>
            <a:ln w="12700" cap="flat" cmpd="sng">
              <a:solidFill>
                <a:srgbClr val="CFDEEF">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6"/>
            <p:cNvSpPr txBox="1"/>
            <p:nvPr/>
          </p:nvSpPr>
          <p:spPr>
            <a:xfrm>
              <a:off x="4820946" y="1953899"/>
              <a:ext cx="364200" cy="498300"/>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3000"/>
                <a:buFont typeface="Calibri"/>
                <a:buNone/>
              </a:pPr>
              <a:endParaRPr sz="3000">
                <a:solidFill>
                  <a:srgbClr val="000000"/>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260300" cy="6180677"/>
          </a:xfrm>
          <a:prstGeom prst="rect">
            <a:avLst/>
          </a:prstGeom>
          <a:noFill/>
          <a:ln>
            <a:noFill/>
          </a:ln>
        </p:spPr>
      </p:pic>
      <p:sp>
        <p:nvSpPr>
          <p:cNvPr id="227" name="Google Shape;227;p37"/>
          <p:cNvSpPr txBox="1"/>
          <p:nvPr/>
        </p:nvSpPr>
        <p:spPr>
          <a:xfrm>
            <a:off x="4402651" y="1670438"/>
            <a:ext cx="4572000" cy="738900"/>
          </a:xfrm>
          <a:prstGeom prst="rect">
            <a:avLst/>
          </a:prstGeom>
          <a:noFill/>
          <a:ln>
            <a:noFill/>
          </a:ln>
        </p:spPr>
        <p:txBody>
          <a:bodyPr spcFirstLastPara="1" wrap="square" lIns="91425" tIns="45700" rIns="91425" bIns="45700" anchor="t" anchorCtr="0">
            <a:spAutoFit/>
          </a:bodyPr>
          <a:lstStyle/>
          <a:p>
            <a:pPr marL="457200" marR="0" lvl="0" indent="-361950" algn="l" rtl="0">
              <a:lnSpc>
                <a:spcPct val="100000"/>
              </a:lnSpc>
              <a:spcBef>
                <a:spcPts val="0"/>
              </a:spcBef>
              <a:spcAft>
                <a:spcPts val="1000"/>
              </a:spcAft>
              <a:buClr>
                <a:srgbClr val="003A63"/>
              </a:buClr>
              <a:buSzPts val="2100"/>
              <a:buFont typeface="Calibri"/>
              <a:buChar char="➔"/>
            </a:pPr>
            <a:r>
              <a:rPr lang="en" sz="2100">
                <a:solidFill>
                  <a:srgbClr val="003A63"/>
                </a:solidFill>
                <a:latin typeface="Calibri"/>
                <a:ea typeface="Calibri"/>
                <a:cs typeface="Calibri"/>
                <a:sym typeface="Calibri"/>
              </a:rPr>
              <a:t>What had been going on before this diagnostic experience?</a:t>
            </a:r>
            <a:endParaRPr sz="2100">
              <a:solidFill>
                <a:srgbClr val="003A63"/>
              </a:solidFill>
              <a:latin typeface="Calibri"/>
              <a:ea typeface="Calibri"/>
              <a:cs typeface="Calibri"/>
              <a:sym typeface="Calibri"/>
            </a:endParaRPr>
          </a:p>
        </p:txBody>
      </p:sp>
      <p:sp>
        <p:nvSpPr>
          <p:cNvPr id="228" name="Google Shape;228;p37"/>
          <p:cNvSpPr txBox="1"/>
          <p:nvPr/>
        </p:nvSpPr>
        <p:spPr>
          <a:xfrm>
            <a:off x="4402650" y="2527425"/>
            <a:ext cx="4572000" cy="11514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003A63"/>
              </a:buClr>
              <a:buSzPts val="2100"/>
              <a:buFont typeface="Calibri"/>
              <a:buChar char="➔"/>
            </a:pPr>
            <a:r>
              <a:rPr lang="en" sz="2100">
                <a:solidFill>
                  <a:srgbClr val="003A63"/>
                </a:solidFill>
                <a:latin typeface="Calibri"/>
                <a:ea typeface="Calibri"/>
                <a:cs typeface="Calibri"/>
                <a:sym typeface="Calibri"/>
              </a:rPr>
              <a:t>What information was the patient given about what the diagnosis might be?</a:t>
            </a:r>
            <a:endParaRPr sz="2100">
              <a:solidFill>
                <a:srgbClr val="003A63"/>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29" name="Google Shape;229;p37"/>
          <p:cNvSpPr txBox="1"/>
          <p:nvPr/>
        </p:nvSpPr>
        <p:spPr>
          <a:xfrm>
            <a:off x="4402650" y="3678938"/>
            <a:ext cx="4199400" cy="831300"/>
          </a:xfrm>
          <a:prstGeom prst="rect">
            <a:avLst/>
          </a:prstGeom>
          <a:noFill/>
          <a:ln>
            <a:noFill/>
          </a:ln>
        </p:spPr>
        <p:txBody>
          <a:bodyPr spcFirstLastPara="1" wrap="square" lIns="91425" tIns="91425" rIns="91425" bIns="91425" anchor="t" anchorCtr="0">
            <a:spAutoFit/>
          </a:bodyPr>
          <a:lstStyle/>
          <a:p>
            <a:pPr marL="457200" lvl="0" indent="-361950" algn="l" rtl="0">
              <a:spcBef>
                <a:spcPts val="1000"/>
              </a:spcBef>
              <a:spcAft>
                <a:spcPts val="0"/>
              </a:spcAft>
              <a:buClr>
                <a:srgbClr val="003A63"/>
              </a:buClr>
              <a:buSzPts val="2100"/>
              <a:buFont typeface="Calibri"/>
              <a:buChar char="➔"/>
            </a:pPr>
            <a:r>
              <a:rPr lang="en" sz="2100">
                <a:solidFill>
                  <a:srgbClr val="003A63"/>
                </a:solidFill>
                <a:latin typeface="Calibri"/>
                <a:ea typeface="Calibri"/>
                <a:cs typeface="Calibri"/>
                <a:sym typeface="Calibri"/>
              </a:rPr>
              <a:t>What did the ultimate diagnosis end up being?</a:t>
            </a:r>
            <a:endParaRPr sz="2100">
              <a:solidFill>
                <a:schemeClr val="dk1"/>
              </a:solidFill>
              <a:latin typeface="Calibri"/>
              <a:ea typeface="Calibri"/>
              <a:cs typeface="Calibri"/>
              <a:sym typeface="Calibri"/>
            </a:endParaRPr>
          </a:p>
        </p:txBody>
      </p:sp>
      <p:sp>
        <p:nvSpPr>
          <p:cNvPr id="230" name="Google Shape;230;p37"/>
          <p:cNvSpPr txBox="1"/>
          <p:nvPr/>
        </p:nvSpPr>
        <p:spPr>
          <a:xfrm>
            <a:off x="4572003" y="796100"/>
            <a:ext cx="4572000" cy="477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 sz="2800" b="1">
                <a:solidFill>
                  <a:srgbClr val="C08B3F"/>
                </a:solidFill>
                <a:latin typeface="Calibri"/>
                <a:ea typeface="Calibri"/>
                <a:cs typeface="Calibri"/>
                <a:sym typeface="Calibri"/>
              </a:rPr>
              <a:t>The ‘What If’ Template</a:t>
            </a:r>
            <a:endParaRPr sz="2800" b="1">
              <a:solidFill>
                <a:srgbClr val="C08B3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260300" cy="6180677"/>
          </a:xfrm>
          <a:prstGeom prst="rect">
            <a:avLst/>
          </a:prstGeom>
          <a:noFill/>
          <a:ln>
            <a:noFill/>
          </a:ln>
        </p:spPr>
      </p:pic>
      <p:sp>
        <p:nvSpPr>
          <p:cNvPr id="236" name="Google Shape;236;p38"/>
          <p:cNvSpPr txBox="1"/>
          <p:nvPr/>
        </p:nvSpPr>
        <p:spPr>
          <a:xfrm>
            <a:off x="4402651" y="1670438"/>
            <a:ext cx="4572000" cy="1062000"/>
          </a:xfrm>
          <a:prstGeom prst="rect">
            <a:avLst/>
          </a:prstGeom>
          <a:noFill/>
          <a:ln>
            <a:noFill/>
          </a:ln>
        </p:spPr>
        <p:txBody>
          <a:bodyPr spcFirstLastPara="1" wrap="square" lIns="91425" tIns="45700" rIns="91425" bIns="45700" anchor="t" anchorCtr="0">
            <a:spAutoFit/>
          </a:bodyPr>
          <a:lstStyle/>
          <a:p>
            <a:pPr marL="457200" lvl="0" indent="-361950" algn="l" rtl="0">
              <a:spcBef>
                <a:spcPts val="0"/>
              </a:spcBef>
              <a:spcAft>
                <a:spcPts val="0"/>
              </a:spcAft>
              <a:buClr>
                <a:srgbClr val="003A63"/>
              </a:buClr>
              <a:buSzPts val="2100"/>
              <a:buFont typeface="Calibri"/>
              <a:buChar char="➔"/>
            </a:pPr>
            <a:r>
              <a:rPr lang="en" sz="2100">
                <a:solidFill>
                  <a:srgbClr val="003A63"/>
                </a:solidFill>
                <a:latin typeface="Calibri"/>
                <a:ea typeface="Calibri"/>
                <a:cs typeface="Calibri"/>
                <a:sym typeface="Calibri"/>
              </a:rPr>
              <a:t>What things, had they had not happened, could have led to an earlier diagnosis?</a:t>
            </a:r>
            <a:endParaRPr sz="2100">
              <a:solidFill>
                <a:srgbClr val="003A63"/>
              </a:solidFill>
              <a:latin typeface="Calibri"/>
              <a:ea typeface="Calibri"/>
              <a:cs typeface="Calibri"/>
              <a:sym typeface="Calibri"/>
            </a:endParaRPr>
          </a:p>
        </p:txBody>
      </p:sp>
      <p:sp>
        <p:nvSpPr>
          <p:cNvPr id="237" name="Google Shape;237;p38"/>
          <p:cNvSpPr txBox="1"/>
          <p:nvPr/>
        </p:nvSpPr>
        <p:spPr>
          <a:xfrm>
            <a:off x="4402650" y="2756900"/>
            <a:ext cx="4572000" cy="8976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003A63"/>
              </a:buClr>
              <a:buSzPts val="2100"/>
              <a:buFont typeface="Calibri"/>
              <a:buChar char="➔"/>
            </a:pPr>
            <a:r>
              <a:rPr lang="en" sz="2100">
                <a:solidFill>
                  <a:srgbClr val="003A63"/>
                </a:solidFill>
                <a:latin typeface="Calibri"/>
                <a:ea typeface="Calibri"/>
                <a:cs typeface="Calibri"/>
                <a:sym typeface="Calibri"/>
              </a:rPr>
              <a:t>What do you want others to learn from your experience? </a:t>
            </a:r>
            <a:endParaRPr sz="2100">
              <a:solidFill>
                <a:srgbClr val="003A63"/>
              </a:solidFill>
              <a:latin typeface="Calibri"/>
              <a:ea typeface="Calibri"/>
              <a:cs typeface="Calibri"/>
              <a:sym typeface="Calibri"/>
            </a:endParaRPr>
          </a:p>
          <a:p>
            <a:pPr marL="0" lvl="0" indent="0" algn="l" rtl="0">
              <a:spcBef>
                <a:spcPts val="0"/>
              </a:spcBef>
              <a:spcAft>
                <a:spcPts val="0"/>
              </a:spcAft>
              <a:buNone/>
            </a:pPr>
            <a:endParaRPr sz="2100">
              <a:solidFill>
                <a:srgbClr val="003A63"/>
              </a:solidFill>
              <a:latin typeface="Calibri"/>
              <a:ea typeface="Calibri"/>
              <a:cs typeface="Calibri"/>
              <a:sym typeface="Calibri"/>
            </a:endParaRPr>
          </a:p>
        </p:txBody>
      </p:sp>
      <p:sp>
        <p:nvSpPr>
          <p:cNvPr id="238" name="Google Shape;238;p38"/>
          <p:cNvSpPr txBox="1"/>
          <p:nvPr/>
        </p:nvSpPr>
        <p:spPr>
          <a:xfrm>
            <a:off x="4402650" y="3654488"/>
            <a:ext cx="4199400" cy="11544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rgbClr val="003A63"/>
              </a:buClr>
              <a:buSzPts val="2100"/>
              <a:buFont typeface="Calibri"/>
              <a:buChar char="➔"/>
            </a:pPr>
            <a:r>
              <a:rPr lang="en" sz="2100">
                <a:solidFill>
                  <a:srgbClr val="003A63"/>
                </a:solidFill>
                <a:latin typeface="Calibri"/>
                <a:ea typeface="Calibri"/>
                <a:cs typeface="Calibri"/>
                <a:sym typeface="Calibri"/>
              </a:rPr>
              <a:t>What would you want others to change based on your experience?</a:t>
            </a:r>
            <a:endParaRPr sz="2100">
              <a:solidFill>
                <a:srgbClr val="003A63"/>
              </a:solidFill>
              <a:latin typeface="Calibri"/>
              <a:ea typeface="Calibri"/>
              <a:cs typeface="Calibri"/>
              <a:sym typeface="Calibri"/>
            </a:endParaRPr>
          </a:p>
        </p:txBody>
      </p:sp>
      <p:sp>
        <p:nvSpPr>
          <p:cNvPr id="239" name="Google Shape;239;p38"/>
          <p:cNvSpPr txBox="1"/>
          <p:nvPr/>
        </p:nvSpPr>
        <p:spPr>
          <a:xfrm>
            <a:off x="4572003" y="796100"/>
            <a:ext cx="4572000" cy="477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 sz="2800" b="1">
                <a:solidFill>
                  <a:srgbClr val="C08B3F"/>
                </a:solidFill>
                <a:latin typeface="Calibri"/>
                <a:ea typeface="Calibri"/>
                <a:cs typeface="Calibri"/>
                <a:sym typeface="Calibri"/>
              </a:rPr>
              <a:t>The ‘What If’ Template</a:t>
            </a:r>
            <a:endParaRPr sz="2800" b="1">
              <a:solidFill>
                <a:srgbClr val="C08B3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39"/>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859125"/>
            <a:ext cx="9144000" cy="5316899"/>
          </a:xfrm>
          <a:prstGeom prst="rect">
            <a:avLst/>
          </a:prstGeom>
        </p:spPr>
      </p:pic>
      <p:sp>
        <p:nvSpPr>
          <p:cNvPr id="245" name="Google Shape;245;p39"/>
          <p:cNvSpPr txBox="1"/>
          <p:nvPr/>
        </p:nvSpPr>
        <p:spPr>
          <a:xfrm>
            <a:off x="250800" y="210025"/>
            <a:ext cx="8642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C08B3F"/>
                </a:solidFill>
                <a:latin typeface="Calibri"/>
                <a:ea typeface="Calibri"/>
                <a:cs typeface="Calibri"/>
                <a:sym typeface="Calibri"/>
              </a:rPr>
              <a:t>What If There Was A Better Way To Assess Pain?</a:t>
            </a:r>
            <a:endParaRPr sz="3200" b="1">
              <a:solidFill>
                <a:srgbClr val="C08B3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40"/>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859125"/>
            <a:ext cx="9144000" cy="5316899"/>
          </a:xfrm>
          <a:prstGeom prst="rect">
            <a:avLst/>
          </a:prstGeom>
        </p:spPr>
      </p:pic>
      <p:sp>
        <p:nvSpPr>
          <p:cNvPr id="251" name="Google Shape;251;p40"/>
          <p:cNvSpPr txBox="1"/>
          <p:nvPr/>
        </p:nvSpPr>
        <p:spPr>
          <a:xfrm>
            <a:off x="250800" y="210025"/>
            <a:ext cx="8642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C08B3F"/>
                </a:solidFill>
                <a:latin typeface="Calibri"/>
                <a:ea typeface="Calibri"/>
                <a:cs typeface="Calibri"/>
                <a:sym typeface="Calibri"/>
              </a:rPr>
              <a:t>What If There Was A Better Way To Assess Pain?</a:t>
            </a:r>
            <a:endParaRPr sz="3200" b="1">
              <a:solidFill>
                <a:srgbClr val="C08B3F"/>
              </a:solidFill>
              <a:latin typeface="Calibri"/>
              <a:ea typeface="Calibri"/>
              <a:cs typeface="Calibri"/>
              <a:sym typeface="Calibri"/>
            </a:endParaRPr>
          </a:p>
        </p:txBody>
      </p:sp>
      <p:sp>
        <p:nvSpPr>
          <p:cNvPr id="252" name="Google Shape;252;p40"/>
          <p:cNvSpPr/>
          <p:nvPr/>
        </p:nvSpPr>
        <p:spPr>
          <a:xfrm>
            <a:off x="326000" y="2309575"/>
            <a:ext cx="4344600" cy="881700"/>
          </a:xfrm>
          <a:prstGeom prst="wedgeRoundRectCallout">
            <a:avLst>
              <a:gd name="adj1" fmla="val 49592"/>
              <a:gd name="adj2" fmla="val 89109"/>
              <a:gd name="adj3" fmla="val 0"/>
            </a:avLst>
          </a:prstGeom>
          <a:noFill/>
          <a:ln w="19050" cap="flat" cmpd="sng">
            <a:solidFill>
              <a:srgbClr val="003A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003A63"/>
                </a:solidFill>
                <a:latin typeface="Calibri"/>
                <a:ea typeface="Calibri"/>
                <a:cs typeface="Calibri"/>
                <a:sym typeface="Calibri"/>
              </a:rPr>
              <a:t>What if pain was measured in a more precise and individualized way?</a:t>
            </a:r>
            <a:endParaRPr sz="2000" b="1">
              <a:solidFill>
                <a:srgbClr val="003A63"/>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1"/>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859125"/>
            <a:ext cx="9144000" cy="5316899"/>
          </a:xfrm>
          <a:prstGeom prst="rect">
            <a:avLst/>
          </a:prstGeom>
        </p:spPr>
      </p:pic>
      <p:sp>
        <p:nvSpPr>
          <p:cNvPr id="258" name="Google Shape;258;p41"/>
          <p:cNvSpPr txBox="1"/>
          <p:nvPr/>
        </p:nvSpPr>
        <p:spPr>
          <a:xfrm>
            <a:off x="250800" y="210025"/>
            <a:ext cx="8642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C08B3F"/>
                </a:solidFill>
                <a:latin typeface="Calibri"/>
                <a:ea typeface="Calibri"/>
                <a:cs typeface="Calibri"/>
                <a:sym typeface="Calibri"/>
              </a:rPr>
              <a:t>What If There Was A Better Way To Assess Pain?</a:t>
            </a:r>
            <a:endParaRPr sz="3200" b="1">
              <a:solidFill>
                <a:srgbClr val="C08B3F"/>
              </a:solidFill>
              <a:latin typeface="Calibri"/>
              <a:ea typeface="Calibri"/>
              <a:cs typeface="Calibri"/>
              <a:sym typeface="Calibri"/>
            </a:endParaRPr>
          </a:p>
        </p:txBody>
      </p:sp>
      <p:sp>
        <p:nvSpPr>
          <p:cNvPr id="259" name="Google Shape;259;p41"/>
          <p:cNvSpPr/>
          <p:nvPr/>
        </p:nvSpPr>
        <p:spPr>
          <a:xfrm>
            <a:off x="419600" y="3859875"/>
            <a:ext cx="4157400" cy="881700"/>
          </a:xfrm>
          <a:prstGeom prst="wedgeRoundRectCallout">
            <a:avLst>
              <a:gd name="adj1" fmla="val -43720"/>
              <a:gd name="adj2" fmla="val 80640"/>
              <a:gd name="adj3" fmla="val 0"/>
            </a:avLst>
          </a:prstGeom>
          <a:noFill/>
          <a:ln w="19050" cap="flat" cmpd="sng">
            <a:solidFill>
              <a:srgbClr val="003A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003A63"/>
                </a:solidFill>
                <a:latin typeface="Calibri"/>
                <a:ea typeface="Calibri"/>
                <a:cs typeface="Calibri"/>
                <a:sym typeface="Calibri"/>
              </a:rPr>
              <a:t>What if each person’s pain threshold was taken into account?</a:t>
            </a:r>
            <a:endParaRPr sz="2000" b="1">
              <a:solidFill>
                <a:srgbClr val="003A63"/>
              </a:solidFill>
              <a:latin typeface="Calibri"/>
              <a:ea typeface="Calibri"/>
              <a:cs typeface="Calibri"/>
              <a:sym typeface="Calibri"/>
            </a:endParaRPr>
          </a:p>
        </p:txBody>
      </p:sp>
      <p:sp>
        <p:nvSpPr>
          <p:cNvPr id="260" name="Google Shape;260;p41"/>
          <p:cNvSpPr/>
          <p:nvPr/>
        </p:nvSpPr>
        <p:spPr>
          <a:xfrm>
            <a:off x="326000" y="2309575"/>
            <a:ext cx="4344600" cy="881700"/>
          </a:xfrm>
          <a:prstGeom prst="wedgeRoundRectCallout">
            <a:avLst>
              <a:gd name="adj1" fmla="val 49592"/>
              <a:gd name="adj2" fmla="val 89109"/>
              <a:gd name="adj3" fmla="val 0"/>
            </a:avLst>
          </a:prstGeom>
          <a:noFill/>
          <a:ln w="19050" cap="flat" cmpd="sng">
            <a:solidFill>
              <a:srgbClr val="003A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003A63"/>
                </a:solidFill>
                <a:latin typeface="Calibri"/>
                <a:ea typeface="Calibri"/>
                <a:cs typeface="Calibri"/>
                <a:sym typeface="Calibri"/>
              </a:rPr>
              <a:t>What if pain was measured in a more precise and individualized way?</a:t>
            </a:r>
            <a:endParaRPr sz="2000" b="1">
              <a:solidFill>
                <a:srgbClr val="003A6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42"/>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859125"/>
            <a:ext cx="9144000" cy="5316899"/>
          </a:xfrm>
          <a:prstGeom prst="rect">
            <a:avLst/>
          </a:prstGeom>
        </p:spPr>
      </p:pic>
      <p:sp>
        <p:nvSpPr>
          <p:cNvPr id="266" name="Google Shape;266;p42"/>
          <p:cNvSpPr txBox="1"/>
          <p:nvPr/>
        </p:nvSpPr>
        <p:spPr>
          <a:xfrm>
            <a:off x="431100" y="193725"/>
            <a:ext cx="82818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C08B3F"/>
                </a:solidFill>
                <a:latin typeface="Calibri"/>
                <a:ea typeface="Calibri"/>
                <a:cs typeface="Calibri"/>
                <a:sym typeface="Calibri"/>
              </a:rPr>
              <a:t>What If The Technology Had Worked Better?</a:t>
            </a:r>
            <a:endParaRPr sz="3200" b="1">
              <a:solidFill>
                <a:srgbClr val="C08B3F"/>
              </a:solidFill>
              <a:latin typeface="Calibri"/>
              <a:ea typeface="Calibri"/>
              <a:cs typeface="Calibri"/>
              <a:sym typeface="Calibri"/>
            </a:endParaRPr>
          </a:p>
        </p:txBody>
      </p:sp>
      <p:sp>
        <p:nvSpPr>
          <p:cNvPr id="267" name="Google Shape;267;p42"/>
          <p:cNvSpPr txBox="1"/>
          <p:nvPr/>
        </p:nvSpPr>
        <p:spPr>
          <a:xfrm>
            <a:off x="502975" y="756875"/>
            <a:ext cx="3000000" cy="8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50">
              <a:solidFill>
                <a:srgbClr val="003A63"/>
              </a:solidFill>
              <a:latin typeface="Calibri"/>
              <a:ea typeface="Calibri"/>
              <a:cs typeface="Calibri"/>
              <a:sym typeface="Calibri"/>
            </a:endParaRPr>
          </a:p>
          <a:p>
            <a:pPr marL="0" lvl="0" indent="0" algn="l" rtl="0">
              <a:spcBef>
                <a:spcPts val="0"/>
              </a:spcBef>
              <a:spcAft>
                <a:spcPts val="0"/>
              </a:spcAft>
              <a:buNone/>
            </a:pPr>
            <a:endParaRPr sz="2150">
              <a:solidFill>
                <a:srgbClr val="003A63"/>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43"/>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859125"/>
            <a:ext cx="9144000" cy="5316899"/>
          </a:xfrm>
          <a:prstGeom prst="rect">
            <a:avLst/>
          </a:prstGeom>
        </p:spPr>
      </p:pic>
      <p:sp>
        <p:nvSpPr>
          <p:cNvPr id="273" name="Google Shape;273;p43"/>
          <p:cNvSpPr txBox="1"/>
          <p:nvPr/>
        </p:nvSpPr>
        <p:spPr>
          <a:xfrm>
            <a:off x="431100" y="193725"/>
            <a:ext cx="82818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C08B3F"/>
                </a:solidFill>
                <a:latin typeface="Calibri"/>
                <a:ea typeface="Calibri"/>
                <a:cs typeface="Calibri"/>
                <a:sym typeface="Calibri"/>
              </a:rPr>
              <a:t>What If The Technology Had Worked Better?</a:t>
            </a:r>
            <a:endParaRPr sz="3200" b="1">
              <a:solidFill>
                <a:srgbClr val="C08B3F"/>
              </a:solidFill>
              <a:latin typeface="Calibri"/>
              <a:ea typeface="Calibri"/>
              <a:cs typeface="Calibri"/>
              <a:sym typeface="Calibri"/>
            </a:endParaRPr>
          </a:p>
        </p:txBody>
      </p:sp>
      <p:sp>
        <p:nvSpPr>
          <p:cNvPr id="274" name="Google Shape;274;p43"/>
          <p:cNvSpPr txBox="1"/>
          <p:nvPr/>
        </p:nvSpPr>
        <p:spPr>
          <a:xfrm>
            <a:off x="502975" y="756875"/>
            <a:ext cx="3000000" cy="8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50">
              <a:solidFill>
                <a:srgbClr val="003A63"/>
              </a:solidFill>
              <a:latin typeface="Calibri"/>
              <a:ea typeface="Calibri"/>
              <a:cs typeface="Calibri"/>
              <a:sym typeface="Calibri"/>
            </a:endParaRPr>
          </a:p>
          <a:p>
            <a:pPr marL="0" lvl="0" indent="0" algn="l" rtl="0">
              <a:spcBef>
                <a:spcPts val="0"/>
              </a:spcBef>
              <a:spcAft>
                <a:spcPts val="0"/>
              </a:spcAft>
              <a:buNone/>
            </a:pPr>
            <a:endParaRPr sz="2150">
              <a:solidFill>
                <a:srgbClr val="003A63"/>
              </a:solidFill>
              <a:latin typeface="Calibri"/>
              <a:ea typeface="Calibri"/>
              <a:cs typeface="Calibri"/>
              <a:sym typeface="Calibri"/>
            </a:endParaRPr>
          </a:p>
        </p:txBody>
      </p:sp>
      <p:sp>
        <p:nvSpPr>
          <p:cNvPr id="275" name="Google Shape;275;p43"/>
          <p:cNvSpPr/>
          <p:nvPr/>
        </p:nvSpPr>
        <p:spPr>
          <a:xfrm>
            <a:off x="502975" y="1569575"/>
            <a:ext cx="3095700" cy="881700"/>
          </a:xfrm>
          <a:prstGeom prst="wedgeRoundRectCallout">
            <a:avLst>
              <a:gd name="adj1" fmla="val -43720"/>
              <a:gd name="adj2" fmla="val 80640"/>
              <a:gd name="adj3" fmla="val 0"/>
            </a:avLst>
          </a:prstGeom>
          <a:noFill/>
          <a:ln w="19050" cap="flat" cmpd="sng">
            <a:solidFill>
              <a:srgbClr val="003A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003A63"/>
                </a:solidFill>
                <a:latin typeface="Calibri"/>
                <a:ea typeface="Calibri"/>
                <a:cs typeface="Calibri"/>
                <a:sym typeface="Calibri"/>
              </a:rPr>
              <a:t>What if the tech support system had not failed?</a:t>
            </a:r>
            <a:endParaRPr sz="2000" b="1">
              <a:solidFill>
                <a:srgbClr val="003A63"/>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FE9F8E814B9458E004ABC1F0CC3C9" ma:contentTypeVersion="21" ma:contentTypeDescription="Create a new document." ma:contentTypeScope="" ma:versionID="45d391323c2dec7834a5e60de615d738">
  <xsd:schema xmlns:xsd="http://www.w3.org/2001/XMLSchema" xmlns:xs="http://www.w3.org/2001/XMLSchema" xmlns:p="http://schemas.microsoft.com/office/2006/metadata/properties" xmlns:ns2="2647b5e8-e984-43ae-bdd2-00b2faccf1d1" xmlns:ns3="c3ea5a7f-0794-451b-8053-72eb42be1c2d" targetNamespace="http://schemas.microsoft.com/office/2006/metadata/properties" ma:root="true" ma:fieldsID="6ebc8c34971e862c04a410f877f54d9b" ns2:_="" ns3:_="">
    <xsd:import namespace="2647b5e8-e984-43ae-bdd2-00b2faccf1d1"/>
    <xsd:import namespace="c3ea5a7f-0794-451b-8053-72eb42be1c2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Date"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DateTaken" minOccurs="0"/>
                <xsd:element ref="ns3:MediaLengthInSeconds" minOccurs="0"/>
                <xsd:element ref="ns3:MediaServiceLocation" minOccurs="0"/>
                <xsd:element ref="ns2:SharedWithUsers" minOccurs="0"/>
                <xsd:element ref="ns2:SharedWithDetails" minOccurs="0"/>
                <xsd:element ref="ns3:MediaServiceObjectDetectorVersions" minOccurs="0"/>
                <xsd:element ref="ns3:MediaServiceSearchProperties" minOccurs="0"/>
                <xsd:element ref="ns3:Mem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47b5e8-e984-43ae-bdd2-00b2faccf1d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2799136a-fe62-4499-90af-c73bc3fef729}" ma:internalName="TaxCatchAll" ma:showField="CatchAllData" ma:web="2647b5e8-e984-43ae-bdd2-00b2faccf1d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ea5a7f-0794-451b-8053-72eb42be1c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Date" ma:index="13" nillable="true" ma:displayName="Date" ma:format="DateOnly" ma:internalName="Date">
      <xsd:simpleType>
        <xsd:restriction base="dms:DateTim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17e3171-58b2-4d53-84aa-4c22be8b0971"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mo" ma:index="27" nillable="true" ma:displayName="Memo" ma:format="Dropdown" ma:internalName="Mem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2647b5e8-e984-43ae-bdd2-00b2faccf1d1" xsi:nil="true"/>
    <Memo xmlns="c3ea5a7f-0794-451b-8053-72eb42be1c2d" xsi:nil="true"/>
    <Date xmlns="c3ea5a7f-0794-451b-8053-72eb42be1c2d" xsi:nil="true"/>
    <lcf76f155ced4ddcb4097134ff3c332f xmlns="c3ea5a7f-0794-451b-8053-72eb42be1c2d">
      <Terms xmlns="http://schemas.microsoft.com/office/infopath/2007/PartnerControls"/>
    </lcf76f155ced4ddcb4097134ff3c332f>
    <_dlc_DocId xmlns="2647b5e8-e984-43ae-bdd2-00b2faccf1d1">YU52FPMFMMT7-1977900663-319834</_dlc_DocId>
    <_dlc_DocIdUrl xmlns="2647b5e8-e984-43ae-bdd2-00b2faccf1d1">
      <Url>https://leapfroggroup2.sharepoint.com/sites/TheLeapfrogGroup/_layouts/15/DocIdRedir.aspx?ID=YU52FPMFMMT7-1977900663-319834</Url>
      <Description>YU52FPMFMMT7-1977900663-319834</Description>
    </_dlc_DocIdUrl>
  </documentManagement>
</p:properties>
</file>

<file path=customXml/itemProps1.xml><?xml version="1.0" encoding="utf-8"?>
<ds:datastoreItem xmlns:ds="http://schemas.openxmlformats.org/officeDocument/2006/customXml" ds:itemID="{9D382C63-A16B-4544-891C-610474BB6EC5}"/>
</file>

<file path=customXml/itemProps2.xml><?xml version="1.0" encoding="utf-8"?>
<ds:datastoreItem xmlns:ds="http://schemas.openxmlformats.org/officeDocument/2006/customXml" ds:itemID="{A5B088FF-2A30-43E3-8AE3-EE225856AF39}"/>
</file>

<file path=customXml/itemProps3.xml><?xml version="1.0" encoding="utf-8"?>
<ds:datastoreItem xmlns:ds="http://schemas.openxmlformats.org/officeDocument/2006/customXml" ds:itemID="{79E6FBC1-9A0B-4967-81AE-6DF96EF84A96}"/>
</file>

<file path=customXml/itemProps4.xml><?xml version="1.0" encoding="utf-8"?>
<ds:datastoreItem xmlns:ds="http://schemas.openxmlformats.org/officeDocument/2006/customXml" ds:itemID="{B17E676F-E4B7-48AB-834E-EA3296556681}"/>
</file>

<file path=docProps/app.xml><?xml version="1.0" encoding="utf-8"?>
<Properties xmlns="http://schemas.openxmlformats.org/officeDocument/2006/extended-properties" xmlns:vt="http://schemas.openxmlformats.org/officeDocument/2006/docPropsVTypes">
  <TotalTime>0</TotalTime>
  <Words>1034</Words>
  <Application>Microsoft Macintosh PowerPoint</Application>
  <PresentationFormat>On-screen Show (4:3)</PresentationFormat>
  <Paragraphs>47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Noto Sans Symbols</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Aubrie McKernan</cp:lastModifiedBy>
  <cp:revision>2</cp:revision>
  <dcterms:modified xsi:type="dcterms:W3CDTF">2024-02-06T20:10:01Z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0x0101009FBFE9F8E814B9458E004ABC1F0CC3C9</vt:lpwstr>
  </property>
  <property fmtid="{D5CDD505-2E9C-101B-9397-08002B2CF9AE}" pid="3" name="_dlc_DocIdItemGuid">
    <vt:lpwstr>28dc89b5-251c-4dff-9b16-12370fa92a77</vt:lpwstr>
  </property>
</Properties>
</file>