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95889B7-BB67-4694-8AF1-A78D00AC60FA}">
  <a:tblStyle styleId="{395889B7-BB67-4694-8AF1-A78D00AC60F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ustomXml" Target="../customXml/item4.xml"/><Relationship Id="rId21" Type="http://schemas.openxmlformats.org/officeDocument/2006/relationships/slide" Target="slides/slide15.xml"/><Relationship Id="rId3"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ustomXml" Target="../customXml/item3.xml"/><Relationship Id="rId20" Type="http://schemas.openxmlformats.org/officeDocument/2006/relationships/slide" Target="slides/slide14.xml"/><Relationship Id="rId2" Type="http://schemas.openxmlformats.org/officeDocument/2006/relationships/viewProps" Target="viewProps.xml"/><Relationship Id="rId16" Type="http://schemas.openxmlformats.org/officeDocument/2006/relationships/slide" Target="slides/slide10.xml"/><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24" Type="http://schemas.openxmlformats.org/officeDocument/2006/relationships/customXml" Target="../customXml/item2.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customXml" Target="../customXml/item1.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 Type="http://schemas.openxmlformats.org/officeDocument/2006/relationships/tableStyles" Target="tableStyles.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5e1e19463b_0_13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5e1e19463b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This is Section 6 of </a:t>
            </a:r>
            <a:r>
              <a:rPr lang="en" sz="1200">
                <a:solidFill>
                  <a:schemeClr val="dk1"/>
                </a:solidFill>
                <a:latin typeface="Calibri"/>
                <a:ea typeface="Calibri"/>
                <a:cs typeface="Calibri"/>
                <a:sym typeface="Calibri"/>
              </a:rPr>
              <a:t> is Section 6 of the toolkit, “Getting Practical”, and we’ll start with Part One, </a:t>
            </a:r>
            <a:r>
              <a:rPr i="1" lang="en" sz="1200">
                <a:solidFill>
                  <a:schemeClr val="dk1"/>
                </a:solidFill>
                <a:latin typeface="Calibri"/>
                <a:ea typeface="Calibri"/>
                <a:cs typeface="Calibri"/>
                <a:sym typeface="Calibri"/>
              </a:rPr>
              <a:t>How can our PFAC partner in diagnostic quality and safety activities?</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b2728f8ebe_0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b2728f8eb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Let’s imagine a PFAC that wants to develop a simple “escalation plan” for patients/families in an emergency situation who do not feel they are getting appropriate care. Such escalation pathways exist and have been used in other hospitals and health systems.  The PFAC wants to partner with the hospital leadership to develop a simple method to request a conference, evaluate the care, and determine next steps.</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a39c525c06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a39c525c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u="sng">
                <a:solidFill>
                  <a:schemeClr val="dk1"/>
                </a:solidFill>
                <a:latin typeface="Calibri"/>
                <a:ea typeface="Calibri"/>
                <a:cs typeface="Calibri"/>
                <a:sym typeface="Calibri"/>
              </a:rPr>
              <a:t>Read the information below (from the table on the slide) and then pause to allow for questions or additions from the group; you do not need to capture this input as this is just for learning purposes.</a:t>
            </a:r>
            <a:endParaRPr sz="1200" u="sng">
              <a:solidFill>
                <a:schemeClr val="dk1"/>
              </a:solidFill>
              <a:latin typeface="Calibri"/>
              <a:ea typeface="Calibri"/>
              <a:cs typeface="Calibri"/>
              <a:sym typeface="Calibri"/>
            </a:endParaRPr>
          </a:p>
          <a:p>
            <a:pPr indent="0" lvl="0" marL="914400" rtl="0" algn="l">
              <a:lnSpc>
                <a:spcPct val="115000"/>
              </a:lnSpc>
              <a:spcBef>
                <a:spcPts val="0"/>
              </a:spcBef>
              <a:spcAft>
                <a:spcPts val="0"/>
              </a:spcAft>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Starting with the “Planning” phase, the first step would be to consider the type of patient or family experience needed for this project, which would be patients or caregivers who have had to escalate an emergency issue, or have similar experience.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In our hypothetical, there are two people on the PFAC who have relevant experience—in fact they are the folks who suggested the project.  One of them has a child who had a ruptured appendix and went septic after a long delay in the diagnosis of her appendicitis; the other person experienced the delayed diagnosis of a heart attack in a hospital that did have an escalation plan, but the family did not know about it or how to access it.  These two people can provide very relevant and important insight.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However, the PFAC thinks there are other groups that may be helpful, and they plan to reach out to the Society to Improve Diagnosis in Medicine, an advocacy group called Patients for Patient Safety US, and the local patient safety authority to see if there may be a few other patients or caregivers with relevant lived experience to contribute to the project.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Lastly, in thinking about how they can partner in the creation and design of the plan for this project/effort, the hypothetical PFAC members identify the major “What ifs?” from their own diagnostic breakdowns and what a valid escalation pathway would have accomplished. </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 sz="1200">
                <a:solidFill>
                  <a:schemeClr val="dk1"/>
                </a:solidFill>
                <a:latin typeface="Calibri"/>
                <a:ea typeface="Calibri"/>
                <a:cs typeface="Calibri"/>
                <a:sym typeface="Calibri"/>
              </a:rPr>
              <a:t> o   The family who experienced the ruptured appendicitis has ideas for how an escalation pathway may have prevented harm to their daughter.  The family who experienced the delayed diagnosis of heart attack has suggestions for how to ensure an escalation plan is accessible to patients and families, and widely publicized throughout the hospital. </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 sz="1200">
                <a:solidFill>
                  <a:schemeClr val="dk1"/>
                </a:solidFill>
                <a:latin typeface="Calibri"/>
                <a:ea typeface="Calibri"/>
                <a:cs typeface="Calibri"/>
                <a:sym typeface="Calibri"/>
              </a:rPr>
              <a:t>o   Let’s pause and reflect on what they’ve suggested so far—any questions or thoughts?  If you were on this PFAC would you have any additional ideas or considerations? </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Pause for 3-4 minutes to allow for input/discussion and then move on to the next slide.</a:t>
            </a:r>
            <a:endParaRPr sz="1200" u="sng">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latin typeface="Courier New"/>
              <a:ea typeface="Courier New"/>
              <a:cs typeface="Courier New"/>
              <a:sym typeface="Courier New"/>
            </a:endParaRPr>
          </a:p>
          <a:p>
            <a:pPr indent="0" lvl="0" marL="158750" rtl="0" algn="l">
              <a:spcBef>
                <a:spcPts val="1200"/>
              </a:spcBef>
              <a:spcAft>
                <a:spcPts val="0"/>
              </a:spcAft>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b20e48c107_0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b20e48c10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Shifting now to the conduct phase, in thinking about how this example PFAC can co-design specific elements of the intervention, the PFAC members want to help design the process for using the escalation pathway to reduce intimidation from staff, eliminate fear of retribution or poorer care, and to ensure access to the pathway is widely known to patients and families.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Once the project is underway and results are emerging, they can help to prioritize meaningful themes and trends, and help interpret findings by reviewing the demographics and characteristics of “users” and identify gaps, such as, are there people this process isn’t reaching? Are revisions needed?</a:t>
            </a:r>
            <a:endParaRPr sz="1200">
              <a:solidFill>
                <a:schemeClr val="dk1"/>
              </a:solidFill>
              <a:latin typeface="Calibri"/>
              <a:ea typeface="Calibri"/>
              <a:cs typeface="Calibri"/>
              <a:sym typeface="Calibri"/>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Similarly, in thinking about how the example PFAC can partner in ongoing assessment and adjustment of the project/effort, they suggest gathering anonymous input from patient users, and that they would contribute to designing simple surveys to capture that input, and contribute to the analysis of the data.</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Let’s pause again and reflect on what the PFAC suggested so far—any questions or thoughts?  If you were on this PFAC would you have any additional ideas or considerations?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Pause for 3-4 minutes to allow for input/discussion and then move on to the next slide.</a:t>
            </a:r>
            <a:endParaRPr sz="1200" u="sng">
              <a:solidFill>
                <a:schemeClr val="dk1"/>
              </a:solidFill>
              <a:latin typeface="Calibri"/>
              <a:ea typeface="Calibri"/>
              <a:cs typeface="Calibri"/>
              <a:sym typeface="Calibri"/>
            </a:endParaRPr>
          </a:p>
          <a:p>
            <a:pPr indent="0" lvl="0" marL="158750" rtl="0" algn="l">
              <a:spcBef>
                <a:spcPts val="0"/>
              </a:spcBef>
              <a:spcAft>
                <a:spcPts val="0"/>
              </a:spcAft>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b20e48c107_0_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b20e48c10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Finally, for the dissemination and evaluation component, the example PFAC thinks they can help to identify and participate in dissemination by presenting the project at an Institute for Patient and Family-Centered Care conference where so many other PFACs often attend, as well as other convenings of fellow PFACs.</a:t>
            </a:r>
            <a:endParaRPr sz="1200">
              <a:solidFill>
                <a:schemeClr val="dk1"/>
              </a:solidFill>
              <a:latin typeface="Calibri"/>
              <a:ea typeface="Calibri"/>
              <a:cs typeface="Calibri"/>
              <a:sym typeface="Calibri"/>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In terms of partnering in evaluation and improvement of the project/effort, the PFAC will help develop the anonymous survey described above.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Let’s pause again and reflect on what they’ve suggested so far—any questions or thoughts? If you were on this PFAC would you have any additional ideas or considerations?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Pause for 3-4 minutes to allow for input/discussion and then move on to the next slide.</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Great—so that was the Patient Engagement Template, and we’ll use it when we identify what project we want to work on together.</a:t>
            </a:r>
            <a:endParaRPr sz="1200">
              <a:solidFill>
                <a:schemeClr val="dk1"/>
              </a:solidFill>
              <a:latin typeface="Calibri"/>
              <a:ea typeface="Calibri"/>
              <a:cs typeface="Calibri"/>
              <a:sym typeface="Calibri"/>
            </a:endParaRPr>
          </a:p>
          <a:p>
            <a:pPr indent="0" lvl="0" marL="158750" rtl="0" algn="l">
              <a:spcBef>
                <a:spcPts val="0"/>
              </a:spcBef>
              <a:spcAft>
                <a:spcPts val="0"/>
              </a:spcAft>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b2728f8ebe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b2728f8e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Great work—that was the Patient Engagement Template, and we’ll use it when we identify what project we want to work on together.</a:t>
            </a:r>
            <a:endParaRPr sz="1200">
              <a:solidFill>
                <a:schemeClr val="dk1"/>
              </a:solidFill>
              <a:latin typeface="Calibri"/>
              <a:ea typeface="Calibri"/>
              <a:cs typeface="Calibri"/>
              <a:sym typeface="Calibri"/>
            </a:endParaRPr>
          </a:p>
          <a:p>
            <a:pPr indent="0" lvl="0" marL="158750" rtl="0" algn="l">
              <a:spcBef>
                <a:spcPts val="0"/>
              </a:spcBef>
              <a:spcAft>
                <a:spcPts val="0"/>
              </a:spcAft>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5e1e19463b_0_101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5e1e19463b_0_10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Let’s take a minute to review everything we’ve just covered and shared. We reviewed all of the content and discussions from prior sections and we practiced using the Patient Engagement Template to prepare for our own project planning.  </a:t>
            </a:r>
            <a:endParaRPr sz="1200">
              <a:solidFill>
                <a:schemeClr val="dk1"/>
              </a:solidFill>
              <a:latin typeface="Calibri"/>
              <a:ea typeface="Calibri"/>
              <a:cs typeface="Calibri"/>
              <a:sym typeface="Calibri"/>
            </a:endParaRPr>
          </a:p>
          <a:p>
            <a:pPr indent="0" lvl="0" marL="0" rtl="0" algn="l">
              <a:spcBef>
                <a:spcPts val="600"/>
              </a:spcBef>
              <a:spcAft>
                <a:spcPts val="0"/>
              </a:spcAft>
              <a:buClr>
                <a:srgbClr val="4472C4"/>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95c7461080_0_3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95c746108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Thank you so much for your time and participation—this was a great and productive discussion! In the next section, we will roll up our sleeves and figure out what project we are going to take on!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9f779f00c1_0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9f779f00c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By now, we have covered a huge amount of information, so let’s pause and just take a look at all that we have learned and done together. We’ve discussed the importance of patient and family engagement and how valuable PFACs can be to their hospitals. We reviewed the diagnostic process, how diagnostic errors occur and how they can be prevented. We learned how to take our own lived experience and turn it into ideas for action. And finally, we examined what’s going on in our hospital with regard to diagnostic safety and quality.</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9f779f00c1_0_26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9f779f00c1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This graphic is just a quick refresher of the What if? Template that you’ve gotten to know and use in Section 4. As a reminder, we use this template as individual patients to think about what we want to improve upon or expand upon from our own care. However, for the next few slides, we are going to transition to a new template—called the Patient Engagement Template, which will help us as a whole group figure out what we can do to contribute to—or lead—a project in diagnostic quality and safety.</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9f779f00c1_0_28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9f779f00c1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In just a little while we will circle back to the ideas we’ve already discussed for projects and work on picking one on which to focus, but first let’s think more specifically about what a PFAC would do—how we as PFAC members would lead or contribute to a project on diagnostic quality.  </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9f779f00c1_0_28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9f779f00c1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This is the Patient Engagement Template; it is based on the principles of patient engagement developed by the Patient-Centered Outcomes Research Institute, and several tools developed by those involved in creating this Toolkit. It breaks any project idea into three parts—planning, conduct, and dissemination or evaluation. Each of those sections include a number of questions to consider, to help us determine what we can and want to do.</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9f779f00c1_0_29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9f779f00c1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dk1"/>
                </a:solidFill>
                <a:latin typeface="Calibri"/>
                <a:ea typeface="Calibri"/>
                <a:cs typeface="Calibri"/>
                <a:sym typeface="Calibri"/>
              </a:rPr>
              <a:t>o   First, in the planning phase, we would need to consider—</a:t>
            </a:r>
            <a:endParaRPr sz="1200">
              <a:solidFill>
                <a:schemeClr val="dk1"/>
              </a:solidFill>
              <a:latin typeface="Calibri"/>
              <a:ea typeface="Calibri"/>
              <a:cs typeface="Calibri"/>
              <a:sym typeface="Calibri"/>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latin typeface="Calibri"/>
                <a:ea typeface="Calibri"/>
                <a:cs typeface="Calibri"/>
                <a:sym typeface="Calibri"/>
              </a:rPr>
              <a:t>What is the type of patient or family experience we need for this project?</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Do we have enough of this experience and if not, where could we find additional partners? </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Are there other patient safety groups who may be helpful?</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can we partner in the creation and design of the plan for this project/effort?</a:t>
            </a:r>
            <a:endParaRPr sz="1200">
              <a:solidFill>
                <a:schemeClr val="dk1"/>
              </a:solidFill>
              <a:latin typeface="Calibri"/>
              <a:ea typeface="Calibri"/>
              <a:cs typeface="Calibri"/>
              <a:sym typeface="Calibri"/>
            </a:endParaRPr>
          </a:p>
          <a:p>
            <a:pPr indent="0" lvl="0" marL="0" rtl="0" algn="l">
              <a:spcBef>
                <a:spcPts val="1200"/>
              </a:spcBef>
              <a:spcAft>
                <a:spcPts val="0"/>
              </a:spcAft>
              <a:buNone/>
            </a:pPr>
            <a:r>
              <a:t/>
            </a:r>
            <a:endParaRPr>
              <a:solidFill>
                <a:schemeClr val="dk1"/>
              </a:solidFill>
            </a:endParaRPr>
          </a:p>
          <a:p>
            <a:pPr indent="0" lvl="0" marL="15875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9f779f00c1_0_30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9f779f00c1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dk1"/>
                </a:solidFill>
                <a:latin typeface="Calibri"/>
                <a:ea typeface="Calibri"/>
                <a:cs typeface="Calibri"/>
                <a:sym typeface="Calibri"/>
              </a:rPr>
              <a:t>o   In the “conduct” section—this is once the project is under way, the questions we need to consider are:</a:t>
            </a:r>
            <a:endParaRPr sz="1200">
              <a:solidFill>
                <a:schemeClr val="dk1"/>
              </a:solidFill>
              <a:latin typeface="Calibri"/>
              <a:ea typeface="Calibri"/>
              <a:cs typeface="Calibri"/>
              <a:sym typeface="Calibri"/>
            </a:endParaRPr>
          </a:p>
          <a:p>
            <a:pPr indent="-304800" lvl="0" marL="457200" rtl="0" algn="l">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can we co-design specific elements of the intervention (i.e., data collection tools, processes, or other items)?</a:t>
            </a:r>
            <a:endParaRPr sz="1200">
              <a:solidFill>
                <a:schemeClr val="dk1"/>
              </a:solidFill>
              <a:latin typeface="Calibri"/>
              <a:ea typeface="Calibri"/>
              <a:cs typeface="Calibri"/>
              <a:sym typeface="Calibri"/>
            </a:endParaRPr>
          </a:p>
          <a:p>
            <a:pPr indent="-304800" lvl="0" marL="457200" rtl="0" algn="l">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As results emerge, how can we help to prioritize meaningful themes and trends, and help to interpret findings?</a:t>
            </a:r>
            <a:endParaRPr sz="1200">
              <a:solidFill>
                <a:schemeClr val="dk1"/>
              </a:solidFill>
              <a:latin typeface="Calibri"/>
              <a:ea typeface="Calibri"/>
              <a:cs typeface="Calibri"/>
              <a:sym typeface="Calibri"/>
            </a:endParaRPr>
          </a:p>
          <a:p>
            <a:pPr indent="-304800" lvl="0" marL="457200" rtl="0" algn="l">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can we partner in ongoing assessment and adjustment of the project/effort?</a:t>
            </a:r>
            <a:endParaRPr sz="1200">
              <a:solidFill>
                <a:schemeClr val="dk1"/>
              </a:solidFill>
              <a:latin typeface="Calibri"/>
              <a:ea typeface="Calibri"/>
              <a:cs typeface="Calibri"/>
              <a:sym typeface="Calibri"/>
            </a:endParaRPr>
          </a:p>
          <a:p>
            <a:pPr indent="0" lvl="0" marL="15875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9f779f00c1_0_30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9f779f00c1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dk1"/>
                </a:solidFill>
                <a:latin typeface="Calibri"/>
                <a:ea typeface="Calibri"/>
                <a:cs typeface="Calibri"/>
                <a:sym typeface="Calibri"/>
              </a:rPr>
              <a:t>o   And then when the project is well underway or at the end, what would we need or want to do to share the work with others, or evaluate how well the project worked?  We would want to think about:</a:t>
            </a:r>
            <a:endParaRPr sz="1200">
              <a:solidFill>
                <a:schemeClr val="dk1"/>
              </a:solidFill>
              <a:latin typeface="Calibri"/>
              <a:ea typeface="Calibri"/>
              <a:cs typeface="Calibri"/>
              <a:sym typeface="Calibri"/>
            </a:endParaRPr>
          </a:p>
          <a:p>
            <a:pPr indent="-304800" lvl="0" marL="457200" rtl="0" algn="l">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can we help to identify and participate in unique and patient-relevant venues for dissemination? </a:t>
            </a:r>
            <a:endParaRPr sz="1200">
              <a:solidFill>
                <a:schemeClr val="dk1"/>
              </a:solidFill>
              <a:latin typeface="Calibri"/>
              <a:ea typeface="Calibri"/>
              <a:cs typeface="Calibri"/>
              <a:sym typeface="Calibri"/>
            </a:endParaRPr>
          </a:p>
          <a:p>
            <a:pPr indent="-304800" lvl="0" marL="457200" rtl="0" algn="l">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can we partner in evaluation and improvement of the project/effort?</a:t>
            </a:r>
            <a:endParaRPr sz="1200">
              <a:solidFill>
                <a:schemeClr val="dk1"/>
              </a:solidFill>
              <a:latin typeface="Calibri"/>
              <a:ea typeface="Calibri"/>
              <a:cs typeface="Calibri"/>
              <a:sym typeface="Calibri"/>
            </a:endParaRPr>
          </a:p>
          <a:p>
            <a:pPr indent="0" lvl="0" marL="15875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15875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9f779f00c1_0_31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9f779f00c1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To get a feel for how the template works, let’s walk through a quick example. </a:t>
            </a:r>
            <a:endParaRPr sz="1200">
              <a:solidFill>
                <a:schemeClr val="dk1"/>
              </a:solidFill>
              <a:latin typeface="Calibri"/>
              <a:ea typeface="Calibri"/>
              <a:cs typeface="Calibri"/>
              <a:sym typeface="Calibri"/>
            </a:endParaRPr>
          </a:p>
          <a:p>
            <a:pPr indent="0" lvl="0" marL="158750" rtl="0" algn="l">
              <a:spcBef>
                <a:spcPts val="120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lt1"/>
        </a:solidFill>
      </p:bgPr>
    </p:bg>
    <p:spTree>
      <p:nvGrpSpPr>
        <p:cNvPr id="11" name="Shape 11"/>
        <p:cNvGrpSpPr/>
        <p:nvPr/>
      </p:nvGrpSpPr>
      <p:grpSpPr>
        <a:xfrm>
          <a:off x="0" y="0"/>
          <a:ext cx="0" cy="0"/>
          <a:chOff x="0" y="0"/>
          <a:chExt cx="0" cy="0"/>
        </a:xfrm>
      </p:grpSpPr>
      <p:sp>
        <p:nvSpPr>
          <p:cNvPr id="12" name="Google Shape;12;p2"/>
          <p:cNvSpPr/>
          <p:nvPr/>
        </p:nvSpPr>
        <p:spPr>
          <a:xfrm>
            <a:off x="0" y="6350632"/>
            <a:ext cx="9144000" cy="570300"/>
          </a:xfrm>
          <a:prstGeom prst="rect">
            <a:avLst/>
          </a:prstGeom>
          <a:solidFill>
            <a:srgbClr val="C08B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2"/>
          <p:cNvSpPr/>
          <p:nvPr/>
        </p:nvSpPr>
        <p:spPr>
          <a:xfrm>
            <a:off x="0" y="6181854"/>
            <a:ext cx="9144000" cy="168900"/>
          </a:xfrm>
          <a:prstGeom prst="rect">
            <a:avLst/>
          </a:prstGeom>
          <a:solidFill>
            <a:srgbClr val="17416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2"/>
          <p:cNvSpPr txBox="1"/>
          <p:nvPr>
            <p:ph type="ctrTitle"/>
          </p:nvPr>
        </p:nvSpPr>
        <p:spPr>
          <a:xfrm>
            <a:off x="685800" y="509969"/>
            <a:ext cx="64986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6" name="Google Shape;16;p2"/>
          <p:cNvPicPr preferRelativeResize="0"/>
          <p:nvPr/>
        </p:nvPicPr>
        <p:blipFill rotWithShape="1">
          <a:blip r:embed="rId2">
            <a:alphaModFix/>
          </a:blip>
          <a:srcRect b="0" l="0" r="0" t="0"/>
          <a:stretch/>
        </p:blipFill>
        <p:spPr>
          <a:xfrm>
            <a:off x="7110880" y="289611"/>
            <a:ext cx="1411886" cy="685012"/>
          </a:xfrm>
          <a:prstGeom prst="rect">
            <a:avLst/>
          </a:prstGeom>
          <a:noFill/>
          <a:ln>
            <a:noFill/>
          </a:ln>
        </p:spPr>
      </p:pic>
      <p:pic>
        <p:nvPicPr>
          <p:cNvPr id="17" name="Google Shape;17;p2"/>
          <p:cNvPicPr preferRelativeResize="0"/>
          <p:nvPr/>
        </p:nvPicPr>
        <p:blipFill rotWithShape="1">
          <a:blip r:embed="rId3">
            <a:alphaModFix/>
          </a:blip>
          <a:srcRect b="0" l="0" r="0" t="0"/>
          <a:stretch/>
        </p:blipFill>
        <p:spPr>
          <a:xfrm>
            <a:off x="7184315" y="1233246"/>
            <a:ext cx="1268058" cy="317015"/>
          </a:xfrm>
          <a:prstGeom prst="rect">
            <a:avLst/>
          </a:prstGeom>
          <a:noFill/>
          <a:ln>
            <a:noFill/>
          </a:ln>
        </p:spPr>
      </p:pic>
      <p:sp>
        <p:nvSpPr>
          <p:cNvPr id="18" name="Google Shape;18;p2"/>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ferral &amp; Consultation">
  <p:cSld name="Referral &amp; Consultation">
    <p:bg>
      <p:bgPr>
        <a:solidFill>
          <a:srgbClr val="973272"/>
        </a:solidFill>
      </p:bgPr>
    </p:bg>
    <p:spTree>
      <p:nvGrpSpPr>
        <p:cNvPr id="74" name="Shape 74"/>
        <p:cNvGrpSpPr/>
        <p:nvPr/>
      </p:nvGrpSpPr>
      <p:grpSpPr>
        <a:xfrm>
          <a:off x="0" y="0"/>
          <a:ext cx="0" cy="0"/>
          <a:chOff x="0" y="0"/>
          <a:chExt cx="0" cy="0"/>
        </a:xfrm>
      </p:grpSpPr>
      <p:pic>
        <p:nvPicPr>
          <p:cNvPr id="75" name="Google Shape;75;p11"/>
          <p:cNvPicPr preferRelativeResize="0"/>
          <p:nvPr/>
        </p:nvPicPr>
        <p:blipFill rotWithShape="1">
          <a:blip r:embed="rId2">
            <a:alphaModFix/>
          </a:blip>
          <a:srcRect b="0" l="0" r="0" t="0"/>
          <a:stretch/>
        </p:blipFill>
        <p:spPr>
          <a:xfrm>
            <a:off x="-211873" y="3734649"/>
            <a:ext cx="7543801" cy="2598379"/>
          </a:xfrm>
          <a:prstGeom prst="rect">
            <a:avLst/>
          </a:prstGeom>
          <a:noFill/>
          <a:ln>
            <a:noFill/>
          </a:ln>
        </p:spPr>
      </p:pic>
      <p:sp>
        <p:nvSpPr>
          <p:cNvPr id="76" name="Google Shape;76;p11"/>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1"/>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8" name="Google Shape;78;p1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79" name="Google Shape;79;p11"/>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80" name="Google Shape;80;p11"/>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nostic Testing">
  <p:cSld name="Diagnostic Testing">
    <p:bg>
      <p:bgPr>
        <a:solidFill>
          <a:srgbClr val="661F57"/>
        </a:solidFill>
      </p:bgPr>
    </p:bg>
    <p:spTree>
      <p:nvGrpSpPr>
        <p:cNvPr id="81" name="Shape 81"/>
        <p:cNvGrpSpPr/>
        <p:nvPr/>
      </p:nvGrpSpPr>
      <p:grpSpPr>
        <a:xfrm>
          <a:off x="0" y="0"/>
          <a:ext cx="0" cy="0"/>
          <a:chOff x="0" y="0"/>
          <a:chExt cx="0" cy="0"/>
        </a:xfrm>
      </p:grpSpPr>
      <p:pic>
        <p:nvPicPr>
          <p:cNvPr id="82" name="Google Shape;82;p12"/>
          <p:cNvPicPr preferRelativeResize="0"/>
          <p:nvPr/>
        </p:nvPicPr>
        <p:blipFill rotWithShape="1">
          <a:blip r:embed="rId2">
            <a:alphaModFix/>
          </a:blip>
          <a:srcRect b="0" l="0" r="0" t="0"/>
          <a:stretch/>
        </p:blipFill>
        <p:spPr>
          <a:xfrm>
            <a:off x="-211872" y="3737114"/>
            <a:ext cx="7543798" cy="2599652"/>
          </a:xfrm>
          <a:prstGeom prst="rect">
            <a:avLst/>
          </a:prstGeom>
          <a:noFill/>
          <a:ln>
            <a:noFill/>
          </a:ln>
        </p:spPr>
      </p:pic>
      <p:sp>
        <p:nvSpPr>
          <p:cNvPr id="83" name="Google Shape;83;p12"/>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2"/>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5" name="Google Shape;85;p1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86" name="Google Shape;86;p12"/>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87" name="Google Shape;87;p12"/>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munication of the Diagnosis">
  <p:cSld name="Communication of the Diagnosis">
    <p:bg>
      <p:bgPr>
        <a:solidFill>
          <a:srgbClr val="3997AF"/>
        </a:solidFill>
      </p:bgPr>
    </p:bg>
    <p:spTree>
      <p:nvGrpSpPr>
        <p:cNvPr id="88" name="Shape 88"/>
        <p:cNvGrpSpPr/>
        <p:nvPr/>
      </p:nvGrpSpPr>
      <p:grpSpPr>
        <a:xfrm>
          <a:off x="0" y="0"/>
          <a:ext cx="0" cy="0"/>
          <a:chOff x="0" y="0"/>
          <a:chExt cx="0" cy="0"/>
        </a:xfrm>
      </p:grpSpPr>
      <p:sp>
        <p:nvSpPr>
          <p:cNvPr id="89" name="Google Shape;89;p13"/>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3"/>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1" name="Google Shape;91;p1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92" name="Google Shape;92;p13"/>
          <p:cNvPicPr preferRelativeResize="0"/>
          <p:nvPr/>
        </p:nvPicPr>
        <p:blipFill rotWithShape="1">
          <a:blip r:embed="rId2">
            <a:alphaModFix/>
          </a:blip>
          <a:srcRect b="0" l="0" r="0" t="0"/>
          <a:stretch/>
        </p:blipFill>
        <p:spPr>
          <a:xfrm>
            <a:off x="-211872" y="3735499"/>
            <a:ext cx="7543798" cy="2599652"/>
          </a:xfrm>
          <a:prstGeom prst="rect">
            <a:avLst/>
          </a:prstGeom>
          <a:noFill/>
          <a:ln>
            <a:noFill/>
          </a:ln>
        </p:spPr>
      </p:pic>
      <p:pic>
        <p:nvPicPr>
          <p:cNvPr id="93" name="Google Shape;93;p13"/>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94" name="Google Shape;94;p13"/>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atment">
  <p:cSld name="Treatment">
    <p:bg>
      <p:bgPr>
        <a:solidFill>
          <a:srgbClr val="3FA5BC"/>
        </a:solidFill>
      </p:bgPr>
    </p:bg>
    <p:spTree>
      <p:nvGrpSpPr>
        <p:cNvPr id="95" name="Shape 95"/>
        <p:cNvGrpSpPr/>
        <p:nvPr/>
      </p:nvGrpSpPr>
      <p:grpSpPr>
        <a:xfrm>
          <a:off x="0" y="0"/>
          <a:ext cx="0" cy="0"/>
          <a:chOff x="0" y="0"/>
          <a:chExt cx="0" cy="0"/>
        </a:xfrm>
      </p:grpSpPr>
      <p:pic>
        <p:nvPicPr>
          <p:cNvPr id="96" name="Google Shape;96;p14"/>
          <p:cNvPicPr preferRelativeResize="0"/>
          <p:nvPr/>
        </p:nvPicPr>
        <p:blipFill rotWithShape="1">
          <a:blip r:embed="rId2">
            <a:alphaModFix/>
          </a:blip>
          <a:srcRect b="0" l="0" r="0" t="0"/>
          <a:stretch/>
        </p:blipFill>
        <p:spPr>
          <a:xfrm>
            <a:off x="-211873" y="3742128"/>
            <a:ext cx="7543801" cy="2598379"/>
          </a:xfrm>
          <a:prstGeom prst="rect">
            <a:avLst/>
          </a:prstGeom>
          <a:noFill/>
          <a:ln>
            <a:noFill/>
          </a:ln>
        </p:spPr>
      </p:pic>
      <p:sp>
        <p:nvSpPr>
          <p:cNvPr id="97" name="Google Shape;97;p14"/>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4"/>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1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00" name="Google Shape;100;p14"/>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101" name="Google Shape;101;p14"/>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tcomes">
  <p:cSld name="Outcomes">
    <p:bg>
      <p:bgPr>
        <a:solidFill>
          <a:srgbClr val="50C3DC"/>
        </a:solidFill>
      </p:bgPr>
    </p:bg>
    <p:spTree>
      <p:nvGrpSpPr>
        <p:cNvPr id="102" name="Shape 102"/>
        <p:cNvGrpSpPr/>
        <p:nvPr/>
      </p:nvGrpSpPr>
      <p:grpSpPr>
        <a:xfrm>
          <a:off x="0" y="0"/>
          <a:ext cx="0" cy="0"/>
          <a:chOff x="0" y="0"/>
          <a:chExt cx="0" cy="0"/>
        </a:xfrm>
      </p:grpSpPr>
      <p:pic>
        <p:nvPicPr>
          <p:cNvPr id="103" name="Google Shape;103;p15"/>
          <p:cNvPicPr preferRelativeResize="0"/>
          <p:nvPr/>
        </p:nvPicPr>
        <p:blipFill rotWithShape="1">
          <a:blip r:embed="rId2">
            <a:alphaModFix/>
          </a:blip>
          <a:srcRect b="0" l="0" r="0" t="0"/>
          <a:stretch/>
        </p:blipFill>
        <p:spPr>
          <a:xfrm>
            <a:off x="-211873" y="3742128"/>
            <a:ext cx="7543801" cy="2598379"/>
          </a:xfrm>
          <a:prstGeom prst="rect">
            <a:avLst/>
          </a:prstGeom>
          <a:noFill/>
          <a:ln>
            <a:noFill/>
          </a:ln>
        </p:spPr>
      </p:pic>
      <p:sp>
        <p:nvSpPr>
          <p:cNvPr id="104" name="Google Shape;104;p15"/>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74168"/>
              </a:buClr>
              <a:buSzPts val="3000"/>
              <a:buFont typeface="Trebuchet MS"/>
              <a:buNone/>
              <a:defRPr sz="3000">
                <a:solidFill>
                  <a:srgbClr val="174168"/>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5"/>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Font typeface="Arial"/>
              <a:buChar char="•"/>
              <a:defRPr sz="2400">
                <a:solidFill>
                  <a:srgbClr val="174168"/>
                </a:solidFill>
              </a:defRPr>
            </a:lvl1pPr>
            <a:lvl2pPr lvl="1" algn="l">
              <a:lnSpc>
                <a:spcPct val="90000"/>
              </a:lnSpc>
              <a:spcBef>
                <a:spcPts val="500"/>
              </a:spcBef>
              <a:spcAft>
                <a:spcPts val="0"/>
              </a:spcAft>
              <a:buClr>
                <a:schemeClr val="lt1"/>
              </a:buClr>
              <a:buSzPts val="2000"/>
              <a:buFont typeface="Noto Sans Symbols"/>
              <a:buChar char="▪"/>
              <a:defRPr sz="2000">
                <a:solidFill>
                  <a:srgbClr val="174168"/>
                </a:solidFill>
              </a:defRPr>
            </a:lvl2pPr>
            <a:lvl3pPr lvl="2" algn="l">
              <a:lnSpc>
                <a:spcPct val="90000"/>
              </a:lnSpc>
              <a:spcBef>
                <a:spcPts val="500"/>
              </a:spcBef>
              <a:spcAft>
                <a:spcPts val="0"/>
              </a:spcAft>
              <a:buClr>
                <a:schemeClr val="lt1"/>
              </a:buClr>
              <a:buSzPts val="1800"/>
              <a:buFont typeface="Noto Sans Symbols"/>
              <a:buChar char="⮚"/>
              <a:defRPr sz="1800">
                <a:solidFill>
                  <a:srgbClr val="174168"/>
                </a:solidFill>
              </a:defRPr>
            </a:lvl3pPr>
            <a:lvl4pPr lvl="3" algn="l">
              <a:lnSpc>
                <a:spcPct val="90000"/>
              </a:lnSpc>
              <a:spcBef>
                <a:spcPts val="500"/>
              </a:spcBef>
              <a:spcAft>
                <a:spcPts val="0"/>
              </a:spcAft>
              <a:buClr>
                <a:schemeClr val="lt1"/>
              </a:buClr>
              <a:buSzPts val="1600"/>
              <a:buFont typeface="Arial"/>
              <a:buChar char="•"/>
              <a:defRPr sz="1600">
                <a:solidFill>
                  <a:srgbClr val="174168"/>
                </a:solidFill>
              </a:defRPr>
            </a:lvl4pPr>
            <a:lvl5pPr lvl="4" algn="l">
              <a:lnSpc>
                <a:spcPct val="90000"/>
              </a:lnSpc>
              <a:spcBef>
                <a:spcPts val="500"/>
              </a:spcBef>
              <a:spcAft>
                <a:spcPts val="0"/>
              </a:spcAft>
              <a:buClr>
                <a:schemeClr val="lt1"/>
              </a:buClr>
              <a:buSzPts val="1600"/>
              <a:buFont typeface="Arial"/>
              <a:buChar char="•"/>
              <a:defRPr sz="1600">
                <a:solidFill>
                  <a:srgbClr val="174168"/>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6" name="Google Shape;106;p1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07" name="Google Shape;107;p15"/>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108" name="Google Shape;108;p15"/>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Slide - WHITE">
  <p:cSld name="Interior Slide - WHITE">
    <p:bg>
      <p:bgPr>
        <a:solidFill>
          <a:schemeClr val="lt1"/>
        </a:solidFill>
      </p:bgPr>
    </p:bg>
    <p:spTree>
      <p:nvGrpSpPr>
        <p:cNvPr id="109" name="Shape 109"/>
        <p:cNvGrpSpPr/>
        <p:nvPr/>
      </p:nvGrpSpPr>
      <p:grpSpPr>
        <a:xfrm>
          <a:off x="0" y="0"/>
          <a:ext cx="0" cy="0"/>
          <a:chOff x="0" y="0"/>
          <a:chExt cx="0" cy="0"/>
        </a:xfrm>
      </p:grpSpPr>
      <p:sp>
        <p:nvSpPr>
          <p:cNvPr id="110" name="Google Shape;110;p16"/>
          <p:cNvSpPr txBox="1"/>
          <p:nvPr>
            <p:ph type="ctrTitle"/>
          </p:nvPr>
        </p:nvSpPr>
        <p:spPr>
          <a:xfrm>
            <a:off x="685800" y="504256"/>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16"/>
          <p:cNvSpPr txBox="1"/>
          <p:nvPr>
            <p:ph idx="1" type="subTitle"/>
          </p:nvPr>
        </p:nvSpPr>
        <p:spPr>
          <a:xfrm>
            <a:off x="685800" y="1194509"/>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rgbClr val="174168"/>
                </a:solidFill>
              </a:defRPr>
            </a:lvl1pPr>
            <a:lvl2pPr lvl="1" algn="l">
              <a:lnSpc>
                <a:spcPct val="90000"/>
              </a:lnSpc>
              <a:spcBef>
                <a:spcPts val="500"/>
              </a:spcBef>
              <a:spcAft>
                <a:spcPts val="0"/>
              </a:spcAft>
              <a:buClr>
                <a:srgbClr val="997A48"/>
              </a:buClr>
              <a:buSzPts val="2000"/>
              <a:buFont typeface="Noto Sans Symbols"/>
              <a:buChar char="▪"/>
              <a:defRPr sz="2000">
                <a:solidFill>
                  <a:srgbClr val="174168"/>
                </a:solidFill>
              </a:defRPr>
            </a:lvl2pPr>
            <a:lvl3pPr lvl="2" algn="l">
              <a:lnSpc>
                <a:spcPct val="90000"/>
              </a:lnSpc>
              <a:spcBef>
                <a:spcPts val="500"/>
              </a:spcBef>
              <a:spcAft>
                <a:spcPts val="0"/>
              </a:spcAft>
              <a:buClr>
                <a:srgbClr val="997A48"/>
              </a:buClr>
              <a:buSzPts val="1800"/>
              <a:buFont typeface="Noto Sans Symbols"/>
              <a:buChar char="⮚"/>
              <a:defRPr sz="1800">
                <a:solidFill>
                  <a:srgbClr val="174168"/>
                </a:solidFill>
              </a:defRPr>
            </a:lvl3pPr>
            <a:lvl4pPr lvl="3" algn="l">
              <a:lnSpc>
                <a:spcPct val="90000"/>
              </a:lnSpc>
              <a:spcBef>
                <a:spcPts val="500"/>
              </a:spcBef>
              <a:spcAft>
                <a:spcPts val="0"/>
              </a:spcAft>
              <a:buClr>
                <a:srgbClr val="997A48"/>
              </a:buClr>
              <a:buSzPts val="1600"/>
              <a:buFont typeface="Arial"/>
              <a:buChar char="•"/>
              <a:defRPr sz="1600">
                <a:solidFill>
                  <a:srgbClr val="174168"/>
                </a:solidFill>
              </a:defRPr>
            </a:lvl4pPr>
            <a:lvl5pPr lvl="4" algn="l">
              <a:lnSpc>
                <a:spcPct val="90000"/>
              </a:lnSpc>
              <a:spcBef>
                <a:spcPts val="500"/>
              </a:spcBef>
              <a:spcAft>
                <a:spcPts val="0"/>
              </a:spcAft>
              <a:buClr>
                <a:srgbClr val="997A48"/>
              </a:buClr>
              <a:buSzPts val="1600"/>
              <a:buFont typeface="Arial"/>
              <a:buChar char="•"/>
              <a:defRPr sz="1600">
                <a:solidFill>
                  <a:srgbClr val="174168"/>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2" name="Google Shape;112;p16"/>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113" name="Google Shape;113;p16"/>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14" name="Google Shape;114;p16"/>
          <p:cNvPicPr preferRelativeResize="0"/>
          <p:nvPr/>
        </p:nvPicPr>
        <p:blipFill>
          <a:blip r:embed="rId2">
            <a:alphaModFix/>
          </a:blip>
          <a:stretch>
            <a:fillRect/>
          </a:stretch>
        </p:blipFill>
        <p:spPr>
          <a:xfrm>
            <a:off x="7395575" y="6220655"/>
            <a:ext cx="1679750" cy="592500"/>
          </a:xfrm>
          <a:prstGeom prst="rect">
            <a:avLst/>
          </a:prstGeom>
          <a:noFill/>
          <a:ln>
            <a:noFill/>
          </a:ln>
        </p:spPr>
      </p:pic>
      <p:sp>
        <p:nvSpPr>
          <p:cNvPr id="115" name="Google Shape;115;p16"/>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C08B3F"/>
                </a:solidFill>
                <a:latin typeface="Calibri"/>
                <a:ea typeface="Calibri"/>
                <a:cs typeface="Calibri"/>
                <a:sym typeface="Calibri"/>
              </a:rPr>
              <a:t>This project was funded by the Gordon and Betty Moore Foundation as part of </a:t>
            </a:r>
            <a:endParaRPr b="1" sz="1100">
              <a:solidFill>
                <a:srgbClr val="C08B3F"/>
              </a:solidFill>
              <a:latin typeface="Calibri"/>
              <a:ea typeface="Calibri"/>
              <a:cs typeface="Calibri"/>
              <a:sym typeface="Calibri"/>
            </a:endParaRPr>
          </a:p>
          <a:p>
            <a:pPr indent="0" lvl="0" marL="0" rtl="0" algn="ctr">
              <a:spcBef>
                <a:spcPts val="0"/>
              </a:spcBef>
              <a:spcAft>
                <a:spcPts val="0"/>
              </a:spcAft>
              <a:buNone/>
            </a:pPr>
            <a:r>
              <a:rPr b="1" lang="en" sz="1100">
                <a:solidFill>
                  <a:srgbClr val="C08B3F"/>
                </a:solidFill>
                <a:latin typeface="Calibri"/>
                <a:ea typeface="Calibri"/>
                <a:cs typeface="Calibri"/>
                <a:sym typeface="Calibri"/>
              </a:rPr>
              <a:t>The Leapfrog Group’s Recognizing Excellence in Diagnosis Initiative.</a:t>
            </a:r>
            <a:endParaRPr b="1" sz="1100">
              <a:solidFill>
                <a:srgbClr val="C08B3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eparator">
  <p:cSld name="CUSTOM">
    <p:bg>
      <p:bgPr>
        <a:solidFill>
          <a:schemeClr val="lt1"/>
        </a:solidFill>
      </p:bgPr>
    </p:bg>
    <p:spTree>
      <p:nvGrpSpPr>
        <p:cNvPr id="116" name="Shape 116"/>
        <p:cNvGrpSpPr/>
        <p:nvPr/>
      </p:nvGrpSpPr>
      <p:grpSpPr>
        <a:xfrm>
          <a:off x="0" y="0"/>
          <a:ext cx="0" cy="0"/>
          <a:chOff x="0" y="0"/>
          <a:chExt cx="0" cy="0"/>
        </a:xfrm>
      </p:grpSpPr>
      <p:sp>
        <p:nvSpPr>
          <p:cNvPr id="117" name="Google Shape;117;p17"/>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lvl1pPr lvl="0">
              <a:buClr>
                <a:srgbClr val="000000"/>
              </a:buClr>
              <a:buFont typeface="Arial"/>
              <a:buNone/>
              <a:defRPr/>
            </a:lvl1pPr>
            <a:lvl2pPr lvl="1">
              <a:buClr>
                <a:srgbClr val="000000"/>
              </a:buClr>
              <a:buFont typeface="Arial"/>
              <a:buNone/>
              <a:defRPr/>
            </a:lvl2pPr>
            <a:lvl3pPr lvl="2">
              <a:buClr>
                <a:srgbClr val="000000"/>
              </a:buClr>
              <a:buFont typeface="Arial"/>
              <a:buNone/>
              <a:defRPr/>
            </a:lvl3pPr>
            <a:lvl4pPr lvl="3">
              <a:buClr>
                <a:srgbClr val="000000"/>
              </a:buClr>
              <a:buFont typeface="Arial"/>
              <a:buNone/>
              <a:defRPr/>
            </a:lvl4pPr>
            <a:lvl5pPr lvl="4">
              <a:buClr>
                <a:srgbClr val="000000"/>
              </a:buClr>
              <a:buFont typeface="Arial"/>
              <a:buNone/>
              <a:defRPr/>
            </a:lvl5pPr>
            <a:lvl6pPr lvl="5">
              <a:buClr>
                <a:srgbClr val="000000"/>
              </a:buClr>
              <a:buFont typeface="Arial"/>
              <a:buNone/>
              <a:defRPr/>
            </a:lvl6pPr>
            <a:lvl7pPr lvl="6">
              <a:buClr>
                <a:srgbClr val="000000"/>
              </a:buClr>
              <a:buFont typeface="Arial"/>
              <a:buNone/>
              <a:defRPr/>
            </a:lvl7pPr>
            <a:lvl8pPr lvl="7">
              <a:buClr>
                <a:srgbClr val="000000"/>
              </a:buClr>
              <a:buFont typeface="Arial"/>
              <a:buNone/>
              <a:defRPr/>
            </a:lvl8pPr>
            <a:lvl9pPr lvl="8">
              <a:buClr>
                <a:srgbClr val="000000"/>
              </a:buClr>
              <a:buFont typeface="Arial"/>
              <a:buNone/>
              <a:defRPr/>
            </a:lvl9pPr>
          </a:lstStyle>
          <a:p>
            <a:pPr indent="0" lvl="0" marL="0" rtl="0" algn="r">
              <a:spcBef>
                <a:spcPts val="0"/>
              </a:spcBef>
              <a:spcAft>
                <a:spcPts val="0"/>
              </a:spcAft>
              <a:buNone/>
            </a:pPr>
            <a:fld id="{00000000-1234-1234-1234-123412341234}" type="slidenum">
              <a:rPr lang="en"/>
              <a:t>‹#›</a:t>
            </a:fld>
            <a:endParaRPr/>
          </a:p>
        </p:txBody>
      </p:sp>
      <p:sp>
        <p:nvSpPr>
          <p:cNvPr id="118" name="Google Shape;118;p17"/>
          <p:cNvSpPr/>
          <p:nvPr>
            <p:ph idx="2" type="pic"/>
          </p:nvPr>
        </p:nvSpPr>
        <p:spPr>
          <a:xfrm>
            <a:off x="0" y="0"/>
            <a:ext cx="4260300" cy="6175800"/>
          </a:xfrm>
          <a:prstGeom prst="rect">
            <a:avLst/>
          </a:prstGeom>
          <a:noFill/>
          <a:ln>
            <a:noFill/>
          </a:ln>
        </p:spPr>
      </p:sp>
      <p:sp>
        <p:nvSpPr>
          <p:cNvPr id="119" name="Google Shape;119;p17"/>
          <p:cNvSpPr txBox="1"/>
          <p:nvPr/>
        </p:nvSpPr>
        <p:spPr>
          <a:xfrm>
            <a:off x="5026600" y="2199400"/>
            <a:ext cx="414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20" name="Google Shape;120;p17"/>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1" name="Google Shape;121;p17"/>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C08B3F"/>
                </a:solidFill>
                <a:latin typeface="Calibri"/>
                <a:ea typeface="Calibri"/>
                <a:cs typeface="Calibri"/>
                <a:sym typeface="Calibri"/>
              </a:rPr>
              <a:t>This project was funded by the Gordon and Betty Moore Foundation as part of </a:t>
            </a:r>
            <a:endParaRPr b="1" sz="1100">
              <a:solidFill>
                <a:srgbClr val="C08B3F"/>
              </a:solidFill>
              <a:latin typeface="Calibri"/>
              <a:ea typeface="Calibri"/>
              <a:cs typeface="Calibri"/>
              <a:sym typeface="Calibri"/>
            </a:endParaRPr>
          </a:p>
          <a:p>
            <a:pPr indent="0" lvl="0" marL="0" rtl="0" algn="ctr">
              <a:spcBef>
                <a:spcPts val="0"/>
              </a:spcBef>
              <a:spcAft>
                <a:spcPts val="0"/>
              </a:spcAft>
              <a:buNone/>
            </a:pPr>
            <a:r>
              <a:rPr b="1" lang="en" sz="1100">
                <a:solidFill>
                  <a:srgbClr val="C08B3F"/>
                </a:solidFill>
                <a:latin typeface="Calibri"/>
                <a:ea typeface="Calibri"/>
                <a:cs typeface="Calibri"/>
                <a:sym typeface="Calibri"/>
              </a:rPr>
              <a:t>The Leapfrog Group’s Recognizing Excellence in Diagnosis Initiative.</a:t>
            </a:r>
            <a:endParaRPr b="1" sz="1100">
              <a:solidFill>
                <a:srgbClr val="C08B3F"/>
              </a:solidFill>
              <a:latin typeface="Calibri"/>
              <a:ea typeface="Calibri"/>
              <a:cs typeface="Calibri"/>
              <a:sym typeface="Calibri"/>
            </a:endParaRPr>
          </a:p>
        </p:txBody>
      </p:sp>
      <p:pic>
        <p:nvPicPr>
          <p:cNvPr id="122" name="Google Shape;122;p17"/>
          <p:cNvPicPr preferRelativeResize="0"/>
          <p:nvPr/>
        </p:nvPicPr>
        <p:blipFill>
          <a:blip r:embed="rId2">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eparator 1">
  <p:cSld name="CUSTOM_2">
    <p:bg>
      <p:bgPr>
        <a:solidFill>
          <a:srgbClr val="C08B3F"/>
        </a:solidFill>
      </p:bgPr>
    </p:bg>
    <p:spTree>
      <p:nvGrpSpPr>
        <p:cNvPr id="123" name="Shape 123"/>
        <p:cNvGrpSpPr/>
        <p:nvPr/>
      </p:nvGrpSpPr>
      <p:grpSpPr>
        <a:xfrm>
          <a:off x="0" y="0"/>
          <a:ext cx="0" cy="0"/>
          <a:chOff x="0" y="0"/>
          <a:chExt cx="0" cy="0"/>
        </a:xfrm>
      </p:grpSpPr>
      <p:sp>
        <p:nvSpPr>
          <p:cNvPr id="124" name="Google Shape;124;p18"/>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5" name="Google Shape;125;p18"/>
          <p:cNvSpPr txBox="1"/>
          <p:nvPr/>
        </p:nvSpPr>
        <p:spPr>
          <a:xfrm>
            <a:off x="5026600" y="2199400"/>
            <a:ext cx="414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26" name="Google Shape;126;p18"/>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27" name="Google Shape;127;p18"/>
          <p:cNvPicPr preferRelativeResize="0"/>
          <p:nvPr/>
        </p:nvPicPr>
        <p:blipFill>
          <a:blip r:embed="rId2">
            <a:alphaModFix/>
          </a:blip>
          <a:stretch>
            <a:fillRect/>
          </a:stretch>
        </p:blipFill>
        <p:spPr>
          <a:xfrm>
            <a:off x="7395575" y="6220655"/>
            <a:ext cx="1679750" cy="592500"/>
          </a:xfrm>
          <a:prstGeom prst="rect">
            <a:avLst/>
          </a:prstGeom>
          <a:noFill/>
          <a:ln>
            <a:noFill/>
          </a:ln>
        </p:spPr>
      </p:pic>
      <p:sp>
        <p:nvSpPr>
          <p:cNvPr id="128" name="Google Shape;128;p18"/>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C08B3F"/>
                </a:solidFill>
                <a:latin typeface="Calibri"/>
                <a:ea typeface="Calibri"/>
                <a:cs typeface="Calibri"/>
                <a:sym typeface="Calibri"/>
              </a:rPr>
              <a:t>This project was funded by the Gordon and Betty Moore Foundation as part of </a:t>
            </a:r>
            <a:endParaRPr b="1" sz="1100">
              <a:solidFill>
                <a:srgbClr val="C08B3F"/>
              </a:solidFill>
              <a:latin typeface="Calibri"/>
              <a:ea typeface="Calibri"/>
              <a:cs typeface="Calibri"/>
              <a:sym typeface="Calibri"/>
            </a:endParaRPr>
          </a:p>
          <a:p>
            <a:pPr indent="0" lvl="0" marL="0" rtl="0" algn="ctr">
              <a:spcBef>
                <a:spcPts val="0"/>
              </a:spcBef>
              <a:spcAft>
                <a:spcPts val="0"/>
              </a:spcAft>
              <a:buNone/>
            </a:pPr>
            <a:r>
              <a:rPr b="1" lang="en" sz="1100">
                <a:solidFill>
                  <a:srgbClr val="C08B3F"/>
                </a:solidFill>
                <a:latin typeface="Calibri"/>
                <a:ea typeface="Calibri"/>
                <a:cs typeface="Calibri"/>
                <a:sym typeface="Calibri"/>
              </a:rPr>
              <a:t>The Leapfrog Group’s Recognizing Excellence in Diagnosis Initiative.</a:t>
            </a:r>
            <a:endParaRPr b="1" sz="1100">
              <a:solidFill>
                <a:srgbClr val="C08B3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
    <p:spTree>
      <p:nvGrpSpPr>
        <p:cNvPr id="129" name="Shape 129"/>
        <p:cNvGrpSpPr/>
        <p:nvPr/>
      </p:nvGrpSpPr>
      <p:grpSpPr>
        <a:xfrm>
          <a:off x="0" y="0"/>
          <a:ext cx="0" cy="0"/>
          <a:chOff x="0" y="0"/>
          <a:chExt cx="0" cy="0"/>
        </a:xfrm>
      </p:grpSpPr>
      <p:sp>
        <p:nvSpPr>
          <p:cNvPr id="130" name="Google Shape;130;p19"/>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1" name="Google Shape;131;p19"/>
          <p:cNvSpPr/>
          <p:nvPr>
            <p:ph idx="2" type="pic"/>
          </p:nvPr>
        </p:nvSpPr>
        <p:spPr>
          <a:xfrm>
            <a:off x="0" y="994775"/>
            <a:ext cx="9144000" cy="5181300"/>
          </a:xfrm>
          <a:prstGeom prst="rect">
            <a:avLst/>
          </a:prstGeom>
          <a:noFill/>
          <a:ln>
            <a:noFill/>
          </a:ln>
        </p:spPr>
      </p:sp>
      <p:sp>
        <p:nvSpPr>
          <p:cNvPr id="132" name="Google Shape;132;p19"/>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33" name="Google Shape;133;p19"/>
          <p:cNvPicPr preferRelativeResize="0"/>
          <p:nvPr/>
        </p:nvPicPr>
        <p:blipFill>
          <a:blip r:embed="rId2">
            <a:alphaModFix/>
          </a:blip>
          <a:stretch>
            <a:fillRect/>
          </a:stretch>
        </p:blipFill>
        <p:spPr>
          <a:xfrm>
            <a:off x="7395575" y="6220655"/>
            <a:ext cx="1679750" cy="592500"/>
          </a:xfrm>
          <a:prstGeom prst="rect">
            <a:avLst/>
          </a:prstGeom>
          <a:noFill/>
          <a:ln>
            <a:noFill/>
          </a:ln>
        </p:spPr>
      </p:pic>
      <p:sp>
        <p:nvSpPr>
          <p:cNvPr id="134" name="Google Shape;134;p19"/>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C08B3F"/>
                </a:solidFill>
                <a:latin typeface="Calibri"/>
                <a:ea typeface="Calibri"/>
                <a:cs typeface="Calibri"/>
                <a:sym typeface="Calibri"/>
              </a:rPr>
              <a:t>This project was funded by the Gordon and Betty Moore Foundation as part of </a:t>
            </a:r>
            <a:endParaRPr b="1" sz="1100">
              <a:solidFill>
                <a:srgbClr val="C08B3F"/>
              </a:solidFill>
              <a:latin typeface="Calibri"/>
              <a:ea typeface="Calibri"/>
              <a:cs typeface="Calibri"/>
              <a:sym typeface="Calibri"/>
            </a:endParaRPr>
          </a:p>
          <a:p>
            <a:pPr indent="0" lvl="0" marL="0" rtl="0" algn="ctr">
              <a:spcBef>
                <a:spcPts val="0"/>
              </a:spcBef>
              <a:spcAft>
                <a:spcPts val="0"/>
              </a:spcAft>
              <a:buNone/>
            </a:pPr>
            <a:r>
              <a:rPr b="1" lang="en" sz="1100">
                <a:solidFill>
                  <a:srgbClr val="C08B3F"/>
                </a:solidFill>
                <a:latin typeface="Calibri"/>
                <a:ea typeface="Calibri"/>
                <a:cs typeface="Calibri"/>
                <a:sym typeface="Calibri"/>
              </a:rPr>
              <a:t>The Leapfrog Group’s Recognizing Excellence in Diagnosis Initiative.</a:t>
            </a:r>
            <a:endParaRPr b="1" sz="1100">
              <a:solidFill>
                <a:srgbClr val="C08B3F"/>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 name="Shape 135"/>
        <p:cNvGrpSpPr/>
        <p:nvPr/>
      </p:nvGrpSpPr>
      <p:grpSpPr>
        <a:xfrm>
          <a:off x="0" y="0"/>
          <a:ext cx="0" cy="0"/>
          <a:chOff x="0" y="0"/>
          <a:chExt cx="0" cy="0"/>
        </a:xfrm>
      </p:grpSpPr>
      <p:sp>
        <p:nvSpPr>
          <p:cNvPr id="136" name="Google Shape;136;p20"/>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7" name="Google Shape;137;p2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8" name="Google Shape;138;p2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ient Experiences a Health Problem" type="title">
  <p:cSld name="TITLE">
    <p:bg>
      <p:bgPr>
        <a:solidFill>
          <a:srgbClr val="174168"/>
        </a:solidFill>
      </p:bgPr>
    </p:bg>
    <p:spTree>
      <p:nvGrpSpPr>
        <p:cNvPr id="19" name="Shape 19"/>
        <p:cNvGrpSpPr/>
        <p:nvPr/>
      </p:nvGrpSpPr>
      <p:grpSpPr>
        <a:xfrm>
          <a:off x="0" y="0"/>
          <a:ext cx="0" cy="0"/>
          <a:chOff x="0" y="0"/>
          <a:chExt cx="0" cy="0"/>
        </a:xfrm>
      </p:grpSpPr>
      <p:sp>
        <p:nvSpPr>
          <p:cNvPr id="20" name="Google Shape;20;p3"/>
          <p:cNvSpPr txBox="1"/>
          <p:nvPr>
            <p:ph type="ctrTitle"/>
          </p:nvPr>
        </p:nvSpPr>
        <p:spPr>
          <a:xfrm>
            <a:off x="685800" y="507374"/>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685800" y="1197627"/>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3" name="Google Shape;23;p3"/>
          <p:cNvPicPr preferRelativeResize="0"/>
          <p:nvPr/>
        </p:nvPicPr>
        <p:blipFill rotWithShape="1">
          <a:blip r:embed="rId2">
            <a:alphaModFix/>
          </a:blip>
          <a:srcRect b="0" l="0" r="0" t="0"/>
          <a:stretch/>
        </p:blipFill>
        <p:spPr>
          <a:xfrm>
            <a:off x="-211872" y="3735499"/>
            <a:ext cx="7543796" cy="2602076"/>
          </a:xfrm>
          <a:prstGeom prst="rect">
            <a:avLst/>
          </a:prstGeom>
          <a:noFill/>
          <a:ln>
            <a:noFill/>
          </a:ln>
        </p:spPr>
      </p:pic>
      <p:pic>
        <p:nvPicPr>
          <p:cNvPr id="24" name="Google Shape;24;p3"/>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9" name="Shape 139"/>
        <p:cNvGrpSpPr/>
        <p:nvPr/>
      </p:nvGrpSpPr>
      <p:grpSpPr>
        <a:xfrm>
          <a:off x="0" y="0"/>
          <a:ext cx="0" cy="0"/>
          <a:chOff x="0" y="0"/>
          <a:chExt cx="0" cy="0"/>
        </a:xfrm>
      </p:grpSpPr>
      <p:sp>
        <p:nvSpPr>
          <p:cNvPr id="140" name="Google Shape;140;p21"/>
          <p:cNvSpPr txBox="1"/>
          <p:nvPr>
            <p:ph type="title"/>
          </p:nvPr>
        </p:nvSpPr>
        <p:spPr>
          <a:xfrm>
            <a:off x="946404" y="217984"/>
            <a:ext cx="7269600" cy="8169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003A63"/>
              </a:buClr>
              <a:buSzPts val="4000"/>
              <a:buFont typeface="Trebuchet MS"/>
              <a:buNone/>
              <a:defRPr>
                <a:solidFill>
                  <a:srgbClr val="003A6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1" name="Google Shape;141;p21"/>
          <p:cNvSpPr txBox="1"/>
          <p:nvPr>
            <p:ph idx="1" type="body"/>
          </p:nvPr>
        </p:nvSpPr>
        <p:spPr>
          <a:xfrm>
            <a:off x="946404" y="1209963"/>
            <a:ext cx="6830700" cy="4822500"/>
          </a:xfrm>
          <a:prstGeom prst="rect">
            <a:avLst/>
          </a:prstGeom>
          <a:noFill/>
          <a:ln>
            <a:noFill/>
          </a:ln>
        </p:spPr>
        <p:txBody>
          <a:bodyPr anchorCtr="0" anchor="t" bIns="45700" lIns="91425" spcFirstLastPara="1" rIns="91425" wrap="square" tIns="45700">
            <a:normAutofit/>
          </a:bodyPr>
          <a:lstStyle>
            <a:lvl1pPr indent="-365760" lvl="0" marL="457200" rtl="0" algn="l">
              <a:lnSpc>
                <a:spcPct val="95000"/>
              </a:lnSpc>
              <a:spcBef>
                <a:spcPts val="1400"/>
              </a:spcBef>
              <a:spcAft>
                <a:spcPts val="0"/>
              </a:spcAft>
              <a:buSzPts val="2160"/>
              <a:buChar char="•"/>
              <a:defRPr>
                <a:solidFill>
                  <a:srgbClr val="003A63"/>
                </a:solidFill>
              </a:defRPr>
            </a:lvl1pPr>
            <a:lvl2pPr indent="-330200" lvl="1" marL="914400" rtl="0" algn="l">
              <a:lnSpc>
                <a:spcPct val="90000"/>
              </a:lnSpc>
              <a:spcBef>
                <a:spcPts val="300"/>
              </a:spcBef>
              <a:spcAft>
                <a:spcPts val="0"/>
              </a:spcAft>
              <a:buSzPts val="1600"/>
              <a:buChar char="•"/>
              <a:defRPr>
                <a:solidFill>
                  <a:srgbClr val="003A63"/>
                </a:solidFill>
              </a:defRPr>
            </a:lvl2pPr>
            <a:lvl3pPr indent="-317500" lvl="2" marL="1371600" rtl="0" algn="l">
              <a:lnSpc>
                <a:spcPct val="90000"/>
              </a:lnSpc>
              <a:spcBef>
                <a:spcPts val="300"/>
              </a:spcBef>
              <a:spcAft>
                <a:spcPts val="0"/>
              </a:spcAft>
              <a:buSzPts val="1400"/>
              <a:buChar char="•"/>
              <a:defRPr>
                <a:solidFill>
                  <a:srgbClr val="003A63"/>
                </a:solidFill>
              </a:defRPr>
            </a:lvl3pPr>
            <a:lvl4pPr indent="-317500" lvl="3" marL="1828800" rtl="0" algn="l">
              <a:lnSpc>
                <a:spcPct val="90000"/>
              </a:lnSpc>
              <a:spcBef>
                <a:spcPts val="300"/>
              </a:spcBef>
              <a:spcAft>
                <a:spcPts val="0"/>
              </a:spcAft>
              <a:buSzPts val="1400"/>
              <a:buChar char="•"/>
              <a:defRPr>
                <a:solidFill>
                  <a:srgbClr val="003A63"/>
                </a:solidFill>
              </a:defRPr>
            </a:lvl4pPr>
            <a:lvl5pPr indent="-317500" lvl="4" marL="2286000" rtl="0" algn="l">
              <a:lnSpc>
                <a:spcPct val="90000"/>
              </a:lnSpc>
              <a:spcBef>
                <a:spcPts val="300"/>
              </a:spcBef>
              <a:spcAft>
                <a:spcPts val="0"/>
              </a:spcAft>
              <a:buSzPts val="1400"/>
              <a:buChar char="•"/>
              <a:defRPr>
                <a:solidFill>
                  <a:srgbClr val="003A63"/>
                </a:solidFill>
              </a:defRPr>
            </a:lvl5pPr>
            <a:lvl6pPr indent="-342900" lvl="5" marL="2743200" rtl="0" algn="l">
              <a:lnSpc>
                <a:spcPct val="90000"/>
              </a:lnSpc>
              <a:spcBef>
                <a:spcPts val="300"/>
              </a:spcBef>
              <a:spcAft>
                <a:spcPts val="0"/>
              </a:spcAft>
              <a:buSzPts val="1800"/>
              <a:buChar char="•"/>
              <a:defRPr/>
            </a:lvl6pPr>
            <a:lvl7pPr indent="-342900" lvl="6" marL="3200400" rtl="0" algn="l">
              <a:lnSpc>
                <a:spcPct val="90000"/>
              </a:lnSpc>
              <a:spcBef>
                <a:spcPts val="300"/>
              </a:spcBef>
              <a:spcAft>
                <a:spcPts val="0"/>
              </a:spcAft>
              <a:buSzPts val="1800"/>
              <a:buChar char="•"/>
              <a:defRPr/>
            </a:lvl7pPr>
            <a:lvl8pPr indent="-342900" lvl="7" marL="3657600" rtl="0" algn="l">
              <a:lnSpc>
                <a:spcPct val="90000"/>
              </a:lnSpc>
              <a:spcBef>
                <a:spcPts val="300"/>
              </a:spcBef>
              <a:spcAft>
                <a:spcPts val="0"/>
              </a:spcAft>
              <a:buSzPts val="1800"/>
              <a:buChar char="•"/>
              <a:defRPr/>
            </a:lvl8pPr>
            <a:lvl9pPr indent="-342900" lvl="8" marL="4114800" rtl="0" algn="l">
              <a:lnSpc>
                <a:spcPct val="90000"/>
              </a:lnSpc>
              <a:spcBef>
                <a:spcPts val="300"/>
              </a:spcBef>
              <a:spcAft>
                <a:spcPts val="300"/>
              </a:spcAft>
              <a:buSzPts val="1800"/>
              <a:buChar char="•"/>
              <a:defRPr/>
            </a:lvl9pPr>
          </a:lstStyle>
          <a:p/>
        </p:txBody>
      </p:sp>
      <p:sp>
        <p:nvSpPr>
          <p:cNvPr id="142" name="Google Shape;142;p21"/>
          <p:cNvSpPr txBox="1"/>
          <p:nvPr>
            <p:ph idx="10" type="dt"/>
          </p:nvPr>
        </p:nvSpPr>
        <p:spPr>
          <a:xfrm rot="-5400000">
            <a:off x="7831634" y="1044300"/>
            <a:ext cx="19047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3" name="Google Shape;143;p21"/>
          <p:cNvSpPr txBox="1"/>
          <p:nvPr>
            <p:ph idx="11" type="ftr"/>
          </p:nvPr>
        </p:nvSpPr>
        <p:spPr>
          <a:xfrm rot="-5400000">
            <a:off x="6993433" y="4092300"/>
            <a:ext cx="35811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4" name="Google Shape;144;p21"/>
          <p:cNvSpPr txBox="1"/>
          <p:nvPr>
            <p:ph idx="12" type="sldNum"/>
          </p:nvPr>
        </p:nvSpPr>
        <p:spPr>
          <a:xfrm>
            <a:off x="8441055" y="6172201"/>
            <a:ext cx="685800" cy="593700"/>
          </a:xfrm>
          <a:prstGeom prst="rect">
            <a:avLst/>
          </a:prstGeom>
          <a:noFill/>
          <a:ln>
            <a:noFill/>
          </a:ln>
        </p:spPr>
        <p:txBody>
          <a:bodyPr anchorCtr="0" anchor="ctr" bIns="45700" lIns="27425" spcFirstLastPara="1" rIns="27425" wrap="square" tIns="45700">
            <a:norm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pic>
        <p:nvPicPr>
          <p:cNvPr descr="A picture containing table&#10;&#10;Description automatically generated" id="145" name="Google Shape;145;p21"/>
          <p:cNvPicPr preferRelativeResize="0"/>
          <p:nvPr/>
        </p:nvPicPr>
        <p:blipFill rotWithShape="1">
          <a:blip r:embed="rId2">
            <a:alphaModFix/>
          </a:blip>
          <a:srcRect b="0" l="0" r="0" t="0"/>
          <a:stretch/>
        </p:blipFill>
        <p:spPr>
          <a:xfrm>
            <a:off x="1851891" y="6163302"/>
            <a:ext cx="4080163" cy="52102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ient Experiences a Health Problem 1">
  <p:cSld name="Patient Experiences a Health Problem">
    <p:bg>
      <p:bgPr>
        <a:solidFill>
          <a:srgbClr val="174168"/>
        </a:solidFill>
      </p:bgPr>
    </p:bg>
    <p:spTree>
      <p:nvGrpSpPr>
        <p:cNvPr id="146" name="Shape 146"/>
        <p:cNvGrpSpPr/>
        <p:nvPr/>
      </p:nvGrpSpPr>
      <p:grpSpPr>
        <a:xfrm>
          <a:off x="0" y="0"/>
          <a:ext cx="0" cy="0"/>
          <a:chOff x="0" y="0"/>
          <a:chExt cx="0" cy="0"/>
        </a:xfrm>
      </p:grpSpPr>
      <p:sp>
        <p:nvSpPr>
          <p:cNvPr id="147" name="Google Shape;147;p22"/>
          <p:cNvSpPr txBox="1"/>
          <p:nvPr>
            <p:ph idx="1" type="subTitle"/>
          </p:nvPr>
        </p:nvSpPr>
        <p:spPr>
          <a:xfrm>
            <a:off x="742950" y="2661297"/>
            <a:ext cx="7772400" cy="40602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000"/>
              </a:spcBef>
              <a:spcAft>
                <a:spcPts val="0"/>
              </a:spcAft>
              <a:buClr>
                <a:srgbClr val="997A48"/>
              </a:buClr>
              <a:buSzPts val="2400"/>
              <a:buFont typeface="Arial"/>
              <a:buChar char="•"/>
              <a:defRPr sz="2400">
                <a:solidFill>
                  <a:schemeClr val="lt1"/>
                </a:solidFill>
              </a:defRPr>
            </a:lvl1pPr>
            <a:lvl2pPr lvl="1" rtl="0"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rtl="0"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rtl="0" algn="l">
              <a:lnSpc>
                <a:spcPct val="90000"/>
              </a:lnSpc>
              <a:spcBef>
                <a:spcPts val="500"/>
              </a:spcBef>
              <a:spcAft>
                <a:spcPts val="0"/>
              </a:spcAft>
              <a:buClr>
                <a:srgbClr val="997A48"/>
              </a:buClr>
              <a:buSzPts val="1600"/>
              <a:buFont typeface="Arial"/>
              <a:buChar char="•"/>
              <a:defRPr sz="1600">
                <a:solidFill>
                  <a:schemeClr val="lt1"/>
                </a:solidFill>
              </a:defRPr>
            </a:lvl4pPr>
            <a:lvl5pPr lvl="4" rtl="0" algn="l">
              <a:lnSpc>
                <a:spcPct val="90000"/>
              </a:lnSpc>
              <a:spcBef>
                <a:spcPts val="500"/>
              </a:spcBef>
              <a:spcAft>
                <a:spcPts val="0"/>
              </a:spcAft>
              <a:buClr>
                <a:srgbClr val="997A48"/>
              </a:buClr>
              <a:buSzPts val="1600"/>
              <a:buFont typeface="Arial"/>
              <a:buChar char="•"/>
              <a:defRPr sz="1600">
                <a:solidFill>
                  <a:schemeClr val="lt1"/>
                </a:solidFill>
              </a:defRPr>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48" name="Google Shape;148;p2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D49E3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49" name="Google Shape;149;p22"/>
          <p:cNvPicPr preferRelativeResize="0"/>
          <p:nvPr/>
        </p:nvPicPr>
        <p:blipFill rotWithShape="1">
          <a:blip r:embed="rId2">
            <a:alphaModFix/>
          </a:blip>
          <a:srcRect b="0" l="0" r="0" t="0"/>
          <a:stretch/>
        </p:blipFill>
        <p:spPr>
          <a:xfrm>
            <a:off x="0" y="-203914"/>
            <a:ext cx="9680448" cy="3339067"/>
          </a:xfrm>
          <a:prstGeom prst="rect">
            <a:avLst/>
          </a:prstGeom>
          <a:noFill/>
          <a:ln>
            <a:noFill/>
          </a:ln>
        </p:spPr>
      </p:pic>
      <p:sp>
        <p:nvSpPr>
          <p:cNvPr id="150" name="Google Shape;150;p22"/>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1" name="Google Shape;151;p22"/>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ient Engages with Health Care System 3">
  <p:cSld name="Patient Engages with Health Care System_3">
    <p:bg>
      <p:bgPr>
        <a:solidFill>
          <a:srgbClr val="205D84"/>
        </a:solidFill>
      </p:bgPr>
    </p:bg>
    <p:spTree>
      <p:nvGrpSpPr>
        <p:cNvPr id="152" name="Shape 152"/>
        <p:cNvGrpSpPr/>
        <p:nvPr/>
      </p:nvGrpSpPr>
      <p:grpSpPr>
        <a:xfrm>
          <a:off x="0" y="0"/>
          <a:ext cx="0" cy="0"/>
          <a:chOff x="0" y="0"/>
          <a:chExt cx="0" cy="0"/>
        </a:xfrm>
      </p:grpSpPr>
      <p:pic>
        <p:nvPicPr>
          <p:cNvPr id="153" name="Google Shape;153;p23"/>
          <p:cNvPicPr preferRelativeResize="0"/>
          <p:nvPr/>
        </p:nvPicPr>
        <p:blipFill rotWithShape="1">
          <a:blip r:embed="rId2">
            <a:alphaModFix/>
          </a:blip>
          <a:srcRect b="0" l="0" r="0" t="0"/>
          <a:stretch/>
        </p:blipFill>
        <p:spPr>
          <a:xfrm>
            <a:off x="-138720" y="-211121"/>
            <a:ext cx="10058400" cy="3469433"/>
          </a:xfrm>
          <a:prstGeom prst="rect">
            <a:avLst/>
          </a:prstGeom>
          <a:noFill/>
          <a:ln>
            <a:noFill/>
          </a:ln>
        </p:spPr>
      </p:pic>
      <p:sp>
        <p:nvSpPr>
          <p:cNvPr id="154" name="Google Shape;154;p23"/>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5" name="Google Shape;155;p23"/>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rmation Gathering 2">
  <p:cSld name="Information Gathering_2">
    <p:bg>
      <p:bgPr>
        <a:solidFill>
          <a:srgbClr val="E7AE30"/>
        </a:solidFill>
      </p:bgPr>
    </p:bg>
    <p:spTree>
      <p:nvGrpSpPr>
        <p:cNvPr id="156" name="Shape 156"/>
        <p:cNvGrpSpPr/>
        <p:nvPr/>
      </p:nvGrpSpPr>
      <p:grpSpPr>
        <a:xfrm>
          <a:off x="0" y="0"/>
          <a:ext cx="0" cy="0"/>
          <a:chOff x="0" y="0"/>
          <a:chExt cx="0" cy="0"/>
        </a:xfrm>
      </p:grpSpPr>
      <p:pic>
        <p:nvPicPr>
          <p:cNvPr id="157" name="Google Shape;157;p24"/>
          <p:cNvPicPr preferRelativeResize="0"/>
          <p:nvPr/>
        </p:nvPicPr>
        <p:blipFill rotWithShape="1">
          <a:blip r:embed="rId2">
            <a:alphaModFix/>
          </a:blip>
          <a:srcRect b="0" l="0" r="0" t="0"/>
          <a:stretch/>
        </p:blipFill>
        <p:spPr>
          <a:xfrm>
            <a:off x="-134112" y="-151862"/>
            <a:ext cx="10058399" cy="3471134"/>
          </a:xfrm>
          <a:prstGeom prst="rect">
            <a:avLst/>
          </a:prstGeom>
          <a:noFill/>
          <a:ln>
            <a:noFill/>
          </a:ln>
        </p:spPr>
      </p:pic>
      <p:sp>
        <p:nvSpPr>
          <p:cNvPr id="158" name="Google Shape;158;p24"/>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9" name="Google Shape;159;p24"/>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rmation Integration &amp; Interpretation 2">
  <p:cSld name="Information Integration &amp; Interpretation_2">
    <p:bg>
      <p:bgPr>
        <a:solidFill>
          <a:srgbClr val="D49E31"/>
        </a:solidFill>
      </p:bgPr>
    </p:bg>
    <p:spTree>
      <p:nvGrpSpPr>
        <p:cNvPr id="160" name="Shape 160"/>
        <p:cNvGrpSpPr/>
        <p:nvPr/>
      </p:nvGrpSpPr>
      <p:grpSpPr>
        <a:xfrm>
          <a:off x="0" y="0"/>
          <a:ext cx="0" cy="0"/>
          <a:chOff x="0" y="0"/>
          <a:chExt cx="0" cy="0"/>
        </a:xfrm>
      </p:grpSpPr>
      <p:pic>
        <p:nvPicPr>
          <p:cNvPr id="161" name="Google Shape;161;p25"/>
          <p:cNvPicPr preferRelativeResize="0"/>
          <p:nvPr/>
        </p:nvPicPr>
        <p:blipFill rotWithShape="1">
          <a:blip r:embed="rId2">
            <a:alphaModFix/>
          </a:blip>
          <a:srcRect b="0" l="0" r="0" t="0"/>
          <a:stretch/>
        </p:blipFill>
        <p:spPr>
          <a:xfrm>
            <a:off x="-297217" y="-42134"/>
            <a:ext cx="10058399" cy="3471134"/>
          </a:xfrm>
          <a:prstGeom prst="rect">
            <a:avLst/>
          </a:prstGeom>
          <a:noFill/>
          <a:ln>
            <a:noFill/>
          </a:ln>
        </p:spPr>
      </p:pic>
      <p:sp>
        <p:nvSpPr>
          <p:cNvPr id="162" name="Google Shape;162;p25"/>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3" name="Google Shape;163;p25"/>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ing Diagnosis 2">
  <p:cSld name="Working Diagnosis_2">
    <p:bg>
      <p:bgPr>
        <a:solidFill>
          <a:srgbClr val="C08B3F"/>
        </a:solidFill>
      </p:bgPr>
    </p:bg>
    <p:spTree>
      <p:nvGrpSpPr>
        <p:cNvPr id="164" name="Shape 164"/>
        <p:cNvGrpSpPr/>
        <p:nvPr/>
      </p:nvGrpSpPr>
      <p:grpSpPr>
        <a:xfrm>
          <a:off x="0" y="0"/>
          <a:ext cx="0" cy="0"/>
          <a:chOff x="0" y="0"/>
          <a:chExt cx="0" cy="0"/>
        </a:xfrm>
      </p:grpSpPr>
      <p:pic>
        <p:nvPicPr>
          <p:cNvPr id="165" name="Google Shape;165;p26"/>
          <p:cNvPicPr preferRelativeResize="0"/>
          <p:nvPr/>
        </p:nvPicPr>
        <p:blipFill rotWithShape="1">
          <a:blip r:embed="rId2">
            <a:alphaModFix/>
          </a:blip>
          <a:srcRect b="0" l="0" r="0" t="0"/>
          <a:stretch/>
        </p:blipFill>
        <p:spPr>
          <a:xfrm>
            <a:off x="-187488" y="-40433"/>
            <a:ext cx="10058400" cy="3469433"/>
          </a:xfrm>
          <a:prstGeom prst="rect">
            <a:avLst/>
          </a:prstGeom>
          <a:noFill/>
          <a:ln>
            <a:noFill/>
          </a:ln>
        </p:spPr>
      </p:pic>
      <p:sp>
        <p:nvSpPr>
          <p:cNvPr id="166" name="Google Shape;166;p26"/>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7" name="Google Shape;167;p26"/>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s Sufficient Information Been Collected? 2">
  <p:cSld name="Has Sufficient Information Been Collected?_2">
    <p:bg>
      <p:bgPr>
        <a:solidFill>
          <a:srgbClr val="174168"/>
        </a:solidFill>
      </p:bgPr>
    </p:bg>
    <p:spTree>
      <p:nvGrpSpPr>
        <p:cNvPr id="168" name="Shape 168"/>
        <p:cNvGrpSpPr/>
        <p:nvPr/>
      </p:nvGrpSpPr>
      <p:grpSpPr>
        <a:xfrm>
          <a:off x="0" y="0"/>
          <a:ext cx="0" cy="0"/>
          <a:chOff x="0" y="0"/>
          <a:chExt cx="0" cy="0"/>
        </a:xfrm>
      </p:grpSpPr>
      <p:pic>
        <p:nvPicPr>
          <p:cNvPr id="169" name="Google Shape;169;p27"/>
          <p:cNvPicPr preferRelativeResize="0"/>
          <p:nvPr/>
        </p:nvPicPr>
        <p:blipFill rotWithShape="1">
          <a:blip r:embed="rId2">
            <a:alphaModFix/>
          </a:blip>
          <a:srcRect b="0" l="0" r="0" t="0"/>
          <a:stretch/>
        </p:blipFill>
        <p:spPr>
          <a:xfrm>
            <a:off x="-246662" y="-55920"/>
            <a:ext cx="10103297" cy="3484920"/>
          </a:xfrm>
          <a:prstGeom prst="rect">
            <a:avLst/>
          </a:prstGeom>
          <a:noFill/>
          <a:ln>
            <a:noFill/>
          </a:ln>
        </p:spPr>
      </p:pic>
      <p:sp>
        <p:nvSpPr>
          <p:cNvPr id="170" name="Google Shape;170;p27"/>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D49E3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1" name="Google Shape;171;p27"/>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2" name="Google Shape;172;p27"/>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inical History &amp; Interview 2">
  <p:cSld name="Clinical History &amp; Interview_2">
    <p:bg>
      <p:bgPr>
        <a:solidFill>
          <a:srgbClr val="74235F"/>
        </a:solidFill>
      </p:bgPr>
    </p:bg>
    <p:spTree>
      <p:nvGrpSpPr>
        <p:cNvPr id="173" name="Shape 173"/>
        <p:cNvGrpSpPr/>
        <p:nvPr/>
      </p:nvGrpSpPr>
      <p:grpSpPr>
        <a:xfrm>
          <a:off x="0" y="0"/>
          <a:ext cx="0" cy="0"/>
          <a:chOff x="0" y="0"/>
          <a:chExt cx="0" cy="0"/>
        </a:xfrm>
      </p:grpSpPr>
      <p:pic>
        <p:nvPicPr>
          <p:cNvPr id="174" name="Google Shape;174;p28"/>
          <p:cNvPicPr preferRelativeResize="0"/>
          <p:nvPr/>
        </p:nvPicPr>
        <p:blipFill rotWithShape="1">
          <a:blip r:embed="rId2">
            <a:alphaModFix/>
          </a:blip>
          <a:srcRect b="0" l="0" r="0" t="0"/>
          <a:stretch/>
        </p:blipFill>
        <p:spPr>
          <a:xfrm>
            <a:off x="-309406" y="-35504"/>
            <a:ext cx="10058395" cy="3464504"/>
          </a:xfrm>
          <a:prstGeom prst="rect">
            <a:avLst/>
          </a:prstGeom>
          <a:noFill/>
          <a:ln>
            <a:noFill/>
          </a:ln>
        </p:spPr>
      </p:pic>
      <p:sp>
        <p:nvSpPr>
          <p:cNvPr id="175" name="Google Shape;175;p28"/>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D49E3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6" name="Google Shape;176;p28"/>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7" name="Google Shape;177;p28"/>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ysical Exam 2">
  <p:cSld name="Physical Exam_2">
    <p:bg>
      <p:bgPr>
        <a:solidFill>
          <a:srgbClr val="892E71"/>
        </a:solidFill>
      </p:bgPr>
    </p:bg>
    <p:spTree>
      <p:nvGrpSpPr>
        <p:cNvPr id="178" name="Shape 178"/>
        <p:cNvGrpSpPr/>
        <p:nvPr/>
      </p:nvGrpSpPr>
      <p:grpSpPr>
        <a:xfrm>
          <a:off x="0" y="0"/>
          <a:ext cx="0" cy="0"/>
          <a:chOff x="0" y="0"/>
          <a:chExt cx="0" cy="0"/>
        </a:xfrm>
      </p:grpSpPr>
      <p:pic>
        <p:nvPicPr>
          <p:cNvPr id="179" name="Google Shape;179;p29"/>
          <p:cNvPicPr preferRelativeResize="0"/>
          <p:nvPr/>
        </p:nvPicPr>
        <p:blipFill rotWithShape="1">
          <a:blip r:embed="rId2">
            <a:alphaModFix/>
          </a:blip>
          <a:srcRect b="0" l="0" r="0" t="0"/>
          <a:stretch/>
        </p:blipFill>
        <p:spPr>
          <a:xfrm>
            <a:off x="-309409" y="-35585"/>
            <a:ext cx="10058630" cy="3464584"/>
          </a:xfrm>
          <a:prstGeom prst="rect">
            <a:avLst/>
          </a:prstGeom>
          <a:noFill/>
          <a:ln>
            <a:noFill/>
          </a:ln>
        </p:spPr>
      </p:pic>
      <p:sp>
        <p:nvSpPr>
          <p:cNvPr id="180" name="Google Shape;180;p29"/>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1" name="Google Shape;181;p29"/>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ferral &amp; Consultation 2">
  <p:cSld name="Referral &amp; Consultation_2">
    <p:bg>
      <p:bgPr>
        <a:solidFill>
          <a:srgbClr val="973272"/>
        </a:solidFill>
      </p:bgPr>
    </p:bg>
    <p:spTree>
      <p:nvGrpSpPr>
        <p:cNvPr id="182" name="Shape 182"/>
        <p:cNvGrpSpPr/>
        <p:nvPr/>
      </p:nvGrpSpPr>
      <p:grpSpPr>
        <a:xfrm>
          <a:off x="0" y="0"/>
          <a:ext cx="0" cy="0"/>
          <a:chOff x="0" y="0"/>
          <a:chExt cx="0" cy="0"/>
        </a:xfrm>
      </p:grpSpPr>
      <p:pic>
        <p:nvPicPr>
          <p:cNvPr id="183" name="Google Shape;183;p30"/>
          <p:cNvPicPr preferRelativeResize="0"/>
          <p:nvPr/>
        </p:nvPicPr>
        <p:blipFill rotWithShape="1">
          <a:blip r:embed="rId2">
            <a:alphaModFix/>
          </a:blip>
          <a:srcRect b="0" l="0" r="0" t="0"/>
          <a:stretch/>
        </p:blipFill>
        <p:spPr>
          <a:xfrm>
            <a:off x="-272833" y="-35505"/>
            <a:ext cx="10058400" cy="3464505"/>
          </a:xfrm>
          <a:prstGeom prst="rect">
            <a:avLst/>
          </a:prstGeom>
          <a:noFill/>
          <a:ln>
            <a:noFill/>
          </a:ln>
        </p:spPr>
      </p:pic>
      <p:sp>
        <p:nvSpPr>
          <p:cNvPr id="184" name="Google Shape;184;p30"/>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5" name="Google Shape;185;p30"/>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ient Engages with Health Care System">
  <p:cSld name="Patient Engages with Health Care System">
    <p:bg>
      <p:bgPr>
        <a:solidFill>
          <a:srgbClr val="205D84"/>
        </a:solidFill>
      </p:bgPr>
    </p:bg>
    <p:spTree>
      <p:nvGrpSpPr>
        <p:cNvPr id="25"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b="0" l="0" r="0" t="0"/>
          <a:stretch/>
        </p:blipFill>
        <p:spPr>
          <a:xfrm>
            <a:off x="-211872" y="3735499"/>
            <a:ext cx="7543796" cy="2602076"/>
          </a:xfrm>
          <a:prstGeom prst="rect">
            <a:avLst/>
          </a:prstGeom>
          <a:noFill/>
          <a:ln>
            <a:noFill/>
          </a:ln>
        </p:spPr>
      </p:pic>
      <p:sp>
        <p:nvSpPr>
          <p:cNvPr id="27" name="Google Shape;27;p4"/>
          <p:cNvSpPr txBox="1"/>
          <p:nvPr>
            <p:ph type="ctrTitle"/>
          </p:nvPr>
        </p:nvSpPr>
        <p:spPr>
          <a:xfrm>
            <a:off x="685800" y="507367"/>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subTitle"/>
          </p:nvPr>
        </p:nvSpPr>
        <p:spPr>
          <a:xfrm>
            <a:off x="685800" y="1197620"/>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30" name="Google Shape;30;p4"/>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31" name="Google Shape;31;p4"/>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nostic Testing 2">
  <p:cSld name="Diagnostic Testing_2">
    <p:bg>
      <p:bgPr>
        <a:solidFill>
          <a:srgbClr val="661F57"/>
        </a:solidFill>
      </p:bgPr>
    </p:bg>
    <p:spTree>
      <p:nvGrpSpPr>
        <p:cNvPr id="186" name="Shape 186"/>
        <p:cNvGrpSpPr/>
        <p:nvPr/>
      </p:nvGrpSpPr>
      <p:grpSpPr>
        <a:xfrm>
          <a:off x="0" y="0"/>
          <a:ext cx="0" cy="0"/>
          <a:chOff x="0" y="0"/>
          <a:chExt cx="0" cy="0"/>
        </a:xfrm>
      </p:grpSpPr>
      <p:pic>
        <p:nvPicPr>
          <p:cNvPr id="187" name="Google Shape;187;p31"/>
          <p:cNvPicPr preferRelativeResize="0"/>
          <p:nvPr/>
        </p:nvPicPr>
        <p:blipFill rotWithShape="1">
          <a:blip r:embed="rId2">
            <a:alphaModFix/>
          </a:blip>
          <a:srcRect b="0" l="0" r="0" t="0"/>
          <a:stretch/>
        </p:blipFill>
        <p:spPr>
          <a:xfrm>
            <a:off x="-272832" y="-37203"/>
            <a:ext cx="10058399" cy="3466203"/>
          </a:xfrm>
          <a:prstGeom prst="rect">
            <a:avLst/>
          </a:prstGeom>
          <a:noFill/>
          <a:ln>
            <a:noFill/>
          </a:ln>
        </p:spPr>
      </p:pic>
      <p:sp>
        <p:nvSpPr>
          <p:cNvPr id="188" name="Google Shape;188;p3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D49E3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9" name="Google Shape;189;p31"/>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0" name="Google Shape;190;p31"/>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munication of the Diagnosis 2">
  <p:cSld name="Communication of the Diagnosis_2">
    <p:bg>
      <p:bgPr>
        <a:solidFill>
          <a:srgbClr val="3997AF"/>
        </a:solidFill>
      </p:bgPr>
    </p:bg>
    <p:spTree>
      <p:nvGrpSpPr>
        <p:cNvPr id="191" name="Shape 191"/>
        <p:cNvGrpSpPr/>
        <p:nvPr/>
      </p:nvGrpSpPr>
      <p:grpSpPr>
        <a:xfrm>
          <a:off x="0" y="0"/>
          <a:ext cx="0" cy="0"/>
          <a:chOff x="0" y="0"/>
          <a:chExt cx="0" cy="0"/>
        </a:xfrm>
      </p:grpSpPr>
      <p:sp>
        <p:nvSpPr>
          <p:cNvPr id="192" name="Google Shape;192;p3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17416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93" name="Google Shape;193;p32"/>
          <p:cNvPicPr preferRelativeResize="0"/>
          <p:nvPr/>
        </p:nvPicPr>
        <p:blipFill rotWithShape="1">
          <a:blip r:embed="rId2">
            <a:alphaModFix/>
          </a:blip>
          <a:srcRect b="0" l="0" r="0" t="0"/>
          <a:stretch/>
        </p:blipFill>
        <p:spPr>
          <a:xfrm>
            <a:off x="-297216" y="0"/>
            <a:ext cx="10058399" cy="3466203"/>
          </a:xfrm>
          <a:prstGeom prst="rect">
            <a:avLst/>
          </a:prstGeom>
          <a:noFill/>
          <a:ln>
            <a:noFill/>
          </a:ln>
        </p:spPr>
      </p:pic>
      <p:sp>
        <p:nvSpPr>
          <p:cNvPr id="194" name="Google Shape;194;p32"/>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5" name="Google Shape;195;p32"/>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atment 2">
  <p:cSld name="Treatment_2">
    <p:bg>
      <p:bgPr>
        <a:solidFill>
          <a:srgbClr val="3FA5BC"/>
        </a:solidFill>
      </p:bgPr>
    </p:bg>
    <p:spTree>
      <p:nvGrpSpPr>
        <p:cNvPr id="196" name="Shape 196"/>
        <p:cNvGrpSpPr/>
        <p:nvPr/>
      </p:nvGrpSpPr>
      <p:grpSpPr>
        <a:xfrm>
          <a:off x="0" y="0"/>
          <a:ext cx="0" cy="0"/>
          <a:chOff x="0" y="0"/>
          <a:chExt cx="0" cy="0"/>
        </a:xfrm>
      </p:grpSpPr>
      <p:pic>
        <p:nvPicPr>
          <p:cNvPr id="197" name="Google Shape;197;p33"/>
          <p:cNvPicPr preferRelativeResize="0"/>
          <p:nvPr/>
        </p:nvPicPr>
        <p:blipFill rotWithShape="1">
          <a:blip r:embed="rId2">
            <a:alphaModFix/>
          </a:blip>
          <a:srcRect b="0" l="0" r="0" t="0"/>
          <a:stretch/>
        </p:blipFill>
        <p:spPr>
          <a:xfrm>
            <a:off x="-323088" y="0"/>
            <a:ext cx="10058400" cy="3464505"/>
          </a:xfrm>
          <a:prstGeom prst="rect">
            <a:avLst/>
          </a:prstGeom>
          <a:noFill/>
          <a:ln>
            <a:noFill/>
          </a:ln>
        </p:spPr>
      </p:pic>
      <p:sp>
        <p:nvSpPr>
          <p:cNvPr id="198" name="Google Shape;198;p33"/>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9" name="Google Shape;199;p33"/>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tcomes 2">
  <p:cSld name="Outcomes_2">
    <p:bg>
      <p:bgPr>
        <a:solidFill>
          <a:srgbClr val="50C3DC"/>
        </a:solidFill>
      </p:bgPr>
    </p:bg>
    <p:spTree>
      <p:nvGrpSpPr>
        <p:cNvPr id="200" name="Shape 200"/>
        <p:cNvGrpSpPr/>
        <p:nvPr/>
      </p:nvGrpSpPr>
      <p:grpSpPr>
        <a:xfrm>
          <a:off x="0" y="0"/>
          <a:ext cx="0" cy="0"/>
          <a:chOff x="0" y="0"/>
          <a:chExt cx="0" cy="0"/>
        </a:xfrm>
      </p:grpSpPr>
      <p:pic>
        <p:nvPicPr>
          <p:cNvPr id="201" name="Google Shape;201;p34"/>
          <p:cNvPicPr preferRelativeResize="0"/>
          <p:nvPr/>
        </p:nvPicPr>
        <p:blipFill rotWithShape="1">
          <a:blip r:embed="rId2">
            <a:alphaModFix/>
          </a:blip>
          <a:srcRect b="0" l="0" r="0" t="0"/>
          <a:stretch/>
        </p:blipFill>
        <p:spPr>
          <a:xfrm>
            <a:off x="-309409" y="-35505"/>
            <a:ext cx="10058400" cy="3464505"/>
          </a:xfrm>
          <a:prstGeom prst="rect">
            <a:avLst/>
          </a:prstGeom>
          <a:noFill/>
          <a:ln>
            <a:noFill/>
          </a:ln>
        </p:spPr>
      </p:pic>
      <p:sp>
        <p:nvSpPr>
          <p:cNvPr id="202" name="Google Shape;202;p34"/>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3" name="Google Shape;203;p34"/>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rmation Gathering">
  <p:cSld name="Information Gathering">
    <p:bg>
      <p:bgPr>
        <a:solidFill>
          <a:srgbClr val="E7AE30"/>
        </a:solidFill>
      </p:bgPr>
    </p:bg>
    <p:spTree>
      <p:nvGrpSpPr>
        <p:cNvPr id="32"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b="0" l="0" r="0" t="0"/>
          <a:stretch/>
        </p:blipFill>
        <p:spPr>
          <a:xfrm>
            <a:off x="-211873" y="3735499"/>
            <a:ext cx="7543798" cy="2603350"/>
          </a:xfrm>
          <a:prstGeom prst="rect">
            <a:avLst/>
          </a:prstGeom>
          <a:noFill/>
          <a:ln>
            <a:noFill/>
          </a:ln>
        </p:spPr>
      </p:pic>
      <p:sp>
        <p:nvSpPr>
          <p:cNvPr id="34" name="Google Shape;34;p5"/>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rgbClr val="123F67"/>
                </a:solidFill>
              </a:defRPr>
            </a:lvl1pPr>
            <a:lvl2pPr lvl="1" algn="l">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a:lnSpc>
                <a:spcPct val="90000"/>
              </a:lnSpc>
              <a:spcBef>
                <a:spcPts val="500"/>
              </a:spcBef>
              <a:spcAft>
                <a:spcPts val="0"/>
              </a:spcAft>
              <a:buClr>
                <a:srgbClr val="997A48"/>
              </a:buClr>
              <a:buSzPts val="1600"/>
              <a:buFont typeface="Arial"/>
              <a:buChar char="•"/>
              <a:defRPr sz="1600">
                <a:solidFill>
                  <a:srgbClr val="123F67"/>
                </a:solidFill>
              </a:defRPr>
            </a:lvl4pPr>
            <a:lvl5pPr lvl="4" algn="l">
              <a:lnSpc>
                <a:spcPct val="90000"/>
              </a:lnSpc>
              <a:spcBef>
                <a:spcPts val="500"/>
              </a:spcBef>
              <a:spcAft>
                <a:spcPts val="0"/>
              </a:spcAft>
              <a:buClr>
                <a:srgbClr val="997A48"/>
              </a:buClr>
              <a:buSzPts val="1600"/>
              <a:buFont typeface="Arial"/>
              <a:buChar char="•"/>
              <a:defRPr sz="1600">
                <a:solidFill>
                  <a:srgbClr val="123F67"/>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37" name="Google Shape;37;p5"/>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38" name="Google Shape;38;p5"/>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rmation Integration &amp; Interpretation">
  <p:cSld name="Information Integration &amp; Interpretation">
    <p:bg>
      <p:bgPr>
        <a:solidFill>
          <a:srgbClr val="D49E31"/>
        </a:solidFill>
      </p:bgPr>
    </p:bg>
    <p:spTree>
      <p:nvGrpSpPr>
        <p:cNvPr id="39" name="Shape 39"/>
        <p:cNvGrpSpPr/>
        <p:nvPr/>
      </p:nvGrpSpPr>
      <p:grpSpPr>
        <a:xfrm>
          <a:off x="0" y="0"/>
          <a:ext cx="0" cy="0"/>
          <a:chOff x="0" y="0"/>
          <a:chExt cx="0" cy="0"/>
        </a:xfrm>
      </p:grpSpPr>
      <p:pic>
        <p:nvPicPr>
          <p:cNvPr id="40" name="Google Shape;40;p6"/>
          <p:cNvPicPr preferRelativeResize="0"/>
          <p:nvPr/>
        </p:nvPicPr>
        <p:blipFill rotWithShape="1">
          <a:blip r:embed="rId2">
            <a:alphaModFix/>
          </a:blip>
          <a:srcRect b="0" l="0" r="0" t="0"/>
          <a:stretch/>
        </p:blipFill>
        <p:spPr>
          <a:xfrm>
            <a:off x="-211873" y="3734649"/>
            <a:ext cx="7543798" cy="2603350"/>
          </a:xfrm>
          <a:prstGeom prst="rect">
            <a:avLst/>
          </a:prstGeom>
          <a:noFill/>
          <a:ln>
            <a:noFill/>
          </a:ln>
        </p:spPr>
      </p:pic>
      <p:sp>
        <p:nvSpPr>
          <p:cNvPr id="41" name="Google Shape;41;p6"/>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rgbClr val="123F67"/>
                </a:solidFill>
              </a:defRPr>
            </a:lvl1pPr>
            <a:lvl2pPr lvl="1" algn="l">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a:lnSpc>
                <a:spcPct val="90000"/>
              </a:lnSpc>
              <a:spcBef>
                <a:spcPts val="500"/>
              </a:spcBef>
              <a:spcAft>
                <a:spcPts val="0"/>
              </a:spcAft>
              <a:buClr>
                <a:srgbClr val="997A48"/>
              </a:buClr>
              <a:buSzPts val="1600"/>
              <a:buFont typeface="Arial"/>
              <a:buChar char="•"/>
              <a:defRPr sz="1600">
                <a:solidFill>
                  <a:srgbClr val="123F67"/>
                </a:solidFill>
              </a:defRPr>
            </a:lvl4pPr>
            <a:lvl5pPr lvl="4" algn="l">
              <a:lnSpc>
                <a:spcPct val="90000"/>
              </a:lnSpc>
              <a:spcBef>
                <a:spcPts val="500"/>
              </a:spcBef>
              <a:spcAft>
                <a:spcPts val="0"/>
              </a:spcAft>
              <a:buClr>
                <a:srgbClr val="997A48"/>
              </a:buClr>
              <a:buSzPts val="1600"/>
              <a:buFont typeface="Arial"/>
              <a:buChar char="•"/>
              <a:defRPr sz="1600">
                <a:solidFill>
                  <a:srgbClr val="123F67"/>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3" name="Google Shape;43;p6"/>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44" name="Google Shape;44;p6"/>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45" name="Google Shape;45;p6"/>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ing Diagnosis">
  <p:cSld name="Working Diagnosis">
    <p:bg>
      <p:bgPr>
        <a:solidFill>
          <a:srgbClr val="C08B3F"/>
        </a:solidFill>
      </p:bgPr>
    </p:bg>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0" l="0" r="0" t="0"/>
          <a:stretch/>
        </p:blipFill>
        <p:spPr>
          <a:xfrm>
            <a:off x="-211872" y="3735499"/>
            <a:ext cx="7543796" cy="2602076"/>
          </a:xfrm>
          <a:prstGeom prst="rect">
            <a:avLst/>
          </a:prstGeom>
          <a:noFill/>
          <a:ln>
            <a:noFill/>
          </a:ln>
        </p:spPr>
      </p:pic>
      <p:sp>
        <p:nvSpPr>
          <p:cNvPr id="48" name="Google Shape;48;p7"/>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0" name="Google Shape;50;p7"/>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1" name="Google Shape;51;p7"/>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52" name="Google Shape;52;p7"/>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s Sufficient Information Been Collected?">
  <p:cSld name="Has Sufficient Information Been Collected?">
    <p:bg>
      <p:bgPr>
        <a:solidFill>
          <a:srgbClr val="174168"/>
        </a:solidFill>
      </p:bgPr>
    </p:bg>
    <p:spTree>
      <p:nvGrpSpPr>
        <p:cNvPr id="53" name="Shape 53"/>
        <p:cNvGrpSpPr/>
        <p:nvPr/>
      </p:nvGrpSpPr>
      <p:grpSpPr>
        <a:xfrm>
          <a:off x="0" y="0"/>
          <a:ext cx="0" cy="0"/>
          <a:chOff x="0" y="0"/>
          <a:chExt cx="0" cy="0"/>
        </a:xfrm>
      </p:grpSpPr>
      <p:pic>
        <p:nvPicPr>
          <p:cNvPr id="54" name="Google Shape;54;p8"/>
          <p:cNvPicPr preferRelativeResize="0"/>
          <p:nvPr/>
        </p:nvPicPr>
        <p:blipFill rotWithShape="1">
          <a:blip r:embed="rId2">
            <a:alphaModFix/>
          </a:blip>
          <a:srcRect b="0" l="0" r="0" t="0"/>
          <a:stretch/>
        </p:blipFill>
        <p:spPr>
          <a:xfrm>
            <a:off x="-234470" y="3720013"/>
            <a:ext cx="7577473" cy="2613690"/>
          </a:xfrm>
          <a:prstGeom prst="rect">
            <a:avLst/>
          </a:prstGeom>
          <a:noFill/>
          <a:ln>
            <a:noFill/>
          </a:ln>
        </p:spPr>
      </p:pic>
      <p:sp>
        <p:nvSpPr>
          <p:cNvPr id="55" name="Google Shape;55;p8"/>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7" name="Google Shape;57;p8"/>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8" name="Google Shape;58;p8"/>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59" name="Google Shape;59;p8"/>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inical History &amp; Interview">
  <p:cSld name="Clinical History &amp; Interview">
    <p:bg>
      <p:bgPr>
        <a:solidFill>
          <a:srgbClr val="74235F"/>
        </a:solidFill>
      </p:bgPr>
    </p:bg>
    <p:spTree>
      <p:nvGrpSpPr>
        <p:cNvPr id="60" name="Shape 60"/>
        <p:cNvGrpSpPr/>
        <p:nvPr/>
      </p:nvGrpSpPr>
      <p:grpSpPr>
        <a:xfrm>
          <a:off x="0" y="0"/>
          <a:ext cx="0" cy="0"/>
          <a:chOff x="0" y="0"/>
          <a:chExt cx="0" cy="0"/>
        </a:xfrm>
      </p:grpSpPr>
      <p:pic>
        <p:nvPicPr>
          <p:cNvPr id="61" name="Google Shape;61;p9"/>
          <p:cNvPicPr preferRelativeResize="0"/>
          <p:nvPr/>
        </p:nvPicPr>
        <p:blipFill rotWithShape="1">
          <a:blip r:embed="rId2">
            <a:alphaModFix/>
          </a:blip>
          <a:srcRect b="0" l="0" r="0" t="0"/>
          <a:stretch/>
        </p:blipFill>
        <p:spPr>
          <a:xfrm>
            <a:off x="-211870" y="3726802"/>
            <a:ext cx="7543796" cy="2598378"/>
          </a:xfrm>
          <a:prstGeom prst="rect">
            <a:avLst/>
          </a:prstGeom>
          <a:noFill/>
          <a:ln>
            <a:noFill/>
          </a:ln>
        </p:spPr>
      </p:pic>
      <p:sp>
        <p:nvSpPr>
          <p:cNvPr id="62" name="Google Shape;62;p9"/>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9"/>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4" name="Google Shape;64;p9"/>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65" name="Google Shape;65;p9"/>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66" name="Google Shape;66;p9"/>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ysical Exam">
  <p:cSld name="Physical Exam">
    <p:bg>
      <p:bgPr>
        <a:solidFill>
          <a:srgbClr val="892E71"/>
        </a:solidFill>
      </p:bgPr>
    </p:bg>
    <p:spTree>
      <p:nvGrpSpPr>
        <p:cNvPr id="67" name="Shape 67"/>
        <p:cNvGrpSpPr/>
        <p:nvPr/>
      </p:nvGrpSpPr>
      <p:grpSpPr>
        <a:xfrm>
          <a:off x="0" y="0"/>
          <a:ext cx="0" cy="0"/>
          <a:chOff x="0" y="0"/>
          <a:chExt cx="0" cy="0"/>
        </a:xfrm>
      </p:grpSpPr>
      <p:pic>
        <p:nvPicPr>
          <p:cNvPr id="68" name="Google Shape;68;p10"/>
          <p:cNvPicPr preferRelativeResize="0"/>
          <p:nvPr/>
        </p:nvPicPr>
        <p:blipFill rotWithShape="1">
          <a:blip r:embed="rId2">
            <a:alphaModFix/>
          </a:blip>
          <a:srcRect b="0" l="0" r="0" t="0"/>
          <a:stretch/>
        </p:blipFill>
        <p:spPr>
          <a:xfrm>
            <a:off x="-211873" y="3729589"/>
            <a:ext cx="7543975" cy="2598439"/>
          </a:xfrm>
          <a:prstGeom prst="rect">
            <a:avLst/>
          </a:prstGeom>
          <a:noFill/>
          <a:ln>
            <a:noFill/>
          </a:ln>
        </p:spPr>
      </p:pic>
      <p:sp>
        <p:nvSpPr>
          <p:cNvPr id="69" name="Google Shape;69;p10"/>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0"/>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1" name="Google Shape;71;p10"/>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72" name="Google Shape;72;p10"/>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73" name="Google Shape;73;p10"/>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3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3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4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28.png"/><Relationship Id="rId4" Type="http://schemas.openxmlformats.org/officeDocument/2006/relationships/image" Target="../media/image34.png"/><Relationship Id="rId5" Type="http://schemas.openxmlformats.org/officeDocument/2006/relationships/image" Target="../media/image33.png"/><Relationship Id="rId6" Type="http://schemas.openxmlformats.org/officeDocument/2006/relationships/image" Target="../media/image32.png"/><Relationship Id="rId7"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35"/>
          <p:cNvPicPr preferRelativeResize="0"/>
          <p:nvPr/>
        </p:nvPicPr>
        <p:blipFill rotWithShape="1">
          <a:blip r:embed="rId3">
            <a:alphaModFix/>
          </a:blip>
          <a:srcRect b="1088" l="0" r="0" t="0"/>
          <a:stretch/>
        </p:blipFill>
        <p:spPr>
          <a:xfrm>
            <a:off x="0" y="0"/>
            <a:ext cx="4007600" cy="6183700"/>
          </a:xfrm>
          <a:prstGeom prst="rect">
            <a:avLst/>
          </a:prstGeom>
          <a:noFill/>
          <a:ln>
            <a:noFill/>
          </a:ln>
        </p:spPr>
      </p:pic>
      <p:sp>
        <p:nvSpPr>
          <p:cNvPr id="209" name="Google Shape;209;p35"/>
          <p:cNvSpPr txBox="1"/>
          <p:nvPr/>
        </p:nvSpPr>
        <p:spPr>
          <a:xfrm>
            <a:off x="4254050" y="2273475"/>
            <a:ext cx="4675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lang="en" sz="3000">
                <a:solidFill>
                  <a:srgbClr val="C08B3F"/>
                </a:solidFill>
                <a:latin typeface="Calibri"/>
                <a:ea typeface="Calibri"/>
                <a:cs typeface="Calibri"/>
                <a:sym typeface="Calibri"/>
              </a:rPr>
              <a:t>Section 6. </a:t>
            </a:r>
            <a:r>
              <a:rPr b="1" i="0" lang="en" sz="3000" u="none" cap="none" strike="noStrike">
                <a:solidFill>
                  <a:srgbClr val="C08B3F"/>
                </a:solidFill>
                <a:latin typeface="Calibri"/>
                <a:ea typeface="Calibri"/>
                <a:cs typeface="Calibri"/>
                <a:sym typeface="Calibri"/>
              </a:rPr>
              <a:t>Getting Practical</a:t>
            </a:r>
            <a:endParaRPr b="1" i="0" sz="3000" u="none" cap="none" strike="noStrike">
              <a:solidFill>
                <a:srgbClr val="C08B3F"/>
              </a:solidFill>
              <a:latin typeface="Calibri"/>
              <a:ea typeface="Calibri"/>
              <a:cs typeface="Calibri"/>
              <a:sym typeface="Calibri"/>
            </a:endParaRPr>
          </a:p>
        </p:txBody>
      </p:sp>
      <p:sp>
        <p:nvSpPr>
          <p:cNvPr id="210" name="Google Shape;210;p35"/>
          <p:cNvSpPr txBox="1"/>
          <p:nvPr/>
        </p:nvSpPr>
        <p:spPr>
          <a:xfrm>
            <a:off x="4254050" y="2805746"/>
            <a:ext cx="4183200" cy="1105800"/>
          </a:xfrm>
          <a:prstGeom prst="rect">
            <a:avLst/>
          </a:prstGeom>
          <a:noFill/>
          <a:ln>
            <a:noFill/>
          </a:ln>
        </p:spPr>
        <p:txBody>
          <a:bodyPr anchorCtr="0" anchor="t" bIns="91425" lIns="91425" spcFirstLastPara="1" rIns="91425" wrap="square" tIns="91425">
            <a:spAutoFit/>
          </a:bodyPr>
          <a:lstStyle/>
          <a:p>
            <a:pPr indent="0" lvl="0" marL="0" marR="0" rtl="0" algn="l">
              <a:lnSpc>
                <a:spcPct val="95000"/>
              </a:lnSpc>
              <a:spcBef>
                <a:spcPts val="0"/>
              </a:spcBef>
              <a:spcAft>
                <a:spcPts val="0"/>
              </a:spcAft>
              <a:buClr>
                <a:srgbClr val="000000"/>
              </a:buClr>
              <a:buSzPts val="2100"/>
              <a:buFont typeface="Arial"/>
              <a:buNone/>
            </a:pPr>
            <a:r>
              <a:rPr b="0" i="0" lang="en" sz="2100" u="none" cap="none" strike="noStrike">
                <a:solidFill>
                  <a:srgbClr val="003A63"/>
                </a:solidFill>
                <a:latin typeface="Calibri"/>
                <a:ea typeface="Calibri"/>
                <a:cs typeface="Calibri"/>
                <a:sym typeface="Calibri"/>
              </a:rPr>
              <a:t>Part One: How can our PFAC partner in diagnostic quality and safety activities?</a:t>
            </a:r>
            <a:endParaRPr b="0" i="0" sz="2100" u="none" cap="none" strike="noStrike">
              <a:solidFill>
                <a:srgbClr val="003A63"/>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4"/>
          <p:cNvSpPr txBox="1"/>
          <p:nvPr/>
        </p:nvSpPr>
        <p:spPr>
          <a:xfrm>
            <a:off x="5274250" y="875100"/>
            <a:ext cx="3606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rgbClr val="C08B3F"/>
                </a:solidFill>
                <a:latin typeface="Calibri"/>
                <a:ea typeface="Calibri"/>
                <a:cs typeface="Calibri"/>
                <a:sym typeface="Calibri"/>
              </a:rPr>
              <a:t>Patient Engagement Template Example</a:t>
            </a:r>
            <a:endParaRPr b="1" sz="2800">
              <a:solidFill>
                <a:srgbClr val="C08B3F"/>
              </a:solidFill>
              <a:latin typeface="Calibri"/>
              <a:ea typeface="Calibri"/>
              <a:cs typeface="Calibri"/>
              <a:sym typeface="Calibri"/>
            </a:endParaRPr>
          </a:p>
        </p:txBody>
      </p:sp>
      <p:sp>
        <p:nvSpPr>
          <p:cNvPr id="291" name="Google Shape;291;p44"/>
          <p:cNvSpPr txBox="1"/>
          <p:nvPr/>
        </p:nvSpPr>
        <p:spPr>
          <a:xfrm>
            <a:off x="4885750" y="2176700"/>
            <a:ext cx="4383600" cy="3016500"/>
          </a:xfrm>
          <a:prstGeom prst="rect">
            <a:avLst/>
          </a:prstGeom>
          <a:noFill/>
          <a:ln>
            <a:noFill/>
          </a:ln>
        </p:spPr>
        <p:txBody>
          <a:bodyPr anchorCtr="0" anchor="t" bIns="45700" lIns="91425" spcFirstLastPara="1" rIns="91425" wrap="square" tIns="45700">
            <a:noAutofit/>
          </a:bodyPr>
          <a:lstStyle/>
          <a:p>
            <a:pPr indent="-361950" lvl="0" marL="457200" marR="0" rtl="0" algn="l">
              <a:lnSpc>
                <a:spcPct val="100000"/>
              </a:lnSpc>
              <a:spcBef>
                <a:spcPts val="0"/>
              </a:spcBef>
              <a:spcAft>
                <a:spcPts val="0"/>
              </a:spcAft>
              <a:buClr>
                <a:srgbClr val="174168"/>
              </a:buClr>
              <a:buSzPts val="2100"/>
              <a:buFont typeface="Calibri"/>
              <a:buChar char="➔"/>
            </a:pPr>
            <a:r>
              <a:rPr lang="en" sz="2100">
                <a:solidFill>
                  <a:srgbClr val="174168"/>
                </a:solidFill>
                <a:latin typeface="Calibri"/>
                <a:ea typeface="Calibri"/>
                <a:cs typeface="Calibri"/>
                <a:sym typeface="Calibri"/>
              </a:rPr>
              <a:t>Families facing emergency </a:t>
            </a:r>
            <a:r>
              <a:rPr lang="en" sz="2100">
                <a:solidFill>
                  <a:srgbClr val="174168"/>
                </a:solidFill>
                <a:latin typeface="Calibri"/>
                <a:ea typeface="Calibri"/>
                <a:cs typeface="Calibri"/>
                <a:sym typeface="Calibri"/>
              </a:rPr>
              <a:t>situations</a:t>
            </a:r>
            <a:r>
              <a:rPr lang="en" sz="2100">
                <a:solidFill>
                  <a:srgbClr val="174168"/>
                </a:solidFill>
                <a:latin typeface="Calibri"/>
                <a:ea typeface="Calibri"/>
                <a:cs typeface="Calibri"/>
                <a:sym typeface="Calibri"/>
              </a:rPr>
              <a:t>, worried about the quality of their care</a:t>
            </a:r>
            <a:endParaRPr/>
          </a:p>
          <a:p>
            <a:pPr indent="-361950" lvl="0" marL="457200" marR="0" rtl="0" algn="l">
              <a:lnSpc>
                <a:spcPct val="100000"/>
              </a:lnSpc>
              <a:spcBef>
                <a:spcPts val="1000"/>
              </a:spcBef>
              <a:spcAft>
                <a:spcPts val="1000"/>
              </a:spcAft>
              <a:buClr>
                <a:srgbClr val="174168"/>
              </a:buClr>
              <a:buSzPts val="2100"/>
              <a:buFont typeface="Calibri"/>
              <a:buChar char="➔"/>
            </a:pPr>
            <a:r>
              <a:rPr lang="en" sz="2100">
                <a:solidFill>
                  <a:srgbClr val="174168"/>
                </a:solidFill>
                <a:latin typeface="Calibri"/>
                <a:ea typeface="Calibri"/>
                <a:cs typeface="Calibri"/>
                <a:sym typeface="Calibri"/>
              </a:rPr>
              <a:t>Seek to partner with the hospital to explore an “escalation pathway”</a:t>
            </a:r>
            <a:endParaRPr b="0" i="0" sz="2100" u="none" cap="none" strike="noStrike">
              <a:solidFill>
                <a:srgbClr val="174168"/>
              </a:solidFill>
              <a:latin typeface="Calibri"/>
              <a:ea typeface="Calibri"/>
              <a:cs typeface="Calibri"/>
              <a:sym typeface="Calibri"/>
            </a:endParaRPr>
          </a:p>
        </p:txBody>
      </p:sp>
      <p:pic>
        <p:nvPicPr>
          <p:cNvPr id="292" name="Google Shape;292;p44"/>
          <p:cNvPicPr preferRelativeResize="0"/>
          <p:nvPr/>
        </p:nvPicPr>
        <p:blipFill rotWithShape="1">
          <a:blip r:embed="rId3">
            <a:alphaModFix/>
          </a:blip>
          <a:srcRect b="0" l="7396" r="6195" t="0"/>
          <a:stretch/>
        </p:blipFill>
        <p:spPr>
          <a:xfrm>
            <a:off x="0" y="0"/>
            <a:ext cx="4557250" cy="6193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graphicFrame>
        <p:nvGraphicFramePr>
          <p:cNvPr id="297" name="Google Shape;297;p45"/>
          <p:cNvGraphicFramePr/>
          <p:nvPr/>
        </p:nvGraphicFramePr>
        <p:xfrm>
          <a:off x="278950" y="2512463"/>
          <a:ext cx="3000000" cy="3000000"/>
        </p:xfrm>
        <a:graphic>
          <a:graphicData uri="http://schemas.openxmlformats.org/drawingml/2006/table">
            <a:tbl>
              <a:tblPr>
                <a:noFill/>
                <a:tableStyleId>{395889B7-BB67-4694-8AF1-A78D00AC60FA}</a:tableStyleId>
              </a:tblPr>
              <a:tblGrid>
                <a:gridCol w="3792450"/>
                <a:gridCol w="4793650"/>
              </a:tblGrid>
              <a:tr h="419700">
                <a:tc>
                  <a:txBody>
                    <a:bodyPr/>
                    <a:lstStyle/>
                    <a:p>
                      <a:pPr indent="0" lvl="0" marL="0" rtl="0" algn="l">
                        <a:spcBef>
                          <a:spcPts val="0"/>
                        </a:spcBef>
                        <a:spcAft>
                          <a:spcPts val="0"/>
                        </a:spcAft>
                        <a:buNone/>
                      </a:pPr>
                      <a:r>
                        <a:rPr b="1" lang="en" sz="1600">
                          <a:solidFill>
                            <a:schemeClr val="dk1"/>
                          </a:solidFill>
                          <a:latin typeface="Calibri"/>
                          <a:ea typeface="Calibri"/>
                          <a:cs typeface="Calibri"/>
                          <a:sym typeface="Calibri"/>
                        </a:rPr>
                        <a:t>Patient Engagement Considerations</a:t>
                      </a:r>
                      <a:endParaRPr b="1"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1600">
                          <a:solidFill>
                            <a:schemeClr val="dk1"/>
                          </a:solidFill>
                          <a:latin typeface="Calibri"/>
                          <a:ea typeface="Calibri"/>
                          <a:cs typeface="Calibri"/>
                          <a:sym typeface="Calibri"/>
                        </a:rPr>
                        <a:t>Our </a:t>
                      </a:r>
                      <a:r>
                        <a:rPr b="1" lang="en" sz="1600">
                          <a:solidFill>
                            <a:schemeClr val="dk1"/>
                          </a:solidFill>
                          <a:latin typeface="Calibri"/>
                          <a:ea typeface="Calibri"/>
                          <a:cs typeface="Calibri"/>
                          <a:sym typeface="Calibri"/>
                        </a:rPr>
                        <a:t>Plan</a:t>
                      </a:r>
                      <a:endParaRPr b="1"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798900">
                <a:tc>
                  <a:txBody>
                    <a:bodyPr/>
                    <a:lstStyle/>
                    <a:p>
                      <a:pPr indent="0" lvl="0" marL="0" rtl="0" algn="l">
                        <a:spcBef>
                          <a:spcPts val="0"/>
                        </a:spcBef>
                        <a:spcAft>
                          <a:spcPts val="0"/>
                        </a:spcAft>
                        <a:buNone/>
                      </a:pPr>
                      <a:r>
                        <a:rPr b="1" lang="en" sz="1600">
                          <a:latin typeface="Calibri"/>
                          <a:ea typeface="Calibri"/>
                          <a:cs typeface="Calibri"/>
                          <a:sym typeface="Calibri"/>
                        </a:rPr>
                        <a:t>Planning</a:t>
                      </a:r>
                      <a:endParaRPr b="1" sz="1600">
                        <a:latin typeface="Calibri"/>
                        <a:ea typeface="Calibri"/>
                        <a:cs typeface="Calibri"/>
                        <a:sym typeface="Calibri"/>
                      </a:endParaRPr>
                    </a:p>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What is the type of patient or family experience we need for this project?</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Do we have enough of this experience and if not, where could we find additional partners?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Are there other patient safety groups who may be helpful?</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How can we partner in the creation and design of the plan for this project/effort?</a:t>
                      </a:r>
                      <a:endParaRPr sz="17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304800" lvl="0" marL="457200" rtl="0" algn="l">
                        <a:spcBef>
                          <a:spcPts val="0"/>
                        </a:spcBef>
                        <a:spcAft>
                          <a:spcPts val="0"/>
                        </a:spcAft>
                        <a:buClr>
                          <a:srgbClr val="205D84"/>
                        </a:buClr>
                        <a:buSzPts val="1200"/>
                        <a:buChar char="•"/>
                      </a:pPr>
                      <a:r>
                        <a:rPr i="1" lang="en" sz="1200">
                          <a:solidFill>
                            <a:srgbClr val="205D84"/>
                          </a:solidFill>
                          <a:latin typeface="Calibri"/>
                          <a:ea typeface="Calibri"/>
                          <a:cs typeface="Calibri"/>
                          <a:sym typeface="Calibri"/>
                        </a:rPr>
                        <a:t>Patients/caregivers who have had to escalate an emergency issue, or have similar experience.</a:t>
                      </a:r>
                      <a:endParaRPr i="1" sz="1200">
                        <a:solidFill>
                          <a:srgbClr val="205D84"/>
                        </a:solidFill>
                        <a:latin typeface="Calibri"/>
                        <a:ea typeface="Calibri"/>
                        <a:cs typeface="Calibri"/>
                        <a:sym typeface="Calibri"/>
                      </a:endParaRPr>
                    </a:p>
                    <a:p>
                      <a:pPr indent="-304800" lvl="0" marL="457200" rtl="0" algn="l">
                        <a:spcBef>
                          <a:spcPts val="0"/>
                        </a:spcBef>
                        <a:spcAft>
                          <a:spcPts val="0"/>
                        </a:spcAft>
                        <a:buClr>
                          <a:srgbClr val="205D84"/>
                        </a:buClr>
                        <a:buSzPts val="1200"/>
                        <a:buChar char="•"/>
                      </a:pPr>
                      <a:r>
                        <a:rPr i="1" lang="en" sz="1200">
                          <a:solidFill>
                            <a:srgbClr val="205D84"/>
                          </a:solidFill>
                          <a:latin typeface="Calibri"/>
                          <a:ea typeface="Calibri"/>
                          <a:cs typeface="Calibri"/>
                          <a:sym typeface="Calibri"/>
                        </a:rPr>
                        <a:t>Two people on the PFAC (delayed diagnoses of appendicitis and heart attack).  </a:t>
                      </a:r>
                      <a:endParaRPr i="1" sz="1200">
                        <a:solidFill>
                          <a:srgbClr val="205D84"/>
                        </a:solidFill>
                        <a:latin typeface="Calibri"/>
                        <a:ea typeface="Calibri"/>
                        <a:cs typeface="Calibri"/>
                        <a:sym typeface="Calibri"/>
                      </a:endParaRPr>
                    </a:p>
                    <a:p>
                      <a:pPr indent="-304800" lvl="0" marL="457200" rtl="0" algn="l">
                        <a:spcBef>
                          <a:spcPts val="0"/>
                        </a:spcBef>
                        <a:spcAft>
                          <a:spcPts val="0"/>
                        </a:spcAft>
                        <a:buClr>
                          <a:srgbClr val="205D84"/>
                        </a:buClr>
                        <a:buSzPts val="1200"/>
                        <a:buChar char="•"/>
                      </a:pPr>
                      <a:r>
                        <a:rPr i="1" lang="en" sz="1200">
                          <a:solidFill>
                            <a:srgbClr val="205D84"/>
                          </a:solidFill>
                          <a:latin typeface="Calibri"/>
                          <a:ea typeface="Calibri"/>
                          <a:cs typeface="Calibri"/>
                          <a:sym typeface="Calibri"/>
                        </a:rPr>
                        <a:t>The group will also reach out to SIDM, </a:t>
                      </a:r>
                      <a:r>
                        <a:rPr i="1" lang="en" sz="1200">
                          <a:solidFill>
                            <a:srgbClr val="205D84"/>
                          </a:solidFill>
                          <a:latin typeface="Calibri"/>
                          <a:ea typeface="Calibri"/>
                          <a:cs typeface="Calibri"/>
                          <a:sym typeface="Calibri"/>
                        </a:rPr>
                        <a:t>Patients for Patient Safety US</a:t>
                      </a:r>
                      <a:r>
                        <a:rPr i="1" lang="en" sz="1200">
                          <a:solidFill>
                            <a:srgbClr val="205D84"/>
                          </a:solidFill>
                          <a:latin typeface="Calibri"/>
                          <a:ea typeface="Calibri"/>
                          <a:cs typeface="Calibri"/>
                          <a:sym typeface="Calibri"/>
                        </a:rPr>
                        <a:t>, and patient members of the local patient safety authority for support.</a:t>
                      </a:r>
                      <a:endParaRPr i="1" sz="1200">
                        <a:solidFill>
                          <a:srgbClr val="205D84"/>
                        </a:solidFill>
                        <a:latin typeface="Calibri"/>
                        <a:ea typeface="Calibri"/>
                        <a:cs typeface="Calibri"/>
                        <a:sym typeface="Calibri"/>
                      </a:endParaRPr>
                    </a:p>
                    <a:p>
                      <a:pPr indent="-304800" lvl="0" marL="457200" rtl="0" algn="l">
                        <a:spcBef>
                          <a:spcPts val="0"/>
                        </a:spcBef>
                        <a:spcAft>
                          <a:spcPts val="0"/>
                        </a:spcAft>
                        <a:buClr>
                          <a:srgbClr val="205D84"/>
                        </a:buClr>
                        <a:buSzPts val="1200"/>
                        <a:buChar char="•"/>
                      </a:pPr>
                      <a:r>
                        <a:rPr i="1" lang="en" sz="1200">
                          <a:solidFill>
                            <a:srgbClr val="205D84"/>
                          </a:solidFill>
                          <a:latin typeface="Calibri"/>
                          <a:ea typeface="Calibri"/>
                          <a:cs typeface="Calibri"/>
                          <a:sym typeface="Calibri"/>
                        </a:rPr>
                        <a:t>The PFAC members identify the major “What ifs” from their diagnostic breakdown and what a valid escalation pathway would have accomplished.</a:t>
                      </a:r>
                      <a:endParaRPr sz="1200">
                        <a:solidFill>
                          <a:srgbClr val="205D84"/>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298" name="Google Shape;298;p45"/>
          <p:cNvSpPr txBox="1"/>
          <p:nvPr/>
        </p:nvSpPr>
        <p:spPr>
          <a:xfrm>
            <a:off x="279000" y="1171400"/>
            <a:ext cx="8586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205D84"/>
                </a:solidFill>
                <a:latin typeface="Calibri"/>
                <a:ea typeface="Calibri"/>
                <a:cs typeface="Calibri"/>
                <a:sym typeface="Calibri"/>
              </a:rPr>
              <a:t>Example: A simple “escalation plan” for patients/families in an emergency situation who do not feel they are getting appropriate care. A PFAC wants to partner with the hospital leadership to develop a simple method to request a conference, evaluate the care, and determine next steps.</a:t>
            </a:r>
            <a:endParaRPr>
              <a:solidFill>
                <a:srgbClr val="205D84"/>
              </a:solidFill>
              <a:latin typeface="Calibri"/>
              <a:ea typeface="Calibri"/>
              <a:cs typeface="Calibri"/>
              <a:sym typeface="Calibri"/>
            </a:endParaRPr>
          </a:p>
        </p:txBody>
      </p:sp>
      <p:sp>
        <p:nvSpPr>
          <p:cNvPr id="299" name="Google Shape;299;p45"/>
          <p:cNvSpPr txBox="1"/>
          <p:nvPr/>
        </p:nvSpPr>
        <p:spPr>
          <a:xfrm>
            <a:off x="431100" y="193725"/>
            <a:ext cx="8281800" cy="6279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3200"/>
              <a:buFont typeface="Arial"/>
              <a:buNone/>
            </a:pPr>
            <a:r>
              <a:rPr b="1" i="0" lang="en" sz="3200" u="none" cap="none" strike="noStrike">
                <a:solidFill>
                  <a:srgbClr val="C08B3F"/>
                </a:solidFill>
                <a:latin typeface="Calibri"/>
                <a:ea typeface="Calibri"/>
                <a:cs typeface="Calibri"/>
                <a:sym typeface="Calibri"/>
              </a:rPr>
              <a:t>Patient Engagement Template</a:t>
            </a:r>
            <a:endParaRPr b="1" i="0" sz="3200" u="none" cap="none" strike="noStrike">
              <a:solidFill>
                <a:srgbClr val="C08B3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6"/>
          <p:cNvSpPr txBox="1"/>
          <p:nvPr/>
        </p:nvSpPr>
        <p:spPr>
          <a:xfrm>
            <a:off x="279000" y="1171400"/>
            <a:ext cx="8586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205D84"/>
                </a:solidFill>
                <a:latin typeface="Calibri"/>
                <a:ea typeface="Calibri"/>
                <a:cs typeface="Calibri"/>
                <a:sym typeface="Calibri"/>
              </a:rPr>
              <a:t>Example: A simple “escalation plan” for patients/families in an emergency situation who do not feel they are getting appropriate care. A PFAC wants to partner with the hospital leadership to develop a simple method to request a conference, evaluate the care, and determine next steps.</a:t>
            </a:r>
            <a:endParaRPr>
              <a:solidFill>
                <a:srgbClr val="205D84"/>
              </a:solidFill>
              <a:latin typeface="Calibri"/>
              <a:ea typeface="Calibri"/>
              <a:cs typeface="Calibri"/>
              <a:sym typeface="Calibri"/>
            </a:endParaRPr>
          </a:p>
        </p:txBody>
      </p:sp>
      <p:sp>
        <p:nvSpPr>
          <p:cNvPr id="305" name="Google Shape;305;p46"/>
          <p:cNvSpPr txBox="1"/>
          <p:nvPr/>
        </p:nvSpPr>
        <p:spPr>
          <a:xfrm>
            <a:off x="431100" y="193725"/>
            <a:ext cx="8281800" cy="6279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3200"/>
              <a:buFont typeface="Arial"/>
              <a:buNone/>
            </a:pPr>
            <a:r>
              <a:rPr b="1" i="0" lang="en" sz="3200" u="none" cap="none" strike="noStrike">
                <a:solidFill>
                  <a:srgbClr val="C08B3F"/>
                </a:solidFill>
                <a:latin typeface="Calibri"/>
                <a:ea typeface="Calibri"/>
                <a:cs typeface="Calibri"/>
                <a:sym typeface="Calibri"/>
              </a:rPr>
              <a:t>Patient Engagement Template</a:t>
            </a:r>
            <a:endParaRPr b="1" i="0" sz="3200" u="none" cap="none" strike="noStrike">
              <a:solidFill>
                <a:srgbClr val="C08B3F"/>
              </a:solidFill>
              <a:latin typeface="Calibri"/>
              <a:ea typeface="Calibri"/>
              <a:cs typeface="Calibri"/>
              <a:sym typeface="Calibri"/>
            </a:endParaRPr>
          </a:p>
        </p:txBody>
      </p:sp>
      <p:graphicFrame>
        <p:nvGraphicFramePr>
          <p:cNvPr id="306" name="Google Shape;306;p46"/>
          <p:cNvGraphicFramePr/>
          <p:nvPr/>
        </p:nvGraphicFramePr>
        <p:xfrm>
          <a:off x="278950" y="2463163"/>
          <a:ext cx="3000000" cy="3000000"/>
        </p:xfrm>
        <a:graphic>
          <a:graphicData uri="http://schemas.openxmlformats.org/drawingml/2006/table">
            <a:tbl>
              <a:tblPr>
                <a:noFill/>
                <a:tableStyleId>{395889B7-BB67-4694-8AF1-A78D00AC60FA}</a:tableStyleId>
              </a:tblPr>
              <a:tblGrid>
                <a:gridCol w="3792450"/>
                <a:gridCol w="4793650"/>
              </a:tblGrid>
              <a:tr h="419700">
                <a:tc>
                  <a:txBody>
                    <a:bodyPr/>
                    <a:lstStyle/>
                    <a:p>
                      <a:pPr indent="0" lvl="0" marL="0" rtl="0" algn="l">
                        <a:spcBef>
                          <a:spcPts val="0"/>
                        </a:spcBef>
                        <a:spcAft>
                          <a:spcPts val="0"/>
                        </a:spcAft>
                        <a:buNone/>
                      </a:pPr>
                      <a:r>
                        <a:rPr b="1" lang="en" sz="1600">
                          <a:solidFill>
                            <a:schemeClr val="dk1"/>
                          </a:solidFill>
                          <a:latin typeface="Calibri"/>
                          <a:ea typeface="Calibri"/>
                          <a:cs typeface="Calibri"/>
                          <a:sym typeface="Calibri"/>
                        </a:rPr>
                        <a:t>Patient Engagement Considerations</a:t>
                      </a:r>
                      <a:endParaRPr b="1"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1600">
                          <a:solidFill>
                            <a:schemeClr val="dk1"/>
                          </a:solidFill>
                          <a:latin typeface="Calibri"/>
                          <a:ea typeface="Calibri"/>
                          <a:cs typeface="Calibri"/>
                          <a:sym typeface="Calibri"/>
                        </a:rPr>
                        <a:t>Our Plan</a:t>
                      </a:r>
                      <a:endParaRPr b="1"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770175">
                <a:tc>
                  <a:txBody>
                    <a:bodyPr/>
                    <a:lstStyle/>
                    <a:p>
                      <a:pPr indent="0" lvl="0" marL="0" rtl="0" algn="l">
                        <a:spcBef>
                          <a:spcPts val="0"/>
                        </a:spcBef>
                        <a:spcAft>
                          <a:spcPts val="0"/>
                        </a:spcAft>
                        <a:buNone/>
                      </a:pPr>
                      <a:r>
                        <a:rPr b="1" lang="en" sz="1600">
                          <a:latin typeface="Calibri"/>
                          <a:ea typeface="Calibri"/>
                          <a:cs typeface="Calibri"/>
                          <a:sym typeface="Calibri"/>
                        </a:rPr>
                        <a:t>Conduct</a:t>
                      </a:r>
                      <a:endParaRPr b="1" sz="1600">
                        <a:latin typeface="Calibri"/>
                        <a:ea typeface="Calibri"/>
                        <a:cs typeface="Calibri"/>
                        <a:sym typeface="Calibri"/>
                      </a:endParaRPr>
                    </a:p>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How can we co-design specific elements of the intervention (i.e., data collection tools and processes)?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As results emerge, how can we help to prioritize meaningful themes and trends, and help to interpret findings?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How can we partner in ongoing assessment and adjustment of the project/effort?</a:t>
                      </a:r>
                      <a:endParaRPr sz="17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304800" lvl="0" marL="457200" rtl="0" algn="l">
                        <a:spcBef>
                          <a:spcPts val="0"/>
                        </a:spcBef>
                        <a:spcAft>
                          <a:spcPts val="0"/>
                        </a:spcAft>
                        <a:buClr>
                          <a:srgbClr val="205D84"/>
                        </a:buClr>
                        <a:buSzPts val="1200"/>
                        <a:buChar char="•"/>
                      </a:pPr>
                      <a:r>
                        <a:rPr i="1" lang="en" sz="1200">
                          <a:solidFill>
                            <a:srgbClr val="205D84"/>
                          </a:solidFill>
                          <a:latin typeface="Calibri"/>
                          <a:ea typeface="Calibri"/>
                          <a:cs typeface="Calibri"/>
                          <a:sym typeface="Calibri"/>
                        </a:rPr>
                        <a:t>The PFAC members help design the pathway to reduce intimidation, eliminate fear of retribution or poorer care, and to ensure access to the pathway is widely known to patients</a:t>
                      </a:r>
                      <a:endParaRPr i="1" sz="1200">
                        <a:solidFill>
                          <a:srgbClr val="205D84"/>
                        </a:solidFill>
                        <a:latin typeface="Calibri"/>
                        <a:ea typeface="Calibri"/>
                        <a:cs typeface="Calibri"/>
                        <a:sym typeface="Calibri"/>
                      </a:endParaRPr>
                    </a:p>
                    <a:p>
                      <a:pPr indent="-304800" lvl="0" marL="457200" rtl="0" algn="l">
                        <a:spcBef>
                          <a:spcPts val="0"/>
                        </a:spcBef>
                        <a:spcAft>
                          <a:spcPts val="0"/>
                        </a:spcAft>
                        <a:buClr>
                          <a:srgbClr val="205D84"/>
                        </a:buClr>
                        <a:buSzPts val="1200"/>
                        <a:buChar char="•"/>
                      </a:pPr>
                      <a:r>
                        <a:rPr i="1" lang="en" sz="1200">
                          <a:solidFill>
                            <a:srgbClr val="205D84"/>
                          </a:solidFill>
                          <a:latin typeface="Calibri"/>
                          <a:ea typeface="Calibri"/>
                          <a:cs typeface="Calibri"/>
                          <a:sym typeface="Calibri"/>
                        </a:rPr>
                        <a:t>As the process is being tested, PFAC members review demographics and characteristics of “users” and identify gaps—are there people this process isn’t reaching? Are revisions needed?</a:t>
                      </a:r>
                      <a:endParaRPr i="1" sz="1200">
                        <a:solidFill>
                          <a:srgbClr val="205D84"/>
                        </a:solidFill>
                        <a:latin typeface="Calibri"/>
                        <a:ea typeface="Calibri"/>
                        <a:cs typeface="Calibri"/>
                        <a:sym typeface="Calibri"/>
                      </a:endParaRPr>
                    </a:p>
                    <a:p>
                      <a:pPr indent="-304800" lvl="0" marL="457200" rtl="0" algn="l">
                        <a:spcBef>
                          <a:spcPts val="0"/>
                        </a:spcBef>
                        <a:spcAft>
                          <a:spcPts val="0"/>
                        </a:spcAft>
                        <a:buClr>
                          <a:srgbClr val="205D84"/>
                        </a:buClr>
                        <a:buSzPts val="1200"/>
                        <a:buChar char="•"/>
                      </a:pPr>
                      <a:r>
                        <a:rPr i="1" lang="en" sz="1200">
                          <a:solidFill>
                            <a:srgbClr val="205D84"/>
                          </a:solidFill>
                          <a:latin typeface="Calibri"/>
                          <a:ea typeface="Calibri"/>
                          <a:cs typeface="Calibri"/>
                          <a:sym typeface="Calibri"/>
                        </a:rPr>
                        <a:t>The PFAC suggests gathering anonymous input from patient users, designing simple surveys to capture that input, and contributing to analysis</a:t>
                      </a:r>
                      <a:endParaRPr sz="1700">
                        <a:solidFill>
                          <a:srgbClr val="205D84"/>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7"/>
          <p:cNvSpPr txBox="1"/>
          <p:nvPr/>
        </p:nvSpPr>
        <p:spPr>
          <a:xfrm>
            <a:off x="279000" y="1171400"/>
            <a:ext cx="8586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205D84"/>
                </a:solidFill>
                <a:latin typeface="Calibri"/>
                <a:ea typeface="Calibri"/>
                <a:cs typeface="Calibri"/>
                <a:sym typeface="Calibri"/>
              </a:rPr>
              <a:t>Example: A simple “escalation plan” for patients/families in an emergency situation who do not feel they are getting appropriate care. A PFAC wants to partner with the hospital leadership to develop a simple method to request a conference, evaluate the care, and determine next steps.</a:t>
            </a:r>
            <a:endParaRPr>
              <a:solidFill>
                <a:srgbClr val="205D84"/>
              </a:solidFill>
              <a:latin typeface="Calibri"/>
              <a:ea typeface="Calibri"/>
              <a:cs typeface="Calibri"/>
              <a:sym typeface="Calibri"/>
            </a:endParaRPr>
          </a:p>
        </p:txBody>
      </p:sp>
      <p:sp>
        <p:nvSpPr>
          <p:cNvPr id="312" name="Google Shape;312;p47"/>
          <p:cNvSpPr txBox="1"/>
          <p:nvPr/>
        </p:nvSpPr>
        <p:spPr>
          <a:xfrm>
            <a:off x="431100" y="193725"/>
            <a:ext cx="8281800" cy="6279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3200"/>
              <a:buFont typeface="Arial"/>
              <a:buNone/>
            </a:pPr>
            <a:r>
              <a:rPr b="1" i="0" lang="en" sz="3200" u="none" cap="none" strike="noStrike">
                <a:solidFill>
                  <a:srgbClr val="C08B3F"/>
                </a:solidFill>
                <a:latin typeface="Calibri"/>
                <a:ea typeface="Calibri"/>
                <a:cs typeface="Calibri"/>
                <a:sym typeface="Calibri"/>
              </a:rPr>
              <a:t>Patient Engagement Template</a:t>
            </a:r>
            <a:endParaRPr b="1" i="0" sz="3200" u="none" cap="none" strike="noStrike">
              <a:solidFill>
                <a:srgbClr val="C08B3F"/>
              </a:solidFill>
              <a:latin typeface="Calibri"/>
              <a:ea typeface="Calibri"/>
              <a:cs typeface="Calibri"/>
              <a:sym typeface="Calibri"/>
            </a:endParaRPr>
          </a:p>
        </p:txBody>
      </p:sp>
      <p:graphicFrame>
        <p:nvGraphicFramePr>
          <p:cNvPr id="313" name="Google Shape;313;p47"/>
          <p:cNvGraphicFramePr/>
          <p:nvPr/>
        </p:nvGraphicFramePr>
        <p:xfrm>
          <a:off x="278950" y="2545113"/>
          <a:ext cx="3000000" cy="3000000"/>
        </p:xfrm>
        <a:graphic>
          <a:graphicData uri="http://schemas.openxmlformats.org/drawingml/2006/table">
            <a:tbl>
              <a:tblPr>
                <a:noFill/>
                <a:tableStyleId>{395889B7-BB67-4694-8AF1-A78D00AC60FA}</a:tableStyleId>
              </a:tblPr>
              <a:tblGrid>
                <a:gridCol w="3792450"/>
                <a:gridCol w="4793650"/>
              </a:tblGrid>
              <a:tr h="419700">
                <a:tc>
                  <a:txBody>
                    <a:bodyPr/>
                    <a:lstStyle/>
                    <a:p>
                      <a:pPr indent="0" lvl="0" marL="0" rtl="0" algn="l">
                        <a:spcBef>
                          <a:spcPts val="0"/>
                        </a:spcBef>
                        <a:spcAft>
                          <a:spcPts val="0"/>
                        </a:spcAft>
                        <a:buNone/>
                      </a:pPr>
                      <a:r>
                        <a:rPr b="1" lang="en" sz="1600">
                          <a:solidFill>
                            <a:schemeClr val="dk1"/>
                          </a:solidFill>
                          <a:latin typeface="Calibri"/>
                          <a:ea typeface="Calibri"/>
                          <a:cs typeface="Calibri"/>
                          <a:sym typeface="Calibri"/>
                        </a:rPr>
                        <a:t>Patient Engagement Considerations</a:t>
                      </a:r>
                      <a:endParaRPr b="1"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1600">
                          <a:solidFill>
                            <a:schemeClr val="dk1"/>
                          </a:solidFill>
                          <a:latin typeface="Calibri"/>
                          <a:ea typeface="Calibri"/>
                          <a:cs typeface="Calibri"/>
                          <a:sym typeface="Calibri"/>
                        </a:rPr>
                        <a:t>Our Plan</a:t>
                      </a:r>
                      <a:endParaRPr b="1"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79325">
                <a:tc>
                  <a:txBody>
                    <a:bodyPr/>
                    <a:lstStyle/>
                    <a:p>
                      <a:pPr indent="0" lvl="0" marL="0" rtl="0" algn="l">
                        <a:spcBef>
                          <a:spcPts val="0"/>
                        </a:spcBef>
                        <a:spcAft>
                          <a:spcPts val="0"/>
                        </a:spcAft>
                        <a:buNone/>
                      </a:pPr>
                      <a:r>
                        <a:rPr b="1" lang="en" sz="1600">
                          <a:solidFill>
                            <a:schemeClr val="dk1"/>
                          </a:solidFill>
                          <a:latin typeface="Calibri"/>
                          <a:ea typeface="Calibri"/>
                          <a:cs typeface="Calibri"/>
                          <a:sym typeface="Calibri"/>
                        </a:rPr>
                        <a:t>Dissemination and/or Evaluation</a:t>
                      </a:r>
                      <a:endParaRPr b="1" sz="16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How can we help to identify and participate in unique and patient-relevant venues for dissemination?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How can we partner in evaluation and improvement of the project/effort?</a:t>
                      </a:r>
                      <a:endParaRPr sz="17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304800" lvl="0" marL="457200" rtl="0" algn="l">
                        <a:spcBef>
                          <a:spcPts val="0"/>
                        </a:spcBef>
                        <a:spcAft>
                          <a:spcPts val="0"/>
                        </a:spcAft>
                        <a:buClr>
                          <a:srgbClr val="205D84"/>
                        </a:buClr>
                        <a:buSzPts val="1200"/>
                        <a:buChar char="•"/>
                      </a:pPr>
                      <a:r>
                        <a:rPr i="1" lang="en" sz="1200">
                          <a:solidFill>
                            <a:srgbClr val="205D84"/>
                          </a:solidFill>
                          <a:latin typeface="Calibri"/>
                          <a:ea typeface="Calibri"/>
                          <a:cs typeface="Calibri"/>
                          <a:sym typeface="Calibri"/>
                        </a:rPr>
                        <a:t>If this is a successful project, the PFAC suggests presenting at </a:t>
                      </a:r>
                      <a:r>
                        <a:rPr i="1" lang="en" sz="1200">
                          <a:solidFill>
                            <a:srgbClr val="205D84"/>
                          </a:solidFill>
                          <a:latin typeface="Calibri"/>
                          <a:ea typeface="Calibri"/>
                          <a:cs typeface="Calibri"/>
                          <a:sym typeface="Calibri"/>
                        </a:rPr>
                        <a:t>IPFCC</a:t>
                      </a:r>
                      <a:r>
                        <a:rPr i="1" lang="en" sz="1200">
                          <a:solidFill>
                            <a:srgbClr val="205D84"/>
                          </a:solidFill>
                          <a:latin typeface="Calibri"/>
                          <a:ea typeface="Calibri"/>
                          <a:cs typeface="Calibri"/>
                          <a:sym typeface="Calibri"/>
                        </a:rPr>
                        <a:t> or another convening of fellow PFACs</a:t>
                      </a:r>
                      <a:endParaRPr i="1" sz="1200">
                        <a:solidFill>
                          <a:srgbClr val="205D84"/>
                        </a:solidFill>
                        <a:latin typeface="Calibri"/>
                        <a:ea typeface="Calibri"/>
                        <a:cs typeface="Calibri"/>
                        <a:sym typeface="Calibri"/>
                      </a:endParaRPr>
                    </a:p>
                    <a:p>
                      <a:pPr indent="-304800" lvl="0" marL="457200" rtl="0" algn="l">
                        <a:spcBef>
                          <a:spcPts val="0"/>
                        </a:spcBef>
                        <a:spcAft>
                          <a:spcPts val="0"/>
                        </a:spcAft>
                        <a:buClr>
                          <a:srgbClr val="205D84"/>
                        </a:buClr>
                        <a:buSzPts val="1200"/>
                        <a:buChar char="•"/>
                      </a:pPr>
                      <a:r>
                        <a:rPr i="1" lang="en" sz="1200">
                          <a:solidFill>
                            <a:srgbClr val="205D84"/>
                          </a:solidFill>
                          <a:latin typeface="Calibri"/>
                          <a:ea typeface="Calibri"/>
                          <a:cs typeface="Calibri"/>
                          <a:sym typeface="Calibri"/>
                        </a:rPr>
                        <a:t>The PFAC helps develop the anonymous survey described above</a:t>
                      </a:r>
                      <a:endParaRPr sz="1200">
                        <a:solidFill>
                          <a:srgbClr val="205D84"/>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graphicFrame>
        <p:nvGraphicFramePr>
          <p:cNvPr id="318" name="Google Shape;318;p48"/>
          <p:cNvGraphicFramePr/>
          <p:nvPr/>
        </p:nvGraphicFramePr>
        <p:xfrm>
          <a:off x="278950" y="999463"/>
          <a:ext cx="3000000" cy="3000000"/>
        </p:xfrm>
        <a:graphic>
          <a:graphicData uri="http://schemas.openxmlformats.org/drawingml/2006/table">
            <a:tbl>
              <a:tblPr>
                <a:noFill/>
                <a:tableStyleId>{395889B7-BB67-4694-8AF1-A78D00AC60FA}</a:tableStyleId>
              </a:tblPr>
              <a:tblGrid>
                <a:gridCol w="3792450"/>
                <a:gridCol w="4793650"/>
              </a:tblGrid>
              <a:tr h="4197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Patient Engagement Considerations</a:t>
                      </a:r>
                      <a:endParaRPr b="1">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Our Plan</a:t>
                      </a:r>
                      <a:endParaRPr b="1">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798900">
                <a:tc>
                  <a:txBody>
                    <a:bodyPr/>
                    <a:lstStyle/>
                    <a:p>
                      <a:pPr indent="0" lvl="0" marL="0" rtl="0" algn="l">
                        <a:spcBef>
                          <a:spcPts val="0"/>
                        </a:spcBef>
                        <a:spcAft>
                          <a:spcPts val="0"/>
                        </a:spcAft>
                        <a:buNone/>
                      </a:pPr>
                      <a:r>
                        <a:rPr b="1" lang="en">
                          <a:latin typeface="Calibri"/>
                          <a:ea typeface="Calibri"/>
                          <a:cs typeface="Calibri"/>
                          <a:sym typeface="Calibri"/>
                        </a:rPr>
                        <a:t>Planning</a:t>
                      </a:r>
                      <a:endParaRPr b="1">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 sz="1100">
                          <a:solidFill>
                            <a:schemeClr val="dk1"/>
                          </a:solidFill>
                          <a:latin typeface="Calibri"/>
                          <a:ea typeface="Calibri"/>
                          <a:cs typeface="Calibri"/>
                          <a:sym typeface="Calibri"/>
                        </a:rPr>
                        <a:t>What is the type of patient or family experience we need for this project?</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 sz="1100">
                          <a:solidFill>
                            <a:schemeClr val="dk1"/>
                          </a:solidFill>
                          <a:latin typeface="Calibri"/>
                          <a:ea typeface="Calibri"/>
                          <a:cs typeface="Calibri"/>
                          <a:sym typeface="Calibri"/>
                        </a:rPr>
                        <a:t>Do we have enough of this experience and if not, where could we find additional partners?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 sz="1100">
                          <a:solidFill>
                            <a:schemeClr val="dk1"/>
                          </a:solidFill>
                          <a:latin typeface="Calibri"/>
                          <a:ea typeface="Calibri"/>
                          <a:cs typeface="Calibri"/>
                          <a:sym typeface="Calibri"/>
                        </a:rPr>
                        <a:t>Are there other patient safety groups who may be helpful?</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 sz="1100">
                          <a:solidFill>
                            <a:schemeClr val="dk1"/>
                          </a:solidFill>
                          <a:latin typeface="Calibri"/>
                          <a:ea typeface="Calibri"/>
                          <a:cs typeface="Calibri"/>
                          <a:sym typeface="Calibri"/>
                        </a:rPr>
                        <a:t>How can we partner in the creation and design of the plan for this project/effort?</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304800" lvl="0" marL="457200" rtl="0" algn="l">
                        <a:spcBef>
                          <a:spcPts val="0"/>
                        </a:spcBef>
                        <a:spcAft>
                          <a:spcPts val="0"/>
                        </a:spcAft>
                        <a:buClr>
                          <a:srgbClr val="205D84"/>
                        </a:buClr>
                        <a:buSzPts val="1200"/>
                        <a:buChar char="•"/>
                      </a:pPr>
                      <a:r>
                        <a:rPr i="1" lang="en" sz="1200">
                          <a:solidFill>
                            <a:srgbClr val="205D84"/>
                          </a:solidFill>
                          <a:latin typeface="Calibri"/>
                          <a:ea typeface="Calibri"/>
                          <a:cs typeface="Calibri"/>
                          <a:sym typeface="Calibri"/>
                        </a:rPr>
                        <a:t>Patients/caregivers who have had to escalate an emergency issue, or have similar experience.</a:t>
                      </a:r>
                      <a:endParaRPr i="1" sz="1200">
                        <a:solidFill>
                          <a:srgbClr val="205D84"/>
                        </a:solidFill>
                        <a:latin typeface="Calibri"/>
                        <a:ea typeface="Calibri"/>
                        <a:cs typeface="Calibri"/>
                        <a:sym typeface="Calibri"/>
                      </a:endParaRPr>
                    </a:p>
                    <a:p>
                      <a:pPr indent="-304800" lvl="0" marL="457200" rtl="0" algn="l">
                        <a:spcBef>
                          <a:spcPts val="0"/>
                        </a:spcBef>
                        <a:spcAft>
                          <a:spcPts val="0"/>
                        </a:spcAft>
                        <a:buClr>
                          <a:srgbClr val="205D84"/>
                        </a:buClr>
                        <a:buSzPts val="1200"/>
                        <a:buChar char="•"/>
                      </a:pPr>
                      <a:r>
                        <a:rPr i="1" lang="en" sz="1200">
                          <a:solidFill>
                            <a:srgbClr val="205D84"/>
                          </a:solidFill>
                          <a:latin typeface="Calibri"/>
                          <a:ea typeface="Calibri"/>
                          <a:cs typeface="Calibri"/>
                          <a:sym typeface="Calibri"/>
                        </a:rPr>
                        <a:t>Two people on the PFAC; they will reach out to SIDM and </a:t>
                      </a:r>
                      <a:r>
                        <a:rPr i="1" lang="en" sz="1200">
                          <a:solidFill>
                            <a:srgbClr val="205D84"/>
                          </a:solidFill>
                          <a:latin typeface="Calibri"/>
                          <a:ea typeface="Calibri"/>
                          <a:cs typeface="Calibri"/>
                          <a:sym typeface="Calibri"/>
                        </a:rPr>
                        <a:t>Patients for Patient Safety US </a:t>
                      </a:r>
                      <a:r>
                        <a:rPr i="1" lang="en" sz="1200">
                          <a:solidFill>
                            <a:srgbClr val="205D84"/>
                          </a:solidFill>
                          <a:latin typeface="Calibri"/>
                          <a:ea typeface="Calibri"/>
                          <a:cs typeface="Calibri"/>
                          <a:sym typeface="Calibri"/>
                        </a:rPr>
                        <a:t>to identify others.</a:t>
                      </a:r>
                      <a:endParaRPr i="1" sz="1200">
                        <a:solidFill>
                          <a:srgbClr val="205D84"/>
                        </a:solidFill>
                        <a:latin typeface="Calibri"/>
                        <a:ea typeface="Calibri"/>
                        <a:cs typeface="Calibri"/>
                        <a:sym typeface="Calibri"/>
                      </a:endParaRPr>
                    </a:p>
                    <a:p>
                      <a:pPr indent="-304800" lvl="0" marL="457200" rtl="0" algn="l">
                        <a:spcBef>
                          <a:spcPts val="0"/>
                        </a:spcBef>
                        <a:spcAft>
                          <a:spcPts val="0"/>
                        </a:spcAft>
                        <a:buClr>
                          <a:srgbClr val="205D84"/>
                        </a:buClr>
                        <a:buSzPts val="1200"/>
                        <a:buChar char="•"/>
                      </a:pPr>
                      <a:r>
                        <a:rPr i="1" lang="en" sz="1200">
                          <a:solidFill>
                            <a:srgbClr val="205D84"/>
                          </a:solidFill>
                          <a:latin typeface="Calibri"/>
                          <a:ea typeface="Calibri"/>
                          <a:cs typeface="Calibri"/>
                          <a:sym typeface="Calibri"/>
                        </a:rPr>
                        <a:t>Will also recruit from patient members of the  local patient safety authority</a:t>
                      </a:r>
                      <a:endParaRPr i="1" sz="1200">
                        <a:solidFill>
                          <a:srgbClr val="205D84"/>
                        </a:solidFill>
                        <a:latin typeface="Calibri"/>
                        <a:ea typeface="Calibri"/>
                        <a:cs typeface="Calibri"/>
                        <a:sym typeface="Calibri"/>
                      </a:endParaRPr>
                    </a:p>
                    <a:p>
                      <a:pPr indent="-304800" lvl="0" marL="457200" rtl="0" algn="l">
                        <a:spcBef>
                          <a:spcPts val="0"/>
                        </a:spcBef>
                        <a:spcAft>
                          <a:spcPts val="0"/>
                        </a:spcAft>
                        <a:buClr>
                          <a:srgbClr val="205D84"/>
                        </a:buClr>
                        <a:buSzPts val="1200"/>
                        <a:buChar char="•"/>
                      </a:pPr>
                      <a:r>
                        <a:rPr i="1" lang="en" sz="1200">
                          <a:solidFill>
                            <a:srgbClr val="205D84"/>
                          </a:solidFill>
                          <a:latin typeface="Calibri"/>
                          <a:ea typeface="Calibri"/>
                          <a:cs typeface="Calibri"/>
                          <a:sym typeface="Calibri"/>
                        </a:rPr>
                        <a:t>The PFAC members identify the major “What ifs” from their diagnostic breakdown and what a valid escalation pathway would have accomplished</a:t>
                      </a:r>
                      <a:endParaRPr sz="1200">
                        <a:solidFill>
                          <a:srgbClr val="205D84"/>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770175">
                <a:tc>
                  <a:txBody>
                    <a:bodyPr/>
                    <a:lstStyle/>
                    <a:p>
                      <a:pPr indent="0" lvl="0" marL="0" rtl="0" algn="l">
                        <a:spcBef>
                          <a:spcPts val="0"/>
                        </a:spcBef>
                        <a:spcAft>
                          <a:spcPts val="0"/>
                        </a:spcAft>
                        <a:buNone/>
                      </a:pPr>
                      <a:r>
                        <a:rPr b="1" lang="en">
                          <a:latin typeface="Calibri"/>
                          <a:ea typeface="Calibri"/>
                          <a:cs typeface="Calibri"/>
                          <a:sym typeface="Calibri"/>
                        </a:rPr>
                        <a:t>Conduct</a:t>
                      </a:r>
                      <a:endParaRPr b="1">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 sz="1100">
                          <a:solidFill>
                            <a:schemeClr val="dk1"/>
                          </a:solidFill>
                          <a:latin typeface="Calibri"/>
                          <a:ea typeface="Calibri"/>
                          <a:cs typeface="Calibri"/>
                          <a:sym typeface="Calibri"/>
                        </a:rPr>
                        <a:t>How can we co-design specific elements of the intervention (i.e., data collection tools and processes)?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 sz="1100">
                          <a:solidFill>
                            <a:schemeClr val="dk1"/>
                          </a:solidFill>
                          <a:latin typeface="Calibri"/>
                          <a:ea typeface="Calibri"/>
                          <a:cs typeface="Calibri"/>
                          <a:sym typeface="Calibri"/>
                        </a:rPr>
                        <a:t>As results emerge, how can we help to prioritize meaningful themes and trends, and help to interpret findings?</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 sz="1100">
                          <a:solidFill>
                            <a:schemeClr val="dk1"/>
                          </a:solidFill>
                          <a:latin typeface="Calibri"/>
                          <a:ea typeface="Calibri"/>
                          <a:cs typeface="Calibri"/>
                          <a:sym typeface="Calibri"/>
                        </a:rPr>
                        <a:t>How can we partner in ongoing assessment and adjustment of the project/effort?</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304800" lvl="0" marL="457200" rtl="0" algn="l">
                        <a:spcBef>
                          <a:spcPts val="0"/>
                        </a:spcBef>
                        <a:spcAft>
                          <a:spcPts val="0"/>
                        </a:spcAft>
                        <a:buClr>
                          <a:srgbClr val="205D84"/>
                        </a:buClr>
                        <a:buSzPts val="1200"/>
                        <a:buChar char="•"/>
                      </a:pPr>
                      <a:r>
                        <a:rPr i="1" lang="en" sz="1200">
                          <a:solidFill>
                            <a:srgbClr val="205D84"/>
                          </a:solidFill>
                          <a:latin typeface="Calibri"/>
                          <a:ea typeface="Calibri"/>
                          <a:cs typeface="Calibri"/>
                          <a:sym typeface="Calibri"/>
                        </a:rPr>
                        <a:t>The PFAC members help design the pathway to reduce intimidation, eliminate fear of retribution or poorer care, and to ensure access to the pathway is widely known to patients</a:t>
                      </a:r>
                      <a:endParaRPr i="1" sz="1200">
                        <a:solidFill>
                          <a:srgbClr val="205D84"/>
                        </a:solidFill>
                        <a:latin typeface="Calibri"/>
                        <a:ea typeface="Calibri"/>
                        <a:cs typeface="Calibri"/>
                        <a:sym typeface="Calibri"/>
                      </a:endParaRPr>
                    </a:p>
                    <a:p>
                      <a:pPr indent="-304800" lvl="0" marL="457200" rtl="0" algn="l">
                        <a:spcBef>
                          <a:spcPts val="0"/>
                        </a:spcBef>
                        <a:spcAft>
                          <a:spcPts val="0"/>
                        </a:spcAft>
                        <a:buClr>
                          <a:srgbClr val="205D84"/>
                        </a:buClr>
                        <a:buSzPts val="1200"/>
                        <a:buChar char="•"/>
                      </a:pPr>
                      <a:r>
                        <a:rPr i="1" lang="en" sz="1200">
                          <a:solidFill>
                            <a:srgbClr val="205D84"/>
                          </a:solidFill>
                          <a:latin typeface="Calibri"/>
                          <a:ea typeface="Calibri"/>
                          <a:cs typeface="Calibri"/>
                          <a:sym typeface="Calibri"/>
                        </a:rPr>
                        <a:t>As the process is being tested, PFAC members review demographics and characteristics of “users” and identify gaps—are there people this process isn’t reaching? Are revisions needed?</a:t>
                      </a:r>
                      <a:endParaRPr i="1" sz="1200">
                        <a:solidFill>
                          <a:srgbClr val="205D84"/>
                        </a:solidFill>
                        <a:latin typeface="Calibri"/>
                        <a:ea typeface="Calibri"/>
                        <a:cs typeface="Calibri"/>
                        <a:sym typeface="Calibri"/>
                      </a:endParaRPr>
                    </a:p>
                    <a:p>
                      <a:pPr indent="-304800" lvl="0" marL="457200" rtl="0" algn="l">
                        <a:spcBef>
                          <a:spcPts val="0"/>
                        </a:spcBef>
                        <a:spcAft>
                          <a:spcPts val="0"/>
                        </a:spcAft>
                        <a:buClr>
                          <a:srgbClr val="205D84"/>
                        </a:buClr>
                        <a:buSzPts val="1200"/>
                        <a:buChar char="•"/>
                      </a:pPr>
                      <a:r>
                        <a:rPr i="1" lang="en" sz="1200">
                          <a:solidFill>
                            <a:srgbClr val="205D84"/>
                          </a:solidFill>
                          <a:latin typeface="Calibri"/>
                          <a:ea typeface="Calibri"/>
                          <a:cs typeface="Calibri"/>
                          <a:sym typeface="Calibri"/>
                        </a:rPr>
                        <a:t>The PFAC suggests gathering anonymous input from patient users, designing simple surveys to capture that input, and contributing to analysis</a:t>
                      </a:r>
                      <a:endParaRPr sz="1600">
                        <a:solidFill>
                          <a:srgbClr val="205D84"/>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7932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Dissemination and/or Evaluation</a:t>
                      </a:r>
                      <a:endParaRPr b="1">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 sz="1100">
                          <a:solidFill>
                            <a:schemeClr val="dk1"/>
                          </a:solidFill>
                          <a:latin typeface="Calibri"/>
                          <a:ea typeface="Calibri"/>
                          <a:cs typeface="Calibri"/>
                          <a:sym typeface="Calibri"/>
                        </a:rPr>
                        <a:t>How can we help to identify and participate in unique and patient-relevant venues for dissemination?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 sz="1100">
                          <a:solidFill>
                            <a:schemeClr val="dk1"/>
                          </a:solidFill>
                          <a:latin typeface="Calibri"/>
                          <a:ea typeface="Calibri"/>
                          <a:cs typeface="Calibri"/>
                          <a:sym typeface="Calibri"/>
                        </a:rPr>
                        <a:t>How can we partner in evaluation and improvement of the project/effort?</a:t>
                      </a:r>
                      <a:endParaRPr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304800" lvl="0" marL="457200" rtl="0" algn="l">
                        <a:spcBef>
                          <a:spcPts val="0"/>
                        </a:spcBef>
                        <a:spcAft>
                          <a:spcPts val="0"/>
                        </a:spcAft>
                        <a:buClr>
                          <a:srgbClr val="205D84"/>
                        </a:buClr>
                        <a:buSzPts val="1200"/>
                        <a:buChar char="•"/>
                      </a:pPr>
                      <a:r>
                        <a:rPr i="1" lang="en" sz="1200">
                          <a:solidFill>
                            <a:srgbClr val="205D84"/>
                          </a:solidFill>
                          <a:latin typeface="Calibri"/>
                          <a:ea typeface="Calibri"/>
                          <a:cs typeface="Calibri"/>
                          <a:sym typeface="Calibri"/>
                        </a:rPr>
                        <a:t>If this is a successful project, the PFAC suggests presenting at </a:t>
                      </a:r>
                      <a:r>
                        <a:rPr i="1" lang="en" sz="1200">
                          <a:solidFill>
                            <a:srgbClr val="205D84"/>
                          </a:solidFill>
                          <a:latin typeface="Calibri"/>
                          <a:ea typeface="Calibri"/>
                          <a:cs typeface="Calibri"/>
                          <a:sym typeface="Calibri"/>
                        </a:rPr>
                        <a:t>IPFCC</a:t>
                      </a:r>
                      <a:r>
                        <a:rPr i="1" lang="en" sz="1200">
                          <a:solidFill>
                            <a:srgbClr val="205D84"/>
                          </a:solidFill>
                          <a:latin typeface="Calibri"/>
                          <a:ea typeface="Calibri"/>
                          <a:cs typeface="Calibri"/>
                          <a:sym typeface="Calibri"/>
                        </a:rPr>
                        <a:t> or another convening of fellow PFACs</a:t>
                      </a:r>
                      <a:endParaRPr i="1" sz="1200">
                        <a:solidFill>
                          <a:srgbClr val="205D84"/>
                        </a:solidFill>
                        <a:latin typeface="Calibri"/>
                        <a:ea typeface="Calibri"/>
                        <a:cs typeface="Calibri"/>
                        <a:sym typeface="Calibri"/>
                      </a:endParaRPr>
                    </a:p>
                    <a:p>
                      <a:pPr indent="-304800" lvl="0" marL="457200" rtl="0" algn="l">
                        <a:spcBef>
                          <a:spcPts val="0"/>
                        </a:spcBef>
                        <a:spcAft>
                          <a:spcPts val="0"/>
                        </a:spcAft>
                        <a:buClr>
                          <a:srgbClr val="205D84"/>
                        </a:buClr>
                        <a:buSzPts val="1200"/>
                        <a:buChar char="•"/>
                      </a:pPr>
                      <a:r>
                        <a:rPr i="1" lang="en" sz="1200">
                          <a:solidFill>
                            <a:srgbClr val="205D84"/>
                          </a:solidFill>
                          <a:latin typeface="Calibri"/>
                          <a:ea typeface="Calibri"/>
                          <a:cs typeface="Calibri"/>
                          <a:sym typeface="Calibri"/>
                        </a:rPr>
                        <a:t>The PFAC helps develop the anonymous survey described above</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319" name="Google Shape;319;p48"/>
          <p:cNvSpPr txBox="1"/>
          <p:nvPr/>
        </p:nvSpPr>
        <p:spPr>
          <a:xfrm>
            <a:off x="152550" y="168175"/>
            <a:ext cx="8838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205D84"/>
                </a:solidFill>
                <a:latin typeface="Calibri"/>
                <a:ea typeface="Calibri"/>
                <a:cs typeface="Calibri"/>
                <a:sym typeface="Calibri"/>
              </a:rPr>
              <a:t>Example: A simple “escalation plan” for patients/families in an emergency situation who do not feel they are getting appropriate care. A PFAC wants to partner with the hospital leadership to develop a simple method to request a conference, evaluate the care, and determine next steps.</a:t>
            </a:r>
            <a:endParaRPr>
              <a:solidFill>
                <a:srgbClr val="205D84"/>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9"/>
          <p:cNvSpPr txBox="1"/>
          <p:nvPr>
            <p:ph idx="4294967295" type="title"/>
          </p:nvPr>
        </p:nvSpPr>
        <p:spPr>
          <a:xfrm>
            <a:off x="4497250" y="1156825"/>
            <a:ext cx="4383600" cy="1047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100"/>
              <a:buFont typeface="Trebuchet MS"/>
              <a:buNone/>
            </a:pPr>
            <a:r>
              <a:rPr b="1" lang="en" sz="3000">
                <a:solidFill>
                  <a:srgbClr val="C08B3F"/>
                </a:solidFill>
              </a:rPr>
              <a:t>Let’s Review What We’ve Discussed</a:t>
            </a:r>
            <a:endParaRPr b="1" sz="3000">
              <a:solidFill>
                <a:srgbClr val="C08B3F"/>
              </a:solidFill>
            </a:endParaRPr>
          </a:p>
        </p:txBody>
      </p:sp>
      <p:pic>
        <p:nvPicPr>
          <p:cNvPr id="325" name="Google Shape;325;p49"/>
          <p:cNvPicPr preferRelativeResize="0"/>
          <p:nvPr/>
        </p:nvPicPr>
        <p:blipFill rotWithShape="1">
          <a:blip r:embed="rId3">
            <a:alphaModFix/>
          </a:blip>
          <a:srcRect b="1053" l="0" r="0" t="21487"/>
          <a:stretch/>
        </p:blipFill>
        <p:spPr>
          <a:xfrm>
            <a:off x="0" y="0"/>
            <a:ext cx="4260300" cy="6183700"/>
          </a:xfrm>
          <a:prstGeom prst="rect">
            <a:avLst/>
          </a:prstGeom>
          <a:noFill/>
          <a:ln>
            <a:noFill/>
          </a:ln>
        </p:spPr>
      </p:pic>
      <p:sp>
        <p:nvSpPr>
          <p:cNvPr id="326" name="Google Shape;326;p49"/>
          <p:cNvSpPr txBox="1"/>
          <p:nvPr/>
        </p:nvSpPr>
        <p:spPr>
          <a:xfrm>
            <a:off x="4497250" y="2353675"/>
            <a:ext cx="4383600" cy="3016500"/>
          </a:xfrm>
          <a:prstGeom prst="rect">
            <a:avLst/>
          </a:prstGeom>
          <a:noFill/>
          <a:ln>
            <a:noFill/>
          </a:ln>
        </p:spPr>
        <p:txBody>
          <a:bodyPr anchorCtr="0" anchor="t" bIns="45700" lIns="91425" spcFirstLastPara="1" rIns="91425" wrap="square" tIns="45700">
            <a:noAutofit/>
          </a:bodyPr>
          <a:lstStyle/>
          <a:p>
            <a:pPr indent="-361950" lvl="0" marL="457200" marR="0" rtl="0" algn="l">
              <a:lnSpc>
                <a:spcPct val="100000"/>
              </a:lnSpc>
              <a:spcBef>
                <a:spcPts val="0"/>
              </a:spcBef>
              <a:spcAft>
                <a:spcPts val="0"/>
              </a:spcAft>
              <a:buClr>
                <a:srgbClr val="174168"/>
              </a:buClr>
              <a:buSzPts val="2100"/>
              <a:buFont typeface="Calibri"/>
              <a:buChar char="➔"/>
            </a:pPr>
            <a:r>
              <a:rPr b="0" i="0" lang="en" sz="2100" u="none" cap="none" strike="noStrike">
                <a:solidFill>
                  <a:srgbClr val="174168"/>
                </a:solidFill>
                <a:latin typeface="Calibri"/>
                <a:ea typeface="Calibri"/>
                <a:cs typeface="Calibri"/>
                <a:sym typeface="Calibri"/>
              </a:rPr>
              <a:t>We reviewed all of the content and discussions from prior sections</a:t>
            </a:r>
            <a:endParaRPr/>
          </a:p>
          <a:p>
            <a:pPr indent="-361950" lvl="0" marL="457200" marR="0" rtl="0" algn="l">
              <a:lnSpc>
                <a:spcPct val="100000"/>
              </a:lnSpc>
              <a:spcBef>
                <a:spcPts val="1000"/>
              </a:spcBef>
              <a:spcAft>
                <a:spcPts val="1000"/>
              </a:spcAft>
              <a:buClr>
                <a:srgbClr val="174168"/>
              </a:buClr>
              <a:buSzPts val="2100"/>
              <a:buFont typeface="Calibri"/>
              <a:buChar char="➔"/>
            </a:pPr>
            <a:r>
              <a:rPr b="0" i="0" lang="en" sz="2100" u="none" cap="none" strike="noStrike">
                <a:solidFill>
                  <a:srgbClr val="174168"/>
                </a:solidFill>
                <a:latin typeface="Calibri"/>
                <a:ea typeface="Calibri"/>
                <a:cs typeface="Calibri"/>
                <a:sym typeface="Calibri"/>
              </a:rPr>
              <a:t>We practiced using the Patient Engagement Template to prepare for our project planning</a:t>
            </a:r>
            <a:endParaRPr b="0" i="0" sz="2100" u="none" cap="none" strike="noStrike">
              <a:solidFill>
                <a:srgbClr val="17416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0"/>
          <p:cNvSpPr txBox="1"/>
          <p:nvPr/>
        </p:nvSpPr>
        <p:spPr>
          <a:xfrm>
            <a:off x="771375" y="2628600"/>
            <a:ext cx="78612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000">
                <a:solidFill>
                  <a:srgbClr val="003A63"/>
                </a:solidFill>
                <a:latin typeface="Calibri"/>
                <a:ea typeface="Calibri"/>
                <a:cs typeface="Calibri"/>
                <a:sym typeface="Calibri"/>
              </a:rPr>
              <a:t>Thank You!</a:t>
            </a:r>
            <a:endParaRPr sz="5000">
              <a:solidFill>
                <a:srgbClr val="003A63"/>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6"/>
          <p:cNvSpPr txBox="1"/>
          <p:nvPr>
            <p:ph type="ctrTitle"/>
          </p:nvPr>
        </p:nvSpPr>
        <p:spPr>
          <a:xfrm>
            <a:off x="1359450" y="341356"/>
            <a:ext cx="6425100" cy="477900"/>
          </a:xfrm>
          <a:prstGeom prst="rect">
            <a:avLst/>
          </a:prstGeom>
        </p:spPr>
        <p:txBody>
          <a:bodyPr anchorCtr="0" anchor="b" bIns="45700" lIns="91425" spcFirstLastPara="1" rIns="91425" wrap="square" tIns="45700">
            <a:noAutofit/>
          </a:bodyPr>
          <a:lstStyle/>
          <a:p>
            <a:pPr indent="0" lvl="0" marL="0" rtl="0" algn="ctr">
              <a:lnSpc>
                <a:spcPct val="100000"/>
              </a:lnSpc>
              <a:spcBef>
                <a:spcPts val="0"/>
              </a:spcBef>
              <a:spcAft>
                <a:spcPts val="0"/>
              </a:spcAft>
              <a:buNone/>
            </a:pPr>
            <a:r>
              <a:rPr b="1" lang="en">
                <a:solidFill>
                  <a:srgbClr val="C08B3F"/>
                </a:solidFill>
                <a:latin typeface="Calibri"/>
                <a:ea typeface="Calibri"/>
                <a:cs typeface="Calibri"/>
                <a:sym typeface="Calibri"/>
              </a:rPr>
              <a:t>Reviewing What We Have Learned</a:t>
            </a:r>
            <a:endParaRPr>
              <a:solidFill>
                <a:srgbClr val="C08B3F"/>
              </a:solidFill>
              <a:latin typeface="Calibri"/>
              <a:ea typeface="Calibri"/>
              <a:cs typeface="Calibri"/>
              <a:sym typeface="Calibri"/>
            </a:endParaRPr>
          </a:p>
        </p:txBody>
      </p:sp>
      <p:grpSp>
        <p:nvGrpSpPr>
          <p:cNvPr id="216" name="Google Shape;216;p36"/>
          <p:cNvGrpSpPr/>
          <p:nvPr/>
        </p:nvGrpSpPr>
        <p:grpSpPr>
          <a:xfrm>
            <a:off x="1668640" y="995162"/>
            <a:ext cx="5806713" cy="4867671"/>
            <a:chOff x="693123" y="5"/>
            <a:chExt cx="6291812" cy="5418759"/>
          </a:xfrm>
        </p:grpSpPr>
        <p:sp>
          <p:nvSpPr>
            <p:cNvPr id="217" name="Google Shape;217;p36"/>
            <p:cNvSpPr/>
            <p:nvPr/>
          </p:nvSpPr>
          <p:spPr>
            <a:xfrm rot="10800000">
              <a:off x="1579835" y="3986"/>
              <a:ext cx="5405100" cy="873600"/>
            </a:xfrm>
            <a:prstGeom prst="homePlate">
              <a:avLst>
                <a:gd fmla="val 50000" name="adj"/>
              </a:avLst>
            </a:prstGeom>
            <a:solidFill>
              <a:srgbClr val="FFFFFF"/>
            </a:solidFill>
            <a:ln cap="flat" cmpd="sng" w="12700">
              <a:solidFill>
                <a:srgbClr val="528CB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6"/>
            <p:cNvSpPr txBox="1"/>
            <p:nvPr/>
          </p:nvSpPr>
          <p:spPr>
            <a:xfrm>
              <a:off x="1798190" y="4084"/>
              <a:ext cx="5186700" cy="873600"/>
            </a:xfrm>
            <a:prstGeom prst="rect">
              <a:avLst/>
            </a:prstGeom>
            <a:noFill/>
            <a:ln>
              <a:noFill/>
            </a:ln>
          </p:spPr>
          <p:txBody>
            <a:bodyPr anchorCtr="0" anchor="ctr" bIns="68575" lIns="385175" spcFirstLastPara="1" rIns="128000" wrap="square" tIns="68575">
              <a:noAutofit/>
            </a:bodyPr>
            <a:lstStyle/>
            <a:p>
              <a:pPr indent="0" lvl="0" marL="0" marR="0" rtl="0" algn="ctr">
                <a:lnSpc>
                  <a:spcPct val="90000"/>
                </a:lnSpc>
                <a:spcBef>
                  <a:spcPts val="0"/>
                </a:spcBef>
                <a:spcAft>
                  <a:spcPts val="0"/>
                </a:spcAft>
                <a:buClr>
                  <a:srgbClr val="FFFFFF"/>
                </a:buClr>
                <a:buSzPts val="1800"/>
                <a:buFont typeface="Calibri"/>
                <a:buNone/>
              </a:pPr>
              <a:r>
                <a:rPr b="0" i="0" lang="en" sz="1800" u="none" cap="none" strike="noStrike">
                  <a:solidFill>
                    <a:schemeClr val="dk1"/>
                  </a:solidFill>
                  <a:latin typeface="Calibri"/>
                  <a:ea typeface="Calibri"/>
                  <a:cs typeface="Calibri"/>
                  <a:sym typeface="Calibri"/>
                </a:rPr>
                <a:t>The importance of patient and family engagement at the health system level and personal level</a:t>
              </a:r>
              <a:endParaRPr b="0" i="0" sz="1800" u="none" cap="none" strike="noStrike">
                <a:solidFill>
                  <a:schemeClr val="dk1"/>
                </a:solidFill>
                <a:latin typeface="Calibri"/>
                <a:ea typeface="Calibri"/>
                <a:cs typeface="Calibri"/>
                <a:sym typeface="Calibri"/>
              </a:endParaRPr>
            </a:p>
          </p:txBody>
        </p:sp>
        <p:sp>
          <p:nvSpPr>
            <p:cNvPr id="219" name="Google Shape;219;p36"/>
            <p:cNvSpPr/>
            <p:nvPr/>
          </p:nvSpPr>
          <p:spPr>
            <a:xfrm>
              <a:off x="711178" y="5"/>
              <a:ext cx="873600" cy="873600"/>
            </a:xfrm>
            <a:prstGeom prst="ellipse">
              <a:avLst/>
            </a:prstGeom>
            <a:blipFill rotWithShape="1">
              <a:blip r:embed="rId3">
                <a:alphaModFix/>
              </a:blip>
              <a:stretch>
                <a:fillRect b="0" l="0" r="0" t="0"/>
              </a:stretch>
            </a:blipFill>
            <a:ln cap="flat" cmpd="sng" w="12700">
              <a:solidFill>
                <a:srgbClr val="528CB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6"/>
            <p:cNvSpPr/>
            <p:nvPr/>
          </p:nvSpPr>
          <p:spPr>
            <a:xfrm rot="10800000">
              <a:off x="1579835" y="1138235"/>
              <a:ext cx="5405100" cy="873600"/>
            </a:xfrm>
            <a:prstGeom prst="homePlate">
              <a:avLst>
                <a:gd fmla="val 50000" name="adj"/>
              </a:avLst>
            </a:prstGeom>
            <a:solidFill>
              <a:srgbClr val="FFFFFF"/>
            </a:solidFill>
            <a:ln cap="flat" cmpd="sng" w="12700">
              <a:solidFill>
                <a:srgbClr val="528CB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6"/>
            <p:cNvSpPr txBox="1"/>
            <p:nvPr/>
          </p:nvSpPr>
          <p:spPr>
            <a:xfrm>
              <a:off x="1798190" y="1138333"/>
              <a:ext cx="5186700" cy="873600"/>
            </a:xfrm>
            <a:prstGeom prst="rect">
              <a:avLst/>
            </a:prstGeom>
            <a:noFill/>
            <a:ln>
              <a:noFill/>
            </a:ln>
          </p:spPr>
          <p:txBody>
            <a:bodyPr anchorCtr="0" anchor="ctr" bIns="68575" lIns="385175" spcFirstLastPara="1" rIns="128000" wrap="square" tIns="68575">
              <a:noAutofit/>
            </a:bodyPr>
            <a:lstStyle/>
            <a:p>
              <a:pPr indent="0" lvl="0" marL="0" marR="0" rtl="0" algn="ctr">
                <a:lnSpc>
                  <a:spcPct val="90000"/>
                </a:lnSpc>
                <a:spcBef>
                  <a:spcPts val="0"/>
                </a:spcBef>
                <a:spcAft>
                  <a:spcPts val="0"/>
                </a:spcAft>
                <a:buClr>
                  <a:srgbClr val="FFFFFF"/>
                </a:buClr>
                <a:buSzPts val="1800"/>
                <a:buFont typeface="Calibri"/>
                <a:buNone/>
              </a:pPr>
              <a:r>
                <a:rPr b="0" i="0" lang="en" sz="1800" u="none" cap="none" strike="noStrike">
                  <a:solidFill>
                    <a:schemeClr val="dk1"/>
                  </a:solidFill>
                  <a:latin typeface="Calibri"/>
                  <a:ea typeface="Calibri"/>
                  <a:cs typeface="Calibri"/>
                  <a:sym typeface="Calibri"/>
                </a:rPr>
                <a:t>The diagnostic process and how diagnostic errors occur</a:t>
              </a:r>
              <a:endParaRPr b="0" i="0" sz="1800" u="none" cap="none" strike="noStrike">
                <a:solidFill>
                  <a:schemeClr val="dk1"/>
                </a:solidFill>
                <a:latin typeface="Calibri"/>
                <a:ea typeface="Calibri"/>
                <a:cs typeface="Calibri"/>
                <a:sym typeface="Calibri"/>
              </a:endParaRPr>
            </a:p>
          </p:txBody>
        </p:sp>
        <p:sp>
          <p:nvSpPr>
            <p:cNvPr id="222" name="Google Shape;222;p36"/>
            <p:cNvSpPr/>
            <p:nvPr/>
          </p:nvSpPr>
          <p:spPr>
            <a:xfrm>
              <a:off x="707632" y="1138333"/>
              <a:ext cx="873600" cy="873600"/>
            </a:xfrm>
            <a:prstGeom prst="ellipse">
              <a:avLst/>
            </a:prstGeom>
            <a:blipFill rotWithShape="1">
              <a:blip r:embed="rId4">
                <a:alphaModFix/>
              </a:blip>
              <a:stretch>
                <a:fillRect b="0" l="0" r="0" t="0"/>
              </a:stretch>
            </a:blipFill>
            <a:ln cap="flat" cmpd="sng" w="12700">
              <a:solidFill>
                <a:srgbClr val="528CB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6"/>
            <p:cNvSpPr/>
            <p:nvPr/>
          </p:nvSpPr>
          <p:spPr>
            <a:xfrm rot="10800000">
              <a:off x="1579835" y="2272484"/>
              <a:ext cx="5405100" cy="873600"/>
            </a:xfrm>
            <a:prstGeom prst="homePlate">
              <a:avLst>
                <a:gd fmla="val 50000" name="adj"/>
              </a:avLst>
            </a:prstGeom>
            <a:solidFill>
              <a:srgbClr val="FFFFFF"/>
            </a:solidFill>
            <a:ln cap="flat" cmpd="sng" w="12700">
              <a:solidFill>
                <a:srgbClr val="528CB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6"/>
            <p:cNvSpPr txBox="1"/>
            <p:nvPr/>
          </p:nvSpPr>
          <p:spPr>
            <a:xfrm>
              <a:off x="1798190" y="2272582"/>
              <a:ext cx="5186700" cy="873600"/>
            </a:xfrm>
            <a:prstGeom prst="rect">
              <a:avLst/>
            </a:prstGeom>
            <a:noFill/>
            <a:ln>
              <a:noFill/>
            </a:ln>
          </p:spPr>
          <p:txBody>
            <a:bodyPr anchorCtr="0" anchor="ctr" bIns="68575" lIns="385175" spcFirstLastPara="1" rIns="128000" wrap="square" tIns="68575">
              <a:noAutofit/>
            </a:bodyPr>
            <a:lstStyle/>
            <a:p>
              <a:pPr indent="0" lvl="0" marL="0" marR="0" rtl="0" algn="ctr">
                <a:lnSpc>
                  <a:spcPct val="90000"/>
                </a:lnSpc>
                <a:spcBef>
                  <a:spcPts val="0"/>
                </a:spcBef>
                <a:spcAft>
                  <a:spcPts val="0"/>
                </a:spcAft>
                <a:buClr>
                  <a:srgbClr val="FFFFFF"/>
                </a:buClr>
                <a:buSzPts val="1800"/>
                <a:buFont typeface="Calibri"/>
                <a:buNone/>
              </a:pPr>
              <a:r>
                <a:rPr b="0" i="0" lang="en" sz="1800" u="none" cap="none" strike="noStrike">
                  <a:solidFill>
                    <a:schemeClr val="dk1"/>
                  </a:solidFill>
                  <a:latin typeface="Calibri"/>
                  <a:ea typeface="Calibri"/>
                  <a:cs typeface="Calibri"/>
                  <a:sym typeface="Calibri"/>
                </a:rPr>
                <a:t>Examples of successful PFAC projects and activities</a:t>
              </a:r>
              <a:endParaRPr b="0" i="0" sz="1800" u="none" cap="none" strike="noStrike">
                <a:solidFill>
                  <a:schemeClr val="dk1"/>
                </a:solidFill>
                <a:latin typeface="Calibri"/>
                <a:ea typeface="Calibri"/>
                <a:cs typeface="Calibri"/>
                <a:sym typeface="Calibri"/>
              </a:endParaRPr>
            </a:p>
          </p:txBody>
        </p:sp>
        <p:sp>
          <p:nvSpPr>
            <p:cNvPr id="225" name="Google Shape;225;p36"/>
            <p:cNvSpPr/>
            <p:nvPr/>
          </p:nvSpPr>
          <p:spPr>
            <a:xfrm>
              <a:off x="693123" y="2272582"/>
              <a:ext cx="873600" cy="873600"/>
            </a:xfrm>
            <a:prstGeom prst="ellipse">
              <a:avLst/>
            </a:prstGeom>
            <a:blipFill rotWithShape="1">
              <a:blip r:embed="rId5">
                <a:alphaModFix/>
              </a:blip>
              <a:stretch>
                <a:fillRect b="0" l="0" r="0" t="0"/>
              </a:stretch>
            </a:blipFill>
            <a:ln cap="flat" cmpd="sng" w="12700">
              <a:solidFill>
                <a:srgbClr val="528CB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6"/>
            <p:cNvSpPr/>
            <p:nvPr/>
          </p:nvSpPr>
          <p:spPr>
            <a:xfrm rot="10800000">
              <a:off x="1579835" y="3406733"/>
              <a:ext cx="5405100" cy="873600"/>
            </a:xfrm>
            <a:prstGeom prst="homePlate">
              <a:avLst>
                <a:gd fmla="val 50000" name="adj"/>
              </a:avLst>
            </a:prstGeom>
            <a:solidFill>
              <a:srgbClr val="FFFFFF"/>
            </a:solidFill>
            <a:ln cap="flat" cmpd="sng" w="12700">
              <a:solidFill>
                <a:srgbClr val="528CB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6"/>
            <p:cNvSpPr txBox="1"/>
            <p:nvPr/>
          </p:nvSpPr>
          <p:spPr>
            <a:xfrm>
              <a:off x="1798190" y="3406831"/>
              <a:ext cx="5186700" cy="873600"/>
            </a:xfrm>
            <a:prstGeom prst="rect">
              <a:avLst/>
            </a:prstGeom>
            <a:noFill/>
            <a:ln>
              <a:noFill/>
            </a:ln>
          </p:spPr>
          <p:txBody>
            <a:bodyPr anchorCtr="0" anchor="ctr" bIns="68575" lIns="385175" spcFirstLastPara="1" rIns="128000" wrap="square" tIns="68575">
              <a:noAutofit/>
            </a:bodyPr>
            <a:lstStyle/>
            <a:p>
              <a:pPr indent="0" lvl="0" marL="0" marR="0" rtl="0" algn="ctr">
                <a:lnSpc>
                  <a:spcPct val="90000"/>
                </a:lnSpc>
                <a:spcBef>
                  <a:spcPts val="0"/>
                </a:spcBef>
                <a:spcAft>
                  <a:spcPts val="0"/>
                </a:spcAft>
                <a:buClr>
                  <a:srgbClr val="FFFFFF"/>
                </a:buClr>
                <a:buSzPts val="1800"/>
                <a:buFont typeface="Calibri"/>
                <a:buNone/>
              </a:pPr>
              <a:r>
                <a:rPr b="0" i="0" lang="en" sz="1800" u="none" cap="none" strike="noStrike">
                  <a:solidFill>
                    <a:schemeClr val="dk1"/>
                  </a:solidFill>
                  <a:latin typeface="Calibri"/>
                  <a:ea typeface="Calibri"/>
                  <a:cs typeface="Calibri"/>
                  <a:sym typeface="Calibri"/>
                </a:rPr>
                <a:t>How to use your own lived experience to improve care and diagnosis for others</a:t>
              </a:r>
              <a:endParaRPr b="0" i="0" sz="1800" u="none" cap="none" strike="noStrike">
                <a:solidFill>
                  <a:schemeClr val="dk1"/>
                </a:solidFill>
                <a:latin typeface="Calibri"/>
                <a:ea typeface="Calibri"/>
                <a:cs typeface="Calibri"/>
                <a:sym typeface="Calibri"/>
              </a:endParaRPr>
            </a:p>
          </p:txBody>
        </p:sp>
        <p:sp>
          <p:nvSpPr>
            <p:cNvPr id="228" name="Google Shape;228;p36"/>
            <p:cNvSpPr/>
            <p:nvPr/>
          </p:nvSpPr>
          <p:spPr>
            <a:xfrm>
              <a:off x="693123" y="3435857"/>
              <a:ext cx="873600" cy="873600"/>
            </a:xfrm>
            <a:prstGeom prst="ellipse">
              <a:avLst/>
            </a:prstGeom>
            <a:blipFill rotWithShape="1">
              <a:blip r:embed="rId6">
                <a:alphaModFix/>
              </a:blip>
              <a:stretch>
                <a:fillRect b="0" l="0" r="0" t="0"/>
              </a:stretch>
            </a:blipFill>
            <a:ln cap="flat" cmpd="sng" w="12700">
              <a:solidFill>
                <a:srgbClr val="528CB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6"/>
            <p:cNvSpPr/>
            <p:nvPr/>
          </p:nvSpPr>
          <p:spPr>
            <a:xfrm rot="10800000">
              <a:off x="1579835" y="4540982"/>
              <a:ext cx="5405100" cy="873600"/>
            </a:xfrm>
            <a:prstGeom prst="homePlate">
              <a:avLst>
                <a:gd fmla="val 50000" name="adj"/>
              </a:avLst>
            </a:prstGeom>
            <a:solidFill>
              <a:srgbClr val="FFFFFF"/>
            </a:solidFill>
            <a:ln cap="flat" cmpd="sng" w="12700">
              <a:solidFill>
                <a:srgbClr val="528CB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6"/>
            <p:cNvSpPr txBox="1"/>
            <p:nvPr/>
          </p:nvSpPr>
          <p:spPr>
            <a:xfrm>
              <a:off x="1798190" y="4541080"/>
              <a:ext cx="5186700" cy="873600"/>
            </a:xfrm>
            <a:prstGeom prst="rect">
              <a:avLst/>
            </a:prstGeom>
            <a:noFill/>
            <a:ln>
              <a:noFill/>
            </a:ln>
          </p:spPr>
          <p:txBody>
            <a:bodyPr anchorCtr="0" anchor="ctr" bIns="68575" lIns="385175" spcFirstLastPara="1" rIns="128000" wrap="square" tIns="68575">
              <a:noAutofit/>
            </a:bodyPr>
            <a:lstStyle/>
            <a:p>
              <a:pPr indent="0" lvl="0" marL="0" marR="0" rtl="0" algn="ctr">
                <a:lnSpc>
                  <a:spcPct val="90000"/>
                </a:lnSpc>
                <a:spcBef>
                  <a:spcPts val="0"/>
                </a:spcBef>
                <a:spcAft>
                  <a:spcPts val="0"/>
                </a:spcAft>
                <a:buClr>
                  <a:srgbClr val="FFFFFF"/>
                </a:buClr>
                <a:buSzPts val="1800"/>
                <a:buFont typeface="Calibri"/>
                <a:buNone/>
              </a:pPr>
              <a:r>
                <a:rPr b="0" i="0" lang="en" sz="1800" u="none" cap="none" strike="noStrike">
                  <a:solidFill>
                    <a:schemeClr val="dk1"/>
                  </a:solidFill>
                  <a:latin typeface="Calibri"/>
                  <a:ea typeface="Calibri"/>
                  <a:cs typeface="Calibri"/>
                  <a:sym typeface="Calibri"/>
                </a:rPr>
                <a:t>How our hospital addresses issues of diagnostic safety </a:t>
              </a:r>
              <a:endParaRPr b="0" i="0" sz="1800" u="none" cap="none" strike="noStrike">
                <a:solidFill>
                  <a:schemeClr val="dk1"/>
                </a:solidFill>
                <a:latin typeface="Calibri"/>
                <a:ea typeface="Calibri"/>
                <a:cs typeface="Calibri"/>
                <a:sym typeface="Calibri"/>
              </a:endParaRPr>
            </a:p>
          </p:txBody>
        </p:sp>
        <p:sp>
          <p:nvSpPr>
            <p:cNvPr id="231" name="Google Shape;231;p36"/>
            <p:cNvSpPr/>
            <p:nvPr/>
          </p:nvSpPr>
          <p:spPr>
            <a:xfrm>
              <a:off x="693123" y="4545164"/>
              <a:ext cx="873600" cy="873600"/>
            </a:xfrm>
            <a:prstGeom prst="ellipse">
              <a:avLst/>
            </a:prstGeom>
            <a:blipFill rotWithShape="1">
              <a:blip r:embed="rId7">
                <a:alphaModFix/>
              </a:blip>
              <a:stretch>
                <a:fillRect b="0" l="0" r="0" t="0"/>
              </a:stretch>
            </a:blipFill>
            <a:ln cap="flat" cmpd="sng" w="12700">
              <a:solidFill>
                <a:srgbClr val="528CB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7"/>
          <p:cNvSpPr txBox="1"/>
          <p:nvPr>
            <p:ph type="ctrTitle"/>
          </p:nvPr>
        </p:nvSpPr>
        <p:spPr>
          <a:xfrm>
            <a:off x="0" y="390200"/>
            <a:ext cx="9144000" cy="4779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b="1" lang="en" sz="2800">
                <a:latin typeface="Calibri"/>
                <a:ea typeface="Calibri"/>
                <a:cs typeface="Calibri"/>
                <a:sym typeface="Calibri"/>
              </a:rPr>
              <a:t>Turning Our Individual Experiences Into Ideas For Action</a:t>
            </a:r>
            <a:endParaRPr sz="2800">
              <a:latin typeface="Calibri"/>
              <a:ea typeface="Calibri"/>
              <a:cs typeface="Calibri"/>
              <a:sym typeface="Calibri"/>
            </a:endParaRPr>
          </a:p>
        </p:txBody>
      </p:sp>
      <p:grpSp>
        <p:nvGrpSpPr>
          <p:cNvPr id="237" name="Google Shape;237;p37"/>
          <p:cNvGrpSpPr/>
          <p:nvPr/>
        </p:nvGrpSpPr>
        <p:grpSpPr>
          <a:xfrm>
            <a:off x="1091525" y="1044862"/>
            <a:ext cx="7102246" cy="4768266"/>
            <a:chOff x="0" y="160"/>
            <a:chExt cx="8128000" cy="5418484"/>
          </a:xfrm>
        </p:grpSpPr>
        <p:sp>
          <p:nvSpPr>
            <p:cNvPr id="238" name="Google Shape;238;p37"/>
            <p:cNvSpPr/>
            <p:nvPr/>
          </p:nvSpPr>
          <p:spPr>
            <a:xfrm>
              <a:off x="0" y="4884044"/>
              <a:ext cx="8127900" cy="534600"/>
            </a:xfrm>
            <a:prstGeom prst="rect">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7"/>
            <p:cNvSpPr txBox="1"/>
            <p:nvPr/>
          </p:nvSpPr>
          <p:spPr>
            <a:xfrm>
              <a:off x="0" y="4884044"/>
              <a:ext cx="8127900" cy="5346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FFFFFF"/>
                </a:buClr>
                <a:buSzPts val="1800"/>
                <a:buFont typeface="Calibri"/>
                <a:buNone/>
              </a:pPr>
              <a:r>
                <a:rPr b="0" i="0" lang="en" sz="1800" u="none" cap="none" strike="noStrike">
                  <a:solidFill>
                    <a:srgbClr val="FFFFFF"/>
                  </a:solidFill>
                  <a:latin typeface="Calibri"/>
                  <a:ea typeface="Calibri"/>
                  <a:cs typeface="Calibri"/>
                  <a:sym typeface="Calibri"/>
                </a:rPr>
                <a:t>Teaching </a:t>
              </a:r>
              <a:r>
                <a:rPr lang="en" sz="1800">
                  <a:solidFill>
                    <a:srgbClr val="FFFFFF"/>
                  </a:solidFill>
                  <a:latin typeface="Calibri"/>
                  <a:ea typeface="Calibri"/>
                  <a:cs typeface="Calibri"/>
                  <a:sym typeface="Calibri"/>
                </a:rPr>
                <a:t>P</a:t>
              </a:r>
              <a:r>
                <a:rPr b="0" i="0" lang="en" sz="1800" u="none" cap="none" strike="noStrike">
                  <a:solidFill>
                    <a:srgbClr val="FFFFFF"/>
                  </a:solidFill>
                  <a:latin typeface="Calibri"/>
                  <a:ea typeface="Calibri"/>
                  <a:cs typeface="Calibri"/>
                  <a:sym typeface="Calibri"/>
                </a:rPr>
                <a:t>oints/Opportunities to Improve</a:t>
              </a:r>
              <a:endParaRPr b="0" i="0" sz="1800" u="none" cap="none" strike="noStrike">
                <a:solidFill>
                  <a:srgbClr val="FFFFFF"/>
                </a:solidFill>
                <a:latin typeface="Calibri"/>
                <a:ea typeface="Calibri"/>
                <a:cs typeface="Calibri"/>
                <a:sym typeface="Calibri"/>
              </a:endParaRPr>
            </a:p>
          </p:txBody>
        </p:sp>
        <p:sp>
          <p:nvSpPr>
            <p:cNvPr id="240" name="Google Shape;240;p37"/>
            <p:cNvSpPr/>
            <p:nvPr/>
          </p:nvSpPr>
          <p:spPr>
            <a:xfrm rot="10800000">
              <a:off x="100" y="4070060"/>
              <a:ext cx="8127900" cy="822000"/>
            </a:xfrm>
            <a:prstGeom prst="upArrowCallout">
              <a:avLst>
                <a:gd fmla="val 25000" name="adj1"/>
                <a:gd fmla="val 25000" name="adj2"/>
                <a:gd fmla="val 25000" name="adj3"/>
                <a:gd fmla="val 64977" name="adj4"/>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7"/>
            <p:cNvSpPr txBox="1"/>
            <p:nvPr/>
          </p:nvSpPr>
          <p:spPr>
            <a:xfrm>
              <a:off x="0" y="4070064"/>
              <a:ext cx="8127900" cy="5340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FFFFFF"/>
                </a:buClr>
                <a:buSzPts val="1800"/>
                <a:buFont typeface="Calibri"/>
                <a:buNone/>
              </a:pPr>
              <a:r>
                <a:rPr b="0" i="0" lang="en" sz="1800" u="none" cap="none" strike="noStrike">
                  <a:solidFill>
                    <a:srgbClr val="FFFFFF"/>
                  </a:solidFill>
                  <a:latin typeface="Calibri"/>
                  <a:ea typeface="Calibri"/>
                  <a:cs typeface="Calibri"/>
                  <a:sym typeface="Calibri"/>
                </a:rPr>
                <a:t>Discussion</a:t>
              </a:r>
              <a:endParaRPr/>
            </a:p>
          </p:txBody>
        </p:sp>
        <p:sp>
          <p:nvSpPr>
            <p:cNvPr id="242" name="Google Shape;242;p37"/>
            <p:cNvSpPr/>
            <p:nvPr/>
          </p:nvSpPr>
          <p:spPr>
            <a:xfrm rot="10800000">
              <a:off x="100" y="3256080"/>
              <a:ext cx="8127900" cy="822000"/>
            </a:xfrm>
            <a:prstGeom prst="upArrowCallout">
              <a:avLst>
                <a:gd fmla="val 25000" name="adj1"/>
                <a:gd fmla="val 25000" name="adj2"/>
                <a:gd fmla="val 25000" name="adj3"/>
                <a:gd fmla="val 64977" name="adj4"/>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7"/>
            <p:cNvSpPr txBox="1"/>
            <p:nvPr/>
          </p:nvSpPr>
          <p:spPr>
            <a:xfrm>
              <a:off x="0" y="3256084"/>
              <a:ext cx="8127900" cy="5340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FFFFFF"/>
                </a:buClr>
                <a:buSzPts val="1800"/>
                <a:buFont typeface="Calibri"/>
                <a:buNone/>
              </a:pPr>
              <a:r>
                <a:rPr b="0" i="0" lang="en" sz="1800" u="none" cap="none" strike="noStrike">
                  <a:solidFill>
                    <a:srgbClr val="FFFFFF"/>
                  </a:solidFill>
                  <a:latin typeface="Calibri"/>
                  <a:ea typeface="Calibri"/>
                  <a:cs typeface="Calibri"/>
                  <a:sym typeface="Calibri"/>
                </a:rPr>
                <a:t>Ultimate (Correct) Diagnosis</a:t>
              </a:r>
              <a:endParaRPr b="0" i="0" sz="1800" u="none" cap="none" strike="noStrike">
                <a:solidFill>
                  <a:srgbClr val="FFFFFF"/>
                </a:solidFill>
                <a:latin typeface="Calibri"/>
                <a:ea typeface="Calibri"/>
                <a:cs typeface="Calibri"/>
                <a:sym typeface="Calibri"/>
              </a:endParaRPr>
            </a:p>
          </p:txBody>
        </p:sp>
        <p:sp>
          <p:nvSpPr>
            <p:cNvPr id="244" name="Google Shape;244;p37"/>
            <p:cNvSpPr/>
            <p:nvPr/>
          </p:nvSpPr>
          <p:spPr>
            <a:xfrm rot="10800000">
              <a:off x="100" y="2442100"/>
              <a:ext cx="8127900" cy="822000"/>
            </a:xfrm>
            <a:prstGeom prst="upArrowCallout">
              <a:avLst>
                <a:gd fmla="val 25000" name="adj1"/>
                <a:gd fmla="val 25000" name="adj2"/>
                <a:gd fmla="val 25000" name="adj3"/>
                <a:gd fmla="val 64977" name="adj4"/>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7"/>
            <p:cNvSpPr txBox="1"/>
            <p:nvPr/>
          </p:nvSpPr>
          <p:spPr>
            <a:xfrm>
              <a:off x="0" y="2442104"/>
              <a:ext cx="8127900" cy="5340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FFFFFF"/>
                </a:buClr>
                <a:buSzPts val="1800"/>
                <a:buFont typeface="Calibri"/>
                <a:buNone/>
              </a:pPr>
              <a:r>
                <a:rPr b="0" i="0" lang="en" sz="1800" u="none" cap="none" strike="noStrike">
                  <a:solidFill>
                    <a:srgbClr val="FFFFFF"/>
                  </a:solidFill>
                  <a:latin typeface="Calibri"/>
                  <a:ea typeface="Calibri"/>
                  <a:cs typeface="Calibri"/>
                  <a:sym typeface="Calibri"/>
                </a:rPr>
                <a:t>Hospital Course (if inpatient) or Course of Care/Treatment (if outpatient)</a:t>
              </a:r>
              <a:endParaRPr b="0" i="0" sz="1800" u="none" cap="none" strike="noStrike">
                <a:solidFill>
                  <a:srgbClr val="FFFFFF"/>
                </a:solidFill>
                <a:latin typeface="Calibri"/>
                <a:ea typeface="Calibri"/>
                <a:cs typeface="Calibri"/>
                <a:sym typeface="Calibri"/>
              </a:endParaRPr>
            </a:p>
          </p:txBody>
        </p:sp>
        <p:sp>
          <p:nvSpPr>
            <p:cNvPr id="246" name="Google Shape;246;p37"/>
            <p:cNvSpPr/>
            <p:nvPr/>
          </p:nvSpPr>
          <p:spPr>
            <a:xfrm rot="10800000">
              <a:off x="100" y="1628120"/>
              <a:ext cx="8127900" cy="822000"/>
            </a:xfrm>
            <a:prstGeom prst="upArrowCallout">
              <a:avLst>
                <a:gd fmla="val 25000" name="adj1"/>
                <a:gd fmla="val 25000" name="adj2"/>
                <a:gd fmla="val 25000" name="adj3"/>
                <a:gd fmla="val 64977" name="adj4"/>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7"/>
            <p:cNvSpPr txBox="1"/>
            <p:nvPr/>
          </p:nvSpPr>
          <p:spPr>
            <a:xfrm>
              <a:off x="0" y="1628124"/>
              <a:ext cx="8127900" cy="5340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FFFFFF"/>
                </a:buClr>
                <a:buSzPts val="1800"/>
                <a:buFont typeface="Calibri"/>
                <a:buNone/>
              </a:pPr>
              <a:r>
                <a:rPr b="0" i="0" lang="en" sz="1800" u="none" cap="none" strike="noStrike">
                  <a:solidFill>
                    <a:srgbClr val="FFFFFF"/>
                  </a:solidFill>
                  <a:latin typeface="Calibri"/>
                  <a:ea typeface="Calibri"/>
                  <a:cs typeface="Calibri"/>
                  <a:sym typeface="Calibri"/>
                </a:rPr>
                <a:t>Presentation</a:t>
              </a:r>
              <a:endParaRPr/>
            </a:p>
          </p:txBody>
        </p:sp>
        <p:sp>
          <p:nvSpPr>
            <p:cNvPr id="248" name="Google Shape;248;p37"/>
            <p:cNvSpPr/>
            <p:nvPr/>
          </p:nvSpPr>
          <p:spPr>
            <a:xfrm rot="10800000">
              <a:off x="100" y="814140"/>
              <a:ext cx="8127900" cy="822000"/>
            </a:xfrm>
            <a:prstGeom prst="upArrowCallout">
              <a:avLst>
                <a:gd fmla="val 25000" name="adj1"/>
                <a:gd fmla="val 25000" name="adj2"/>
                <a:gd fmla="val 25000" name="adj3"/>
                <a:gd fmla="val 64977" name="adj4"/>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7"/>
            <p:cNvSpPr txBox="1"/>
            <p:nvPr/>
          </p:nvSpPr>
          <p:spPr>
            <a:xfrm>
              <a:off x="0" y="814144"/>
              <a:ext cx="8127900" cy="5340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FFFFFF"/>
                </a:buClr>
                <a:buSzPts val="1800"/>
                <a:buFont typeface="Calibri"/>
                <a:buNone/>
              </a:pPr>
              <a:r>
                <a:rPr b="0" i="0" lang="en" sz="1800" u="none" cap="none" strike="noStrike">
                  <a:solidFill>
                    <a:srgbClr val="FFFFFF"/>
                  </a:solidFill>
                  <a:latin typeface="Calibri"/>
                  <a:ea typeface="Calibri"/>
                  <a:cs typeface="Calibri"/>
                  <a:sym typeface="Calibri"/>
                </a:rPr>
                <a:t>Background</a:t>
              </a:r>
              <a:endParaRPr/>
            </a:p>
          </p:txBody>
        </p:sp>
        <p:sp>
          <p:nvSpPr>
            <p:cNvPr id="250" name="Google Shape;250;p37"/>
            <p:cNvSpPr/>
            <p:nvPr/>
          </p:nvSpPr>
          <p:spPr>
            <a:xfrm rot="10800000">
              <a:off x="100" y="160"/>
              <a:ext cx="8127900" cy="822000"/>
            </a:xfrm>
            <a:prstGeom prst="upArrowCallout">
              <a:avLst>
                <a:gd fmla="val 25000" name="adj1"/>
                <a:gd fmla="val 25000" name="adj2"/>
                <a:gd fmla="val 25000" name="adj3"/>
                <a:gd fmla="val 64977" name="adj4"/>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7"/>
            <p:cNvSpPr txBox="1"/>
            <p:nvPr/>
          </p:nvSpPr>
          <p:spPr>
            <a:xfrm>
              <a:off x="0" y="164"/>
              <a:ext cx="8127900" cy="5340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FFFFFF"/>
                </a:buClr>
                <a:buSzPts val="1800"/>
                <a:buFont typeface="Calibri"/>
                <a:buNone/>
              </a:pPr>
              <a:r>
                <a:rPr b="0" i="0" lang="en" sz="1800" u="none" cap="none" strike="noStrike">
                  <a:solidFill>
                    <a:srgbClr val="FFFFFF"/>
                  </a:solidFill>
                  <a:latin typeface="Calibri"/>
                  <a:ea typeface="Calibri"/>
                  <a:cs typeface="Calibri"/>
                  <a:sym typeface="Calibri"/>
                </a:rPr>
                <a:t>Introduction</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8"/>
          <p:cNvSpPr txBox="1"/>
          <p:nvPr/>
        </p:nvSpPr>
        <p:spPr>
          <a:xfrm>
            <a:off x="431100" y="193725"/>
            <a:ext cx="8281800" cy="627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3200">
                <a:solidFill>
                  <a:srgbClr val="C08B3F"/>
                </a:solidFill>
                <a:latin typeface="Calibri"/>
                <a:ea typeface="Calibri"/>
                <a:cs typeface="Calibri"/>
                <a:sym typeface="Calibri"/>
              </a:rPr>
              <a:t>How Can Our PFAC Mobilize For Action?  </a:t>
            </a:r>
            <a:endParaRPr b="1" sz="3200">
              <a:solidFill>
                <a:srgbClr val="C08B3F"/>
              </a:solidFill>
              <a:latin typeface="Calibri"/>
              <a:ea typeface="Calibri"/>
              <a:cs typeface="Calibri"/>
              <a:sym typeface="Calibri"/>
            </a:endParaRPr>
          </a:p>
        </p:txBody>
      </p:sp>
      <p:pic>
        <p:nvPicPr>
          <p:cNvPr id="257" name="Google Shape;257;p38"/>
          <p:cNvPicPr preferRelativeResize="0"/>
          <p:nvPr>
            <p:ph idx="2" type="pic"/>
          </p:nvPr>
        </p:nvPicPr>
        <p:blipFill rotWithShape="1">
          <a:blip r:embed="rId3">
            <a:alphaModFix/>
          </a:blip>
          <a:srcRect b="0" l="288" r="278" t="0"/>
          <a:stretch/>
        </p:blipFill>
        <p:spPr>
          <a:xfrm>
            <a:off x="0" y="994775"/>
            <a:ext cx="9144000" cy="51813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graphicFrame>
        <p:nvGraphicFramePr>
          <p:cNvPr id="262" name="Google Shape;262;p39"/>
          <p:cNvGraphicFramePr/>
          <p:nvPr/>
        </p:nvGraphicFramePr>
        <p:xfrm>
          <a:off x="658175" y="1181963"/>
          <a:ext cx="3000000" cy="3000000"/>
        </p:xfrm>
        <a:graphic>
          <a:graphicData uri="http://schemas.openxmlformats.org/drawingml/2006/table">
            <a:tbl>
              <a:tblPr>
                <a:noFill/>
                <a:tableStyleId>{395889B7-BB67-4694-8AF1-A78D00AC60FA}</a:tableStyleId>
              </a:tblPr>
              <a:tblGrid>
                <a:gridCol w="3913825"/>
                <a:gridCol w="3913825"/>
              </a:tblGrid>
              <a:tr h="1134400">
                <a:tc>
                  <a:txBody>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Patient Engagement Considerations</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Our Plan</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34400">
                <a:tc>
                  <a:txBody>
                    <a:bodyPr/>
                    <a:lstStyle/>
                    <a:p>
                      <a:pPr indent="0" lvl="0" marL="0" rtl="0" algn="l">
                        <a:spcBef>
                          <a:spcPts val="0"/>
                        </a:spcBef>
                        <a:spcAft>
                          <a:spcPts val="0"/>
                        </a:spcAft>
                        <a:buNone/>
                      </a:pPr>
                      <a:r>
                        <a:rPr lang="en" sz="1600">
                          <a:latin typeface="Calibri"/>
                          <a:ea typeface="Calibri"/>
                          <a:cs typeface="Calibri"/>
                          <a:sym typeface="Calibri"/>
                        </a:rPr>
                        <a:t>Planning</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34400">
                <a:tc>
                  <a:txBody>
                    <a:bodyPr/>
                    <a:lstStyle/>
                    <a:p>
                      <a:pPr indent="0" lvl="0" marL="0" rtl="0" algn="l">
                        <a:spcBef>
                          <a:spcPts val="0"/>
                        </a:spcBef>
                        <a:spcAft>
                          <a:spcPts val="0"/>
                        </a:spcAft>
                        <a:buNone/>
                      </a:pPr>
                      <a:r>
                        <a:rPr lang="en" sz="1600">
                          <a:latin typeface="Calibri"/>
                          <a:ea typeface="Calibri"/>
                          <a:cs typeface="Calibri"/>
                          <a:sym typeface="Calibri"/>
                        </a:rPr>
                        <a:t>Conduct</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90875">
                <a:tc>
                  <a:txBody>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Dissemination and/or Evaluation</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263" name="Google Shape;263;p39"/>
          <p:cNvSpPr txBox="1"/>
          <p:nvPr/>
        </p:nvSpPr>
        <p:spPr>
          <a:xfrm>
            <a:off x="431100" y="93425"/>
            <a:ext cx="8281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rgbClr val="C08B3F"/>
                </a:solidFill>
                <a:latin typeface="Calibri"/>
                <a:ea typeface="Calibri"/>
                <a:cs typeface="Calibri"/>
                <a:sym typeface="Calibri"/>
              </a:rPr>
              <a:t>Patient Engagement Template</a:t>
            </a:r>
            <a:endParaRPr b="1" sz="2800">
              <a:solidFill>
                <a:srgbClr val="C08B3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graphicFrame>
        <p:nvGraphicFramePr>
          <p:cNvPr id="268" name="Google Shape;268;p40"/>
          <p:cNvGraphicFramePr/>
          <p:nvPr/>
        </p:nvGraphicFramePr>
        <p:xfrm>
          <a:off x="658175" y="383300"/>
          <a:ext cx="3000000" cy="3000000"/>
        </p:xfrm>
        <a:graphic>
          <a:graphicData uri="http://schemas.openxmlformats.org/drawingml/2006/table">
            <a:tbl>
              <a:tblPr>
                <a:noFill/>
                <a:tableStyleId>{395889B7-BB67-4694-8AF1-A78D00AC60FA}</a:tableStyleId>
              </a:tblPr>
              <a:tblGrid>
                <a:gridCol w="3913825"/>
                <a:gridCol w="3913825"/>
              </a:tblGrid>
              <a:tr h="536075">
                <a:tc>
                  <a:txBody>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Patient Engagement Considerations</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Our Plan</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39125">
                <a:tc>
                  <a:txBody>
                    <a:bodyPr/>
                    <a:lstStyle/>
                    <a:p>
                      <a:pPr indent="0" lvl="0" marL="0" rtl="0" algn="l">
                        <a:spcBef>
                          <a:spcPts val="0"/>
                        </a:spcBef>
                        <a:spcAft>
                          <a:spcPts val="0"/>
                        </a:spcAft>
                        <a:buNone/>
                      </a:pPr>
                      <a:r>
                        <a:rPr lang="en" sz="1600">
                          <a:latin typeface="Calibri"/>
                          <a:ea typeface="Calibri"/>
                          <a:cs typeface="Calibri"/>
                          <a:sym typeface="Calibri"/>
                        </a:rPr>
                        <a:t>Planning</a:t>
                      </a:r>
                      <a:endParaRPr sz="1600">
                        <a:latin typeface="Calibri"/>
                        <a:ea typeface="Calibri"/>
                        <a:cs typeface="Calibri"/>
                        <a:sym typeface="Calibri"/>
                      </a:endParaRPr>
                    </a:p>
                    <a:p>
                      <a:pPr indent="-304800" lvl="0" marL="457200" rtl="0" algn="l">
                        <a:spcBef>
                          <a:spcPts val="0"/>
                        </a:spcBef>
                        <a:spcAft>
                          <a:spcPts val="0"/>
                        </a:spcAft>
                        <a:buClr>
                          <a:srgbClr val="205D84"/>
                        </a:buClr>
                        <a:buSzPts val="1200"/>
                        <a:buChar char="•"/>
                      </a:pPr>
                      <a:r>
                        <a:rPr lang="en" sz="1200">
                          <a:solidFill>
                            <a:srgbClr val="205D84"/>
                          </a:solidFill>
                          <a:latin typeface="Calibri"/>
                          <a:ea typeface="Calibri"/>
                          <a:cs typeface="Calibri"/>
                          <a:sym typeface="Calibri"/>
                        </a:rPr>
                        <a:t>What is the type of patient or family experience we need for this project?</a:t>
                      </a:r>
                      <a:endParaRPr sz="1200">
                        <a:solidFill>
                          <a:srgbClr val="205D84"/>
                        </a:solidFill>
                        <a:latin typeface="Calibri"/>
                        <a:ea typeface="Calibri"/>
                        <a:cs typeface="Calibri"/>
                        <a:sym typeface="Calibri"/>
                      </a:endParaRPr>
                    </a:p>
                    <a:p>
                      <a:pPr indent="-304800" lvl="0" marL="457200" rtl="0" algn="l">
                        <a:spcBef>
                          <a:spcPts val="0"/>
                        </a:spcBef>
                        <a:spcAft>
                          <a:spcPts val="0"/>
                        </a:spcAft>
                        <a:buClr>
                          <a:srgbClr val="205D84"/>
                        </a:buClr>
                        <a:buSzPts val="1200"/>
                        <a:buChar char="•"/>
                      </a:pPr>
                      <a:r>
                        <a:rPr lang="en" sz="1200">
                          <a:solidFill>
                            <a:srgbClr val="205D84"/>
                          </a:solidFill>
                          <a:latin typeface="Calibri"/>
                          <a:ea typeface="Calibri"/>
                          <a:cs typeface="Calibri"/>
                          <a:sym typeface="Calibri"/>
                        </a:rPr>
                        <a:t>Do we have enough of this experience and if not, where could we find additional partners?  </a:t>
                      </a:r>
                      <a:endParaRPr sz="1200">
                        <a:solidFill>
                          <a:srgbClr val="205D84"/>
                        </a:solidFill>
                        <a:latin typeface="Calibri"/>
                        <a:ea typeface="Calibri"/>
                        <a:cs typeface="Calibri"/>
                        <a:sym typeface="Calibri"/>
                      </a:endParaRPr>
                    </a:p>
                    <a:p>
                      <a:pPr indent="-304800" lvl="0" marL="457200" rtl="0" algn="l">
                        <a:spcBef>
                          <a:spcPts val="0"/>
                        </a:spcBef>
                        <a:spcAft>
                          <a:spcPts val="0"/>
                        </a:spcAft>
                        <a:buClr>
                          <a:srgbClr val="205D84"/>
                        </a:buClr>
                        <a:buSzPts val="1200"/>
                        <a:buChar char="•"/>
                      </a:pPr>
                      <a:r>
                        <a:rPr lang="en" sz="1200">
                          <a:solidFill>
                            <a:srgbClr val="205D84"/>
                          </a:solidFill>
                          <a:latin typeface="Calibri"/>
                          <a:ea typeface="Calibri"/>
                          <a:cs typeface="Calibri"/>
                          <a:sym typeface="Calibri"/>
                        </a:rPr>
                        <a:t>Are there other patient safety groups who may be helpful?</a:t>
                      </a:r>
                      <a:endParaRPr sz="1200">
                        <a:solidFill>
                          <a:srgbClr val="205D84"/>
                        </a:solidFill>
                        <a:latin typeface="Calibri"/>
                        <a:ea typeface="Calibri"/>
                        <a:cs typeface="Calibri"/>
                        <a:sym typeface="Calibri"/>
                      </a:endParaRPr>
                    </a:p>
                    <a:p>
                      <a:pPr indent="-304800" lvl="0" marL="457200" rtl="0" algn="l">
                        <a:spcBef>
                          <a:spcPts val="0"/>
                        </a:spcBef>
                        <a:spcAft>
                          <a:spcPts val="0"/>
                        </a:spcAft>
                        <a:buClr>
                          <a:srgbClr val="205D84"/>
                        </a:buClr>
                        <a:buSzPts val="1200"/>
                        <a:buChar char="•"/>
                      </a:pPr>
                      <a:r>
                        <a:rPr lang="en" sz="1200">
                          <a:solidFill>
                            <a:srgbClr val="205D84"/>
                          </a:solidFill>
                          <a:latin typeface="Calibri"/>
                          <a:ea typeface="Calibri"/>
                          <a:cs typeface="Calibri"/>
                          <a:sym typeface="Calibri"/>
                        </a:rPr>
                        <a:t>How can we partner in the creation and design of the plan for this project/effort?</a:t>
                      </a:r>
                      <a:endParaRPr sz="1700">
                        <a:solidFill>
                          <a:srgbClr val="205D84"/>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664700">
                <a:tc>
                  <a:txBody>
                    <a:bodyPr/>
                    <a:lstStyle/>
                    <a:p>
                      <a:pPr indent="0" lvl="0" marL="0" rtl="0" algn="l">
                        <a:spcBef>
                          <a:spcPts val="0"/>
                        </a:spcBef>
                        <a:spcAft>
                          <a:spcPts val="0"/>
                        </a:spcAft>
                        <a:buNone/>
                      </a:pPr>
                      <a:r>
                        <a:rPr lang="en" sz="1600">
                          <a:latin typeface="Calibri"/>
                          <a:ea typeface="Calibri"/>
                          <a:cs typeface="Calibri"/>
                          <a:sym typeface="Calibri"/>
                        </a:rPr>
                        <a:t>Conduct</a:t>
                      </a:r>
                      <a:endParaRPr sz="1600">
                        <a:latin typeface="Calibri"/>
                        <a:ea typeface="Calibri"/>
                        <a:cs typeface="Calibri"/>
                        <a:sym typeface="Calibri"/>
                      </a:endParaRPr>
                    </a:p>
                    <a:p>
                      <a:pPr indent="0" lvl="0" marL="0" rtl="0" algn="l">
                        <a:spcBef>
                          <a:spcPts val="0"/>
                        </a:spcBef>
                        <a:spcAft>
                          <a:spcPts val="0"/>
                        </a:spcAft>
                        <a:buNone/>
                      </a:pPr>
                      <a:r>
                        <a:t/>
                      </a:r>
                      <a:endParaRPr sz="17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320025">
                <a:tc>
                  <a:txBody>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Dissemination and/or Evaluation</a:t>
                      </a:r>
                      <a:endParaRPr sz="16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700">
                        <a:solidFill>
                          <a:srgbClr val="3FA5BC"/>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graphicFrame>
        <p:nvGraphicFramePr>
          <p:cNvPr id="273" name="Google Shape;273;p41"/>
          <p:cNvGraphicFramePr/>
          <p:nvPr/>
        </p:nvGraphicFramePr>
        <p:xfrm>
          <a:off x="658175" y="383300"/>
          <a:ext cx="3000000" cy="3000000"/>
        </p:xfrm>
        <a:graphic>
          <a:graphicData uri="http://schemas.openxmlformats.org/drawingml/2006/table">
            <a:tbl>
              <a:tblPr>
                <a:noFill/>
                <a:tableStyleId>{395889B7-BB67-4694-8AF1-A78D00AC60FA}</a:tableStyleId>
              </a:tblPr>
              <a:tblGrid>
                <a:gridCol w="3913825"/>
                <a:gridCol w="3913825"/>
              </a:tblGrid>
              <a:tr h="536075">
                <a:tc>
                  <a:txBody>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Patient Engagement Considerations</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Our Plan</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39125">
                <a:tc>
                  <a:txBody>
                    <a:bodyPr/>
                    <a:lstStyle/>
                    <a:p>
                      <a:pPr indent="0" lvl="0" marL="0" rtl="0" algn="l">
                        <a:spcBef>
                          <a:spcPts val="0"/>
                        </a:spcBef>
                        <a:spcAft>
                          <a:spcPts val="0"/>
                        </a:spcAft>
                        <a:buNone/>
                      </a:pPr>
                      <a:r>
                        <a:rPr lang="en" sz="1600">
                          <a:latin typeface="Calibri"/>
                          <a:ea typeface="Calibri"/>
                          <a:cs typeface="Calibri"/>
                          <a:sym typeface="Calibri"/>
                        </a:rPr>
                        <a:t>Planning</a:t>
                      </a:r>
                      <a:endParaRPr sz="1600">
                        <a:latin typeface="Calibri"/>
                        <a:ea typeface="Calibri"/>
                        <a:cs typeface="Calibri"/>
                        <a:sym typeface="Calibri"/>
                      </a:endParaRPr>
                    </a:p>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What is the type of patient or family experience we need for this project?</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Do we have enough of this experience and if not, where could we find additional partners?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Are there other patient safety groups who may be helpful?</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How can we partner in the creation and design of the plan for this project/effort?</a:t>
                      </a:r>
                      <a:endParaRPr sz="17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664700">
                <a:tc>
                  <a:txBody>
                    <a:bodyPr/>
                    <a:lstStyle/>
                    <a:p>
                      <a:pPr indent="0" lvl="0" marL="0" rtl="0" algn="l">
                        <a:spcBef>
                          <a:spcPts val="0"/>
                        </a:spcBef>
                        <a:spcAft>
                          <a:spcPts val="0"/>
                        </a:spcAft>
                        <a:buNone/>
                      </a:pPr>
                      <a:r>
                        <a:rPr lang="en" sz="1600">
                          <a:latin typeface="Calibri"/>
                          <a:ea typeface="Calibri"/>
                          <a:cs typeface="Calibri"/>
                          <a:sym typeface="Calibri"/>
                        </a:rPr>
                        <a:t>Conduct</a:t>
                      </a:r>
                      <a:endParaRPr sz="1600">
                        <a:latin typeface="Calibri"/>
                        <a:ea typeface="Calibri"/>
                        <a:cs typeface="Calibri"/>
                        <a:sym typeface="Calibri"/>
                      </a:endParaRPr>
                    </a:p>
                    <a:p>
                      <a:pPr indent="-304800" lvl="0" marL="457200" rtl="0" algn="l">
                        <a:spcBef>
                          <a:spcPts val="0"/>
                        </a:spcBef>
                        <a:spcAft>
                          <a:spcPts val="0"/>
                        </a:spcAft>
                        <a:buClr>
                          <a:srgbClr val="205D84"/>
                        </a:buClr>
                        <a:buSzPts val="1200"/>
                        <a:buChar char="•"/>
                      </a:pPr>
                      <a:r>
                        <a:rPr lang="en" sz="1200">
                          <a:solidFill>
                            <a:srgbClr val="205D84"/>
                          </a:solidFill>
                          <a:latin typeface="Calibri"/>
                          <a:ea typeface="Calibri"/>
                          <a:cs typeface="Calibri"/>
                          <a:sym typeface="Calibri"/>
                        </a:rPr>
                        <a:t>How can we co-design specific elements of the intervention (i.e., data collection tools and processes)? </a:t>
                      </a:r>
                      <a:endParaRPr sz="1200">
                        <a:solidFill>
                          <a:srgbClr val="205D84"/>
                        </a:solidFill>
                        <a:latin typeface="Calibri"/>
                        <a:ea typeface="Calibri"/>
                        <a:cs typeface="Calibri"/>
                        <a:sym typeface="Calibri"/>
                      </a:endParaRPr>
                    </a:p>
                    <a:p>
                      <a:pPr indent="-304800" lvl="0" marL="457200" rtl="0" algn="l">
                        <a:spcBef>
                          <a:spcPts val="0"/>
                        </a:spcBef>
                        <a:spcAft>
                          <a:spcPts val="0"/>
                        </a:spcAft>
                        <a:buClr>
                          <a:srgbClr val="205D84"/>
                        </a:buClr>
                        <a:buSzPts val="1200"/>
                        <a:buChar char="•"/>
                      </a:pPr>
                      <a:r>
                        <a:rPr lang="en" sz="1200">
                          <a:solidFill>
                            <a:srgbClr val="205D84"/>
                          </a:solidFill>
                          <a:latin typeface="Calibri"/>
                          <a:ea typeface="Calibri"/>
                          <a:cs typeface="Calibri"/>
                          <a:sym typeface="Calibri"/>
                        </a:rPr>
                        <a:t>As results emerge, how can we help to prioritize meaningful themes and trends, and help to interpret findings?</a:t>
                      </a:r>
                      <a:endParaRPr sz="1200">
                        <a:solidFill>
                          <a:srgbClr val="205D84"/>
                        </a:solidFill>
                        <a:latin typeface="Calibri"/>
                        <a:ea typeface="Calibri"/>
                        <a:cs typeface="Calibri"/>
                        <a:sym typeface="Calibri"/>
                      </a:endParaRPr>
                    </a:p>
                    <a:p>
                      <a:pPr indent="-304800" lvl="0" marL="457200" rtl="0" algn="l">
                        <a:spcBef>
                          <a:spcPts val="0"/>
                        </a:spcBef>
                        <a:spcAft>
                          <a:spcPts val="0"/>
                        </a:spcAft>
                        <a:buClr>
                          <a:srgbClr val="205D84"/>
                        </a:buClr>
                        <a:buSzPts val="1200"/>
                        <a:buChar char="•"/>
                      </a:pPr>
                      <a:r>
                        <a:rPr lang="en" sz="1200">
                          <a:solidFill>
                            <a:srgbClr val="205D84"/>
                          </a:solidFill>
                          <a:latin typeface="Calibri"/>
                          <a:ea typeface="Calibri"/>
                          <a:cs typeface="Calibri"/>
                          <a:sym typeface="Calibri"/>
                        </a:rPr>
                        <a:t>How can we partner in ongoing assessment and adjustment of the project/effort?</a:t>
                      </a:r>
                      <a:endParaRPr sz="1700">
                        <a:solidFill>
                          <a:srgbClr val="205D84"/>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320025">
                <a:tc>
                  <a:txBody>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Dissemination and/or Evaluation</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700">
                        <a:solidFill>
                          <a:srgbClr val="3FA5BC"/>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aphicFrame>
        <p:nvGraphicFramePr>
          <p:cNvPr id="278" name="Google Shape;278;p42"/>
          <p:cNvGraphicFramePr/>
          <p:nvPr/>
        </p:nvGraphicFramePr>
        <p:xfrm>
          <a:off x="658175" y="383300"/>
          <a:ext cx="3000000" cy="3000000"/>
        </p:xfrm>
        <a:graphic>
          <a:graphicData uri="http://schemas.openxmlformats.org/drawingml/2006/table">
            <a:tbl>
              <a:tblPr>
                <a:noFill/>
                <a:tableStyleId>{395889B7-BB67-4694-8AF1-A78D00AC60FA}</a:tableStyleId>
              </a:tblPr>
              <a:tblGrid>
                <a:gridCol w="3913825"/>
                <a:gridCol w="3913825"/>
              </a:tblGrid>
              <a:tr h="536075">
                <a:tc>
                  <a:txBody>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Patient Engagement Considerations</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Our Plan</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39125">
                <a:tc>
                  <a:txBody>
                    <a:bodyPr/>
                    <a:lstStyle/>
                    <a:p>
                      <a:pPr indent="0" lvl="0" marL="0" rtl="0" algn="l">
                        <a:spcBef>
                          <a:spcPts val="0"/>
                        </a:spcBef>
                        <a:spcAft>
                          <a:spcPts val="0"/>
                        </a:spcAft>
                        <a:buNone/>
                      </a:pPr>
                      <a:r>
                        <a:rPr lang="en" sz="1600">
                          <a:latin typeface="Calibri"/>
                          <a:ea typeface="Calibri"/>
                          <a:cs typeface="Calibri"/>
                          <a:sym typeface="Calibri"/>
                        </a:rPr>
                        <a:t>Planning</a:t>
                      </a:r>
                      <a:endParaRPr sz="1600">
                        <a:latin typeface="Calibri"/>
                        <a:ea typeface="Calibri"/>
                        <a:cs typeface="Calibri"/>
                        <a:sym typeface="Calibri"/>
                      </a:endParaRPr>
                    </a:p>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What is the type of patient or family experience we need for this project?</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Do we have enough of this experience and if not, where could we find additional partners?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Are there other patient safety groups who may be helpful?</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How can we partner in the creation and design of the plan for this project/effort?</a:t>
                      </a:r>
                      <a:endParaRPr sz="17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664700">
                <a:tc>
                  <a:txBody>
                    <a:bodyPr/>
                    <a:lstStyle/>
                    <a:p>
                      <a:pPr indent="0" lvl="0" marL="0" rtl="0" algn="l">
                        <a:spcBef>
                          <a:spcPts val="0"/>
                        </a:spcBef>
                        <a:spcAft>
                          <a:spcPts val="0"/>
                        </a:spcAft>
                        <a:buNone/>
                      </a:pPr>
                      <a:r>
                        <a:rPr lang="en" sz="1600">
                          <a:latin typeface="Calibri"/>
                          <a:ea typeface="Calibri"/>
                          <a:cs typeface="Calibri"/>
                          <a:sym typeface="Calibri"/>
                        </a:rPr>
                        <a:t>Conduct</a:t>
                      </a:r>
                      <a:endParaRPr sz="1600">
                        <a:latin typeface="Calibri"/>
                        <a:ea typeface="Calibri"/>
                        <a:cs typeface="Calibri"/>
                        <a:sym typeface="Calibri"/>
                      </a:endParaRPr>
                    </a:p>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How can we co-design specific elements of the intervention (i.e., data collection tools and processes)?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As results emerge, how can we help to prioritize meaningful themes and trends, and help to interpret findings?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How can we partner in ongoing assessment and adjustment of the project/effort?</a:t>
                      </a:r>
                      <a:endParaRPr sz="17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320025">
                <a:tc>
                  <a:txBody>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Dissemination and/or Evaluation</a:t>
                      </a:r>
                      <a:endParaRPr sz="1600">
                        <a:solidFill>
                          <a:schemeClr val="dk1"/>
                        </a:solidFill>
                        <a:latin typeface="Calibri"/>
                        <a:ea typeface="Calibri"/>
                        <a:cs typeface="Calibri"/>
                        <a:sym typeface="Calibri"/>
                      </a:endParaRPr>
                    </a:p>
                    <a:p>
                      <a:pPr indent="-304800" lvl="0" marL="457200" rtl="0" algn="l">
                        <a:spcBef>
                          <a:spcPts val="0"/>
                        </a:spcBef>
                        <a:spcAft>
                          <a:spcPts val="0"/>
                        </a:spcAft>
                        <a:buClr>
                          <a:srgbClr val="205D84"/>
                        </a:buClr>
                        <a:buSzPts val="1200"/>
                        <a:buChar char="•"/>
                      </a:pPr>
                      <a:r>
                        <a:rPr lang="en" sz="1200">
                          <a:solidFill>
                            <a:srgbClr val="205D84"/>
                          </a:solidFill>
                          <a:latin typeface="Calibri"/>
                          <a:ea typeface="Calibri"/>
                          <a:cs typeface="Calibri"/>
                          <a:sym typeface="Calibri"/>
                        </a:rPr>
                        <a:t>How can we help to identify and participate in unique and patient-relevant venues for dissemination?  </a:t>
                      </a:r>
                      <a:endParaRPr sz="1200">
                        <a:solidFill>
                          <a:srgbClr val="205D84"/>
                        </a:solidFill>
                        <a:latin typeface="Calibri"/>
                        <a:ea typeface="Calibri"/>
                        <a:cs typeface="Calibri"/>
                        <a:sym typeface="Calibri"/>
                      </a:endParaRPr>
                    </a:p>
                    <a:p>
                      <a:pPr indent="-304800" lvl="0" marL="457200" rtl="0" algn="l">
                        <a:spcBef>
                          <a:spcPts val="0"/>
                        </a:spcBef>
                        <a:spcAft>
                          <a:spcPts val="0"/>
                        </a:spcAft>
                        <a:buClr>
                          <a:srgbClr val="205D84"/>
                        </a:buClr>
                        <a:buSzPts val="1200"/>
                        <a:buChar char="•"/>
                      </a:pPr>
                      <a:r>
                        <a:rPr lang="en" sz="1200">
                          <a:solidFill>
                            <a:srgbClr val="205D84"/>
                          </a:solidFill>
                          <a:latin typeface="Calibri"/>
                          <a:ea typeface="Calibri"/>
                          <a:cs typeface="Calibri"/>
                          <a:sym typeface="Calibri"/>
                        </a:rPr>
                        <a:t>How can we partner in evaluation and improvement of the project/effort?</a:t>
                      </a:r>
                      <a:endParaRPr sz="1700">
                        <a:solidFill>
                          <a:srgbClr val="205D84"/>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graphicFrame>
        <p:nvGraphicFramePr>
          <p:cNvPr id="283" name="Google Shape;283;p43"/>
          <p:cNvGraphicFramePr/>
          <p:nvPr/>
        </p:nvGraphicFramePr>
        <p:xfrm>
          <a:off x="278950" y="999463"/>
          <a:ext cx="3000000" cy="3000000"/>
        </p:xfrm>
        <a:graphic>
          <a:graphicData uri="http://schemas.openxmlformats.org/drawingml/2006/table">
            <a:tbl>
              <a:tblPr>
                <a:noFill/>
                <a:tableStyleId>{395889B7-BB67-4694-8AF1-A78D00AC60FA}</a:tableStyleId>
              </a:tblPr>
              <a:tblGrid>
                <a:gridCol w="3792450"/>
                <a:gridCol w="4793650"/>
              </a:tblGrid>
              <a:tr h="4197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Patient Engagement Considerations</a:t>
                      </a:r>
                      <a:endParaRPr b="1">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Our</a:t>
                      </a:r>
                      <a:r>
                        <a:rPr b="1" lang="en">
                          <a:solidFill>
                            <a:schemeClr val="dk1"/>
                          </a:solidFill>
                          <a:latin typeface="Calibri"/>
                          <a:ea typeface="Calibri"/>
                          <a:cs typeface="Calibri"/>
                          <a:sym typeface="Calibri"/>
                        </a:rPr>
                        <a:t> Plan</a:t>
                      </a:r>
                      <a:endParaRPr b="1">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798900">
                <a:tc>
                  <a:txBody>
                    <a:bodyPr/>
                    <a:lstStyle/>
                    <a:p>
                      <a:pPr indent="0" lvl="0" marL="0" rtl="0" algn="l">
                        <a:spcBef>
                          <a:spcPts val="0"/>
                        </a:spcBef>
                        <a:spcAft>
                          <a:spcPts val="0"/>
                        </a:spcAft>
                        <a:buNone/>
                      </a:pPr>
                      <a:r>
                        <a:rPr b="1" lang="en">
                          <a:latin typeface="Calibri"/>
                          <a:ea typeface="Calibri"/>
                          <a:cs typeface="Calibri"/>
                          <a:sym typeface="Calibri"/>
                        </a:rPr>
                        <a:t>Planning</a:t>
                      </a:r>
                      <a:endParaRPr b="1">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 sz="1100">
                          <a:solidFill>
                            <a:schemeClr val="dk1"/>
                          </a:solidFill>
                          <a:latin typeface="Calibri"/>
                          <a:ea typeface="Calibri"/>
                          <a:cs typeface="Calibri"/>
                          <a:sym typeface="Calibri"/>
                        </a:rPr>
                        <a:t>What is the type of patient or family experience we need for this project?</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 sz="1100">
                          <a:solidFill>
                            <a:schemeClr val="dk1"/>
                          </a:solidFill>
                          <a:latin typeface="Calibri"/>
                          <a:ea typeface="Calibri"/>
                          <a:cs typeface="Calibri"/>
                          <a:sym typeface="Calibri"/>
                        </a:rPr>
                        <a:t>Do we have enough of this experience and if not, where could we find additional partners?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 sz="1100">
                          <a:solidFill>
                            <a:schemeClr val="dk1"/>
                          </a:solidFill>
                          <a:latin typeface="Calibri"/>
                          <a:ea typeface="Calibri"/>
                          <a:cs typeface="Calibri"/>
                          <a:sym typeface="Calibri"/>
                        </a:rPr>
                        <a:t>Are there other patient safety groups who may be helpful?</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 sz="1100">
                          <a:solidFill>
                            <a:schemeClr val="dk1"/>
                          </a:solidFill>
                          <a:latin typeface="Calibri"/>
                          <a:ea typeface="Calibri"/>
                          <a:cs typeface="Calibri"/>
                          <a:sym typeface="Calibri"/>
                        </a:rPr>
                        <a:t>How can we partner in the creation and design of the plan for this project/effort?</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205D84"/>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770175">
                <a:tc>
                  <a:txBody>
                    <a:bodyPr/>
                    <a:lstStyle/>
                    <a:p>
                      <a:pPr indent="0" lvl="0" marL="0" rtl="0" algn="l">
                        <a:spcBef>
                          <a:spcPts val="0"/>
                        </a:spcBef>
                        <a:spcAft>
                          <a:spcPts val="0"/>
                        </a:spcAft>
                        <a:buNone/>
                      </a:pPr>
                      <a:r>
                        <a:rPr b="1" lang="en">
                          <a:latin typeface="Calibri"/>
                          <a:ea typeface="Calibri"/>
                          <a:cs typeface="Calibri"/>
                          <a:sym typeface="Calibri"/>
                        </a:rPr>
                        <a:t>Conduct</a:t>
                      </a:r>
                      <a:endParaRPr b="1">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 sz="1100">
                          <a:solidFill>
                            <a:schemeClr val="dk1"/>
                          </a:solidFill>
                          <a:latin typeface="Calibri"/>
                          <a:ea typeface="Calibri"/>
                          <a:cs typeface="Calibri"/>
                          <a:sym typeface="Calibri"/>
                        </a:rPr>
                        <a:t>How can we co-design specific elements of the intervention (i.e., data collection tools and processes)?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 sz="1100">
                          <a:solidFill>
                            <a:schemeClr val="dk1"/>
                          </a:solidFill>
                          <a:latin typeface="Calibri"/>
                          <a:ea typeface="Calibri"/>
                          <a:cs typeface="Calibri"/>
                          <a:sym typeface="Calibri"/>
                        </a:rPr>
                        <a:t>As results emerge, how can we help to prioritize meaningful themes and trends, and help to interpret findings?</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 sz="1100">
                          <a:solidFill>
                            <a:schemeClr val="dk1"/>
                          </a:solidFill>
                          <a:latin typeface="Calibri"/>
                          <a:ea typeface="Calibri"/>
                          <a:cs typeface="Calibri"/>
                          <a:sym typeface="Calibri"/>
                        </a:rPr>
                        <a:t>How can we partner in ongoing assessment and adjustment of the project/effort?</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solidFill>
                          <a:srgbClr val="205D84"/>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7932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Dissemination and/or Evaluation</a:t>
                      </a:r>
                      <a:endParaRPr b="1">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 sz="1100">
                          <a:solidFill>
                            <a:schemeClr val="dk1"/>
                          </a:solidFill>
                          <a:latin typeface="Calibri"/>
                          <a:ea typeface="Calibri"/>
                          <a:cs typeface="Calibri"/>
                          <a:sym typeface="Calibri"/>
                        </a:rPr>
                        <a:t>How can we help to identify and participate in unique and patient-relevant venues for dissemination?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 sz="1100">
                          <a:solidFill>
                            <a:schemeClr val="dk1"/>
                          </a:solidFill>
                          <a:latin typeface="Calibri"/>
                          <a:ea typeface="Calibri"/>
                          <a:cs typeface="Calibri"/>
                          <a:sym typeface="Calibri"/>
                        </a:rPr>
                        <a:t>How can we partner in evaluation and improvement of the project/effort?</a:t>
                      </a:r>
                      <a:endParaRPr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284" name="Google Shape;284;p43"/>
          <p:cNvSpPr txBox="1"/>
          <p:nvPr/>
        </p:nvSpPr>
        <p:spPr>
          <a:xfrm>
            <a:off x="152550" y="168175"/>
            <a:ext cx="8838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solidFill>
                <a:srgbClr val="205D84"/>
              </a:solidFill>
              <a:latin typeface="Calibri"/>
              <a:ea typeface="Calibri"/>
              <a:cs typeface="Calibri"/>
              <a:sym typeface="Calibri"/>
            </a:endParaRPr>
          </a:p>
        </p:txBody>
      </p:sp>
      <p:sp>
        <p:nvSpPr>
          <p:cNvPr id="285" name="Google Shape;285;p43"/>
          <p:cNvSpPr txBox="1"/>
          <p:nvPr/>
        </p:nvSpPr>
        <p:spPr>
          <a:xfrm>
            <a:off x="431100" y="93425"/>
            <a:ext cx="8281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rgbClr val="C08B3F"/>
                </a:solidFill>
                <a:latin typeface="Calibri"/>
                <a:ea typeface="Calibri"/>
                <a:cs typeface="Calibri"/>
                <a:sym typeface="Calibri"/>
              </a:rPr>
              <a:t>Patient Engagement Template</a:t>
            </a:r>
            <a:endParaRPr b="1" sz="2800">
              <a:solidFill>
                <a:srgbClr val="C08B3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BFE9F8E814B9458E004ABC1F0CC3C9" ma:contentTypeVersion="21" ma:contentTypeDescription="Create a new document." ma:contentTypeScope="" ma:versionID="45d391323c2dec7834a5e60de615d738">
  <xsd:schema xmlns:xsd="http://www.w3.org/2001/XMLSchema" xmlns:xs="http://www.w3.org/2001/XMLSchema" xmlns:p="http://schemas.microsoft.com/office/2006/metadata/properties" xmlns:ns2="2647b5e8-e984-43ae-bdd2-00b2faccf1d1" xmlns:ns3="c3ea5a7f-0794-451b-8053-72eb42be1c2d" targetNamespace="http://schemas.microsoft.com/office/2006/metadata/properties" ma:root="true" ma:fieldsID="6ebc8c34971e862c04a410f877f54d9b" ns2:_="" ns3:_="">
    <xsd:import namespace="2647b5e8-e984-43ae-bdd2-00b2faccf1d1"/>
    <xsd:import namespace="c3ea5a7f-0794-451b-8053-72eb42be1c2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Date" minOccurs="0"/>
                <xsd:element ref="ns2:TaxCatchAll" minOccurs="0"/>
                <xsd:element ref="ns3:MediaServiceOCR" minOccurs="0"/>
                <xsd:element ref="ns3:MediaServiceGenerationTime" minOccurs="0"/>
                <xsd:element ref="ns3:MediaServiceEventHashCode" minOccurs="0"/>
                <xsd:element ref="ns3:lcf76f155ced4ddcb4097134ff3c332f" minOccurs="0"/>
                <xsd:element ref="ns3:MediaServiceDateTaken" minOccurs="0"/>
                <xsd:element ref="ns3:MediaLengthInSeconds" minOccurs="0"/>
                <xsd:element ref="ns3:MediaServiceLocation" minOccurs="0"/>
                <xsd:element ref="ns2:SharedWithUsers" minOccurs="0"/>
                <xsd:element ref="ns2:SharedWithDetails" minOccurs="0"/>
                <xsd:element ref="ns3:MediaServiceObjectDetectorVersions" minOccurs="0"/>
                <xsd:element ref="ns3:MediaServiceSearchProperties" minOccurs="0"/>
                <xsd:element ref="ns3:Mem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47b5e8-e984-43ae-bdd2-00b2faccf1d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4" nillable="true" ma:displayName="Taxonomy Catch All Column" ma:hidden="true" ma:list="{2799136a-fe62-4499-90af-c73bc3fef729}" ma:internalName="TaxCatchAll" ma:showField="CatchAllData" ma:web="2647b5e8-e984-43ae-bdd2-00b2faccf1d1">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ea5a7f-0794-451b-8053-72eb42be1c2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Date" ma:index="13" nillable="true" ma:displayName="Date" ma:format="DateOnly" ma:internalName="Date">
      <xsd:simpleType>
        <xsd:restriction base="dms:DateTim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17e3171-58b2-4d53-84aa-4c22be8b0971"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mo" ma:index="27" nillable="true" ma:displayName="Memo" ma:format="Dropdown" ma:internalName="Mem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2647b5e8-e984-43ae-bdd2-00b2faccf1d1" xsi:nil="true"/>
    <Memo xmlns="c3ea5a7f-0794-451b-8053-72eb42be1c2d" xsi:nil="true"/>
    <Date xmlns="c3ea5a7f-0794-451b-8053-72eb42be1c2d" xsi:nil="true"/>
    <lcf76f155ced4ddcb4097134ff3c332f xmlns="c3ea5a7f-0794-451b-8053-72eb42be1c2d">
      <Terms xmlns="http://schemas.microsoft.com/office/infopath/2007/PartnerControls"/>
    </lcf76f155ced4ddcb4097134ff3c332f>
    <_dlc_DocId xmlns="2647b5e8-e984-43ae-bdd2-00b2faccf1d1">YU52FPMFMMT7-1977900663-319839</_dlc_DocId>
    <_dlc_DocIdUrl xmlns="2647b5e8-e984-43ae-bdd2-00b2faccf1d1">
      <Url>https://leapfroggroup2.sharepoint.com/sites/TheLeapfrogGroup/_layouts/15/DocIdRedir.aspx?ID=YU52FPMFMMT7-1977900663-319839</Url>
      <Description>YU52FPMFMMT7-1977900663-319839</Description>
    </_dlc_DocIdUrl>
  </documentManagement>
</p:properties>
</file>

<file path=customXml/itemProps1.xml><?xml version="1.0" encoding="utf-8"?>
<ds:datastoreItem xmlns:ds="http://schemas.openxmlformats.org/officeDocument/2006/customXml" ds:itemID="{DC73E2B0-253F-4B9D-B21B-4F072D133F74}"/>
</file>

<file path=customXml/itemProps2.xml><?xml version="1.0" encoding="utf-8"?>
<ds:datastoreItem xmlns:ds="http://schemas.openxmlformats.org/officeDocument/2006/customXml" ds:itemID="{E8C93808-8031-4728-B598-7F2B8F96B81A}"/>
</file>

<file path=customXml/itemProps3.xml><?xml version="1.0" encoding="utf-8"?>
<ds:datastoreItem xmlns:ds="http://schemas.openxmlformats.org/officeDocument/2006/customXml" ds:itemID="{DEB3BD12-9D79-47B9-BFC3-28ABC2466036}"/>
</file>

<file path=customXml/itemProps4.xml><?xml version="1.0" encoding="utf-8"?>
<ds:datastoreItem xmlns:ds="http://schemas.openxmlformats.org/officeDocument/2006/customXml" ds:itemID="{8A43CB02-25CE-478A-B5E0-29BA406B545D}"/>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0x0101009FBFE9F8E814B9458E004ABC1F0CC3C9</vt:lpwstr>
  </property>
  <property fmtid="{D5CDD505-2E9C-101B-9397-08002B2CF9AE}" pid="3" name="_dlc_DocIdItemGuid">
    <vt:lpwstr>69e9ece2-86ab-4a1f-98ae-802fd773e354</vt:lpwstr>
  </property>
</Properties>
</file>