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7386C7-8131-4074-BA0A-0B35541CEDF4}">
  <a:tblStyle styleId="{F57386C7-8131-4074-BA0A-0B35541CED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2DCF80-F2FE-41CE-9E2F-B9DC47140166}" styleName="Table_1">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rgbClr val="FFFFFF"/>
      </a:tcTxStyle>
      <a:tcStyle>
        <a:fill>
          <a:solidFill>
            <a:srgbClr val="4472C4"/>
          </a:solidFill>
        </a:fill>
      </a:tcStyle>
    </a:lastCol>
    <a:firstCol>
      <a:tcTxStyle b="on" i="off">
        <a:font>
          <a:latin typeface="Arial"/>
          <a:ea typeface="Arial"/>
          <a:cs typeface="Arial"/>
        </a:font>
        <a:srgbClr val="FFFFFF"/>
      </a:tcTxStyle>
      <a:tcStyle>
        <a:fill>
          <a:solidFill>
            <a:srgbClr val="4472C4"/>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presProps" Target="presProps.xml"/><Relationship Id="rId21" Type="http://schemas.openxmlformats.org/officeDocument/2006/relationships/customXml" Target="../customXml/item2.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viewProps" Target="viewProps.xml"/><Relationship Id="rId16" Type="http://schemas.openxmlformats.org/officeDocument/2006/relationships/slide" Target="slides/slide10.xml"/><Relationship Id="rId20" Type="http://schemas.openxmlformats.org/officeDocument/2006/relationships/customXml" Target="../customXml/item1.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ustomXml" Target="../customXml/item4.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o.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e1e19463b_0_1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5e1e19463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This is the second part of Section 6: </a:t>
            </a:r>
            <a:r>
              <a:rPr i="1" lang="en" sz="1200">
                <a:solidFill>
                  <a:schemeClr val="dk1"/>
                </a:solidFill>
                <a:latin typeface="Calibri"/>
                <a:ea typeface="Calibri"/>
                <a:cs typeface="Calibri"/>
                <a:sym typeface="Calibri"/>
              </a:rPr>
              <a:t>Getting Practical, Finding our Project</a:t>
            </a:r>
            <a:r>
              <a:rPr lang="en" sz="1200">
                <a:solidFill>
                  <a:schemeClr val="dk1"/>
                </a:solidFill>
                <a:latin typeface="Calibri"/>
                <a:ea typeface="Calibri"/>
                <a:cs typeface="Calibri"/>
                <a:sym typeface="Calibri"/>
              </a:rPr>
              <a:t>! and is our final section of the Toolkit!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solidFill>
                <a:schemeClr val="dk1"/>
              </a:solidFill>
              <a:latin typeface="Courier New"/>
              <a:ea typeface="Courier New"/>
              <a:cs typeface="Courier New"/>
              <a:sym typeface="Courier New"/>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f833a5393_0_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9f833a539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With this more specific vision of our project idea fleshed out, let’s return to the Patient Engagement Template we learned about earlier in this section and think more specifically about all the things we as the PFAC can bring to this work.</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Invite the group to contribute to completing the template, and capture what the group provides directly into the slide by putting it in editable mode (regardless of whether you’re meeting in person or virtually).</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Starting with planning:</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type of patient or family experience we need for this project?</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we have enough of this experience and if not, where could we find additional partners?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Are there other patient safety groups who may be helpful?</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partner in the creation and design of the plan for this project/effort?</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Thinking more now about once the project is underway:</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co-design specific elements of the intervention (i.e., data collection tools and processes)?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 results emerge, how can we help to prioritize meaningful themes and trends, and help to interpret findings?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partner in ongoing assessment and adjustment of the project/effort?</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And lastly, when we want to share information about this work or evaluate its strengths and weaknesses: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help to identify and participate in unique and patient-relevant venues for dissemination?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partner in evaluation and improvement of the project/effort?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f833a5393_0_2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f833a539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First, let’s take a moment to congratulate ourselves and each other on all of the work we have just undertaken! This was a great deal of content, and everyone put in so much work to get here. Of course, this is the beginning and not the end—now we can use some of what we have learned and practiced. </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Our next step is to share our ideas with relevant team members from the hospital and work with them, identifying additional partners and project team members, or necessary resources. Starting now and throughout the life of the project, let’s remember we can consult the supplemental materials from the toolkit to use for additional guidance or ideas.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5e1e19463b_0_10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5e1e19463b_0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have come to the end of the final Section, so let’s pause and review what we have done.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reviewed and brainstormed project ideas.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identified one project to tackle.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considered project planning and evaluation.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95c7461080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95c746108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so much for your time and participation—not only with this last section but with all of the material we covered in this toolkit to leverage patient engagement to address diagnostic safety and quality. </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f779f00c1_0_2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9f779f00c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can start by looking at all of the project ideas you’ve already come up with, as well as issues or topics that have not come up.</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Point or reference the list on the flip-chart, whiteboard, chalkboard, or something similar, or if you are meeting virtually show a slide with the list.</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is the list of what you have produced so far—including ideas from the hospital leadership or other relevant team members. I’ll give everyone a moment to review the list.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25b859674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25b85967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Now let’s a take a few minutes to brainstorm any additional ideas that haven’t been suggested so far. These can also be issues or topics on your mind based on our prior conversations and what we’ve covered in the sessions—they don’t have to be fully formed project ideas.</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Capture all of the suggestions on a flip-chart, whiteboard, chalkboard, or something similar, if meeting in person, or if you are meeting virtually use an editable slide and capture the ideas there. Let the brainstorming go on for 4-5 minutes. Next you’ll go through a few steps to “clean up” the list, and the goal is to end up with a list that is clear and easy to understand so that the group can begin to prioritize and vote (if needed).</a:t>
            </a:r>
            <a:endParaRPr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Now we are going to flesh out the list a little bit so that we can start to prioritize and identify which project we want to do first. First, let’s see if we have any duplicates or ideas that are similar to each other, they could be combined.</a:t>
            </a:r>
            <a:endParaRPr sz="1200">
              <a:solidFill>
                <a:schemeClr val="dk1"/>
              </a:solidFill>
              <a:latin typeface="Calibri"/>
              <a:ea typeface="Calibri"/>
              <a:cs typeface="Calibri"/>
              <a:sym typeface="Calibri"/>
            </a:endParaRPr>
          </a:p>
          <a:p>
            <a:pPr indent="-304800" lvl="0" marL="914400" rtl="0" algn="l">
              <a:lnSpc>
                <a:spcPct val="100000"/>
              </a:lnSpc>
              <a:spcBef>
                <a:spcPts val="0"/>
              </a:spcBef>
              <a:spcAft>
                <a:spcPts val="0"/>
              </a:spcAft>
              <a:buClr>
                <a:schemeClr val="dk1"/>
              </a:buClr>
              <a:buSzPts val="1200"/>
              <a:buFont typeface="Calibri"/>
              <a:buChar char="●"/>
            </a:pPr>
            <a:r>
              <a:rPr lang="en" sz="1200" u="sng">
                <a:solidFill>
                  <a:schemeClr val="dk1"/>
                </a:solidFill>
                <a:latin typeface="Calibri"/>
                <a:ea typeface="Calibri"/>
                <a:cs typeface="Calibri"/>
                <a:sym typeface="Calibri"/>
              </a:rPr>
              <a:t>Invite the group to contribute if/as needed, going through the full list (ideas suggested earlier and ideas suggested now) and start to “clean it up” by grouping ideas that are similar they could be combined. </a:t>
            </a:r>
            <a:endParaRPr sz="1200" u="sng">
              <a:solidFill>
                <a:schemeClr val="dk1"/>
              </a:solidFill>
              <a:latin typeface="Calibri"/>
              <a:ea typeface="Calibri"/>
              <a:cs typeface="Calibri"/>
              <a:sym typeface="Calibri"/>
            </a:endParaRPr>
          </a:p>
          <a:p>
            <a:pPr indent="0" lvl="0" marL="914400" rtl="0" algn="l">
              <a:lnSpc>
                <a:spcPct val="100000"/>
              </a:lnSpc>
              <a:spcBef>
                <a:spcPts val="0"/>
              </a:spcBef>
              <a:spcAft>
                <a:spcPts val="0"/>
              </a:spcAft>
              <a:buNone/>
            </a:pPr>
            <a:r>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Next, let’s add some details to the ideas that are less formed. </a:t>
            </a:r>
            <a:endParaRPr sz="1200">
              <a:solidFill>
                <a:schemeClr val="dk1"/>
              </a:solidFill>
              <a:latin typeface="Calibri"/>
              <a:ea typeface="Calibri"/>
              <a:cs typeface="Calibri"/>
              <a:sym typeface="Calibri"/>
            </a:endParaRPr>
          </a:p>
          <a:p>
            <a:pPr indent="-304800" lvl="0" marL="914400" rtl="0" algn="l">
              <a:spcBef>
                <a:spcPts val="0"/>
              </a:spcBef>
              <a:spcAft>
                <a:spcPts val="0"/>
              </a:spcAft>
              <a:buClr>
                <a:schemeClr val="dk1"/>
              </a:buClr>
              <a:buSzPts val="1200"/>
              <a:buFont typeface="Calibri"/>
              <a:buChar char="●"/>
            </a:pPr>
            <a:r>
              <a:rPr lang="en" sz="1200" u="sng">
                <a:solidFill>
                  <a:schemeClr val="dk1"/>
                </a:solidFill>
                <a:latin typeface="Calibri"/>
                <a:ea typeface="Calibri"/>
                <a:cs typeface="Calibri"/>
                <a:sym typeface="Calibri"/>
              </a:rPr>
              <a:t>For any suggestions that are just issues or topics, ask the group, “What could we do to address this? What type of project might this be?” Add brief notes to each of those ideas. Once the list is ready, move on to the 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9f833a5393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9f833a539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u="sng">
                <a:solidFill>
                  <a:schemeClr val="dk1"/>
                </a:solidFill>
                <a:latin typeface="Calibri"/>
                <a:ea typeface="Calibri"/>
                <a:cs typeface="Calibri"/>
                <a:sym typeface="Calibri"/>
              </a:rPr>
              <a:t>If the number of project ideas is small (5 or less), you do not need to vote and you can move to the next exercise (skip to slide 5) which is determining the impact and difficulty of each option.   If this is the case, you will say:</a:t>
            </a:r>
            <a:endParaRPr sz="1200" u="sng">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Since we have a relatively short list, we can evaluate the strengths and weakness for every idea. </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If the number of project ideas is large (5 or more), use a technique called multi-voting.  There is a Multi-voting Guidance included in the supplemental materials, but a shortened version is available below. </a:t>
            </a:r>
            <a:endParaRPr sz="1200" u="sng">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multi-voting, everyone is allowed to cast the same number of votes—and the number of votes is 1/3 of the total number of items on the list. So for example, if there are 15 project ideas, everyone can vote for five of the projects—this is just a straight vote, you do not need to rank your choices.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o   </a:t>
            </a:r>
            <a:r>
              <a:rPr lang="en" sz="1200" u="sng">
                <a:solidFill>
                  <a:schemeClr val="dk1"/>
                </a:solidFill>
                <a:latin typeface="Calibri"/>
                <a:ea typeface="Calibri"/>
                <a:cs typeface="Calibri"/>
                <a:sym typeface="Calibri"/>
              </a:rPr>
              <a:t>Ask everyone to cast their votes publicly or privately as desired.  It can be done anonymously, by submitting votes through a digital tool such as sli.do (</a:t>
            </a:r>
            <a:r>
              <a:rPr lang="en" sz="1200" u="sng">
                <a:solidFill>
                  <a:schemeClr val="dk1"/>
                </a:solidFill>
                <a:latin typeface="Calibri"/>
                <a:ea typeface="Calibri"/>
                <a:cs typeface="Calibri"/>
                <a:sym typeface="Calibri"/>
                <a:hlinkClick r:id="rId2">
                  <a:extLst>
                    <a:ext uri="{A12FA001-AC4F-418D-AE19-62706E023703}">
                      <ahyp:hlinkClr val="tx"/>
                    </a:ext>
                  </a:extLst>
                </a:hlinkClick>
              </a:rPr>
              <a:t>https://www.slido.com</a:t>
            </a:r>
            <a:r>
              <a:rPr lang="en" sz="1200" u="sng">
                <a:solidFill>
                  <a:schemeClr val="dk1"/>
                </a:solidFill>
                <a:latin typeface="Calibri"/>
                <a:ea typeface="Calibri"/>
                <a:cs typeface="Calibri"/>
                <a:sym typeface="Calibri"/>
              </a:rPr>
              <a:t>) or by voting on paper ballots.  It can also be done publicly, through a show of hands or other interactive group activities such as placing a sticker or making a mark next to the items a person wants to vote for on a chalkboard or whiteboard. </a:t>
            </a:r>
            <a:endParaRPr sz="1200" u="sng">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5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Next, eliminate choices that received fewer votes, but the number that gets eliminated depends on the size of the group voting.</a:t>
            </a:r>
            <a:endParaRPr u="sng">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u="sng">
                <a:solidFill>
                  <a:schemeClr val="dk1"/>
                </a:solidFill>
                <a:latin typeface="Calibri"/>
                <a:ea typeface="Calibri"/>
                <a:cs typeface="Calibri"/>
                <a:sym typeface="Calibri"/>
              </a:rPr>
              <a:t>For less than 5 PFAC members: eliminate options with less than 2 votes.</a:t>
            </a:r>
            <a:endParaRPr sz="1200" u="sng">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u="sng">
                <a:solidFill>
                  <a:schemeClr val="dk1"/>
                </a:solidFill>
                <a:latin typeface="Calibri"/>
                <a:ea typeface="Calibri"/>
                <a:cs typeface="Calibri"/>
                <a:sym typeface="Calibri"/>
              </a:rPr>
              <a:t>6 to 15 PFAC members: Eliminate options with less than 3 votes.</a:t>
            </a:r>
            <a:endParaRPr sz="1200" u="sng">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u="sng">
                <a:solidFill>
                  <a:schemeClr val="dk1"/>
                </a:solidFill>
                <a:latin typeface="Calibri"/>
                <a:ea typeface="Calibri"/>
                <a:cs typeface="Calibri"/>
                <a:sym typeface="Calibri"/>
              </a:rPr>
              <a:t>For more than 15 PFAC members: Eliminate options with less than 4 votes.</a:t>
            </a:r>
            <a:endParaRPr sz="1200" u="sng">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u="sng">
                <a:solidFill>
                  <a:schemeClr val="dk1"/>
                </a:solidFill>
                <a:latin typeface="Calibri"/>
                <a:ea typeface="Calibri"/>
                <a:cs typeface="Calibri"/>
                <a:sym typeface="Calibri"/>
              </a:rPr>
              <a:t>If there is a clear winner or short list (3-4) of winners, stop there. If not, repeat</a:t>
            </a:r>
            <a:r>
              <a:rPr lang="en" sz="1200">
                <a:solidFill>
                  <a:schemeClr val="dk1"/>
                </a:solidFill>
                <a:latin typeface="Calibri"/>
                <a:ea typeface="Calibri"/>
                <a:cs typeface="Calibri"/>
                <a:sym typeface="Calibri"/>
              </a:rPr>
              <a:t> </a:t>
            </a:r>
            <a:r>
              <a:rPr lang="en" sz="1200" u="sng">
                <a:solidFill>
                  <a:schemeClr val="dk1"/>
                </a:solidFill>
                <a:latin typeface="Calibri"/>
                <a:ea typeface="Calibri"/>
                <a:cs typeface="Calibri"/>
                <a:sym typeface="Calibri"/>
              </a:rPr>
              <a:t>steps 1-4 until there is a winner or short list of winners.</a:t>
            </a:r>
            <a:endParaRPr sz="1200" u="sng">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1200" u="sng">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f833a5393_0_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9f833a539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Thank you for working through that brainstorming and prioritization process! All of the ideas were great and again, just because they did not make it to the top of the list does not mean they are gone—we will keep them and can circle back to them at a later time. </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Now with our shortened, prioritized list let’s spend a little time thinking about the impact and the potential difficulty of each idea. The ideal project is high impact, but not overly difficult. This does not mean we cannot take on difficult projects, but it will be helpful to see the ideas plotted on this quadrant. So, let’s take each idea and think about…how impactful does this project have the potential to be? And how difficult might it be to do--what would the barriers be?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Go through each of the project ideas and ask these two questions. Depending on the discussion and answers, plot the project idea where it best fits in the quadrant. If it is a virtual meeting, you can make this slide editable and add the project ideas right into the table. If it is an in-person meeting, you can draft a simple version of the quadrant table and add the project ideas to it on a flip-chart, whiteboard, chalkboard, or something similar.</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Once you have worked through the exercise, if there is a clear “winner” you can move on to the next slide. If there is not a clear winner, continue to discuss and again reassure the group that just because a project is not the winner this time, it doesn’t mean the group can’t return to it.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f833a5393_0_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f833a539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Now that we have decided on the first project we are going to work on, let’s get into some more specifics. This table is a simplified version of a tool developed for Quality Improvement projects by Johns Hopkins University. It prompts us to consider distinct aspects of our idea.</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The first step is to be very specific. What exactly is our goal and how are we going to get there? What are the activities we will undertake and the short-term goals (or “objectives”) we plan to accomplish along the way?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We also need the project to be measurable. Are the objectives measurable? How will we know if the changes resulted in improvement?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Similar to what we discussed with the impact and difficulty quadrant, is achievability. Is this project doable in the time we have? Are we trying to do too much? Should we do more?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Furthermore, is this project relevant and realistic? Do we have what we need—the time, the right people, the financial support, or other things—to accomplish this task?</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f833a5393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9f833a539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To see how these questions work in action, this is the same table—divided into two slides--with an example provided to demonstrate how these questions may be answered. In this case, a PFAC wants to develop a project around medication safety, and so in the description of the project, they clearly list the interventions they would like to develop or test in the project: taking a picture of all medications or bringing a bag of all current medications to the hospital, using an iPhone or other app to help keep track of what medications are used, and/or having easy access to an online pharmacy portal that shows all medications and doses.</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The PFAC describes their goals and objects like this: Our goal is to reduce medication-related diagnostic issues. We will do this by a) compiling a list of approaches that patients and families can use to better track and report what medications are being used, and b.) disseminating information about these approaches to patients who are part of this hospital community, and those arriving at the emergency department.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To measure the interventions used in the project, the PFAC plans to partner with hospital leadership to understand whether the rate of medication-related diagnostic issues changed after implementation of the resources.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8cf0fcff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a8cf0fcf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table continues on this slide, with the section on achievability. Here the PFAC states they believe they can work with their assembled partners to compile a list of tested/trusted approaches, and implement the dissemination campaign after the list is compiled. </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In terms of relevance and assessing how realistic the project is, the PFAC indicates they need clinical and pharmacy partners to help confirm the best approaches to suggest for tracking and reporting on current medications and that they will work with the hospital to identify those partners. They also need support and interaction with hospital safety and risk personnel to help track impact of the project on the rate of medication-related diagnostic issues.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Lastly, in thinking about timeliness, the PFAC acknowledges they’ll need to work closely with the hospital team to determine timeline, but they believe compiling the list of approaches could be done in about 6 months, with implementation of the dissemination happening in the 6 months after the list is compiled.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f833a5393_0_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9f833a539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 Now it’s our turn.  Taking the project idea we have prioritized, let’s fill out the segments of this table to get more specific with our project idea.</a:t>
            </a:r>
            <a:endParaRPr sz="1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Invite the group to contribute to the blank table starting with the more specific description of the project, and capture what the group provides directly into the slide by putting it in editable mode (regardless of whether you’re meeting in person or virtually).</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Let’s start with our project idea, describing it with the same level of detail as the example.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Next, what exactly is our goal and how are we going to get there? What are the activities we will undertake and the short-term goals (or “objectives”) we plan to accomplish along the way?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For the next section, are our objectives measurable? How will we know if the changes resulted in improvement?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What about achievability? Is this doable in the time we have?  Are we trying to do too much? Should we do more?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   And lastly, let’s get realistic. Do we have what we need—the time, the right people, the financial support, or other things—to accomplish this?  What—and who—do we need?</a:t>
            </a:r>
            <a:endParaRPr sz="1200">
              <a:solidFill>
                <a:schemeClr val="dk1"/>
              </a:solidFill>
              <a:latin typeface="Calibri"/>
              <a:ea typeface="Calibri"/>
              <a:cs typeface="Calibri"/>
              <a:sym typeface="Calibri"/>
            </a:endParaRPr>
          </a:p>
          <a:p>
            <a:pPr indent="0" lvl="0" marL="158750" rtl="0" algn="l">
              <a:spcBef>
                <a:spcPts val="0"/>
              </a:spcBef>
              <a:spcAft>
                <a:spcPts val="0"/>
              </a:spcAft>
              <a:buNone/>
            </a:pPr>
            <a:r>
              <a:t/>
            </a:r>
            <a:endParaRPr sz="1200">
              <a:solidFill>
                <a:schemeClr val="dk1"/>
              </a:solidFill>
              <a:latin typeface="Calibri"/>
              <a:ea typeface="Calibri"/>
              <a:cs typeface="Calibri"/>
              <a:sym typeface="Calibri"/>
            </a:endParaRPr>
          </a:p>
          <a:p>
            <a:pPr indent="0" lvl="0" marL="15875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2"/>
          <p:cNvSpPr txBox="1"/>
          <p:nvPr>
            <p:ph type="ctrTitle"/>
          </p:nvPr>
        </p:nvSpPr>
        <p:spPr>
          <a:xfrm>
            <a:off x="685800" y="509969"/>
            <a:ext cx="64986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6" name="Google Shape;16;p2"/>
          <p:cNvPicPr preferRelativeResize="0"/>
          <p:nvPr/>
        </p:nvPicPr>
        <p:blipFill rotWithShape="1">
          <a:blip r:embed="rId2">
            <a:alphaModFix/>
          </a:blip>
          <a:srcRect b="0" l="0" r="0" t="0"/>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7184315" y="1233246"/>
            <a:ext cx="1268058" cy="317015"/>
          </a:xfrm>
          <a:prstGeom prst="rect">
            <a:avLst/>
          </a:prstGeom>
          <a:noFill/>
          <a:ln>
            <a:noFill/>
          </a:ln>
        </p:spPr>
      </p:pic>
      <p:sp>
        <p:nvSpPr>
          <p:cNvPr id="18" name="Google Shape;18;p2"/>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p:cSld name="Referral &amp; Consultation">
    <p:bg>
      <p:bgPr>
        <a:solidFill>
          <a:srgbClr val="973272"/>
        </a:solidFill>
      </p:bgPr>
    </p:bg>
    <p:spTree>
      <p:nvGrpSpPr>
        <p:cNvPr id="74"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b="0" l="0" r="0" t="0"/>
          <a:stretch/>
        </p:blipFill>
        <p:spPr>
          <a:xfrm>
            <a:off x="-211873" y="3734649"/>
            <a:ext cx="7543801" cy="2598379"/>
          </a:xfrm>
          <a:prstGeom prst="rect">
            <a:avLst/>
          </a:prstGeom>
          <a:noFill/>
          <a:ln>
            <a:noFill/>
          </a:ln>
        </p:spPr>
      </p:pic>
      <p:sp>
        <p:nvSpPr>
          <p:cNvPr id="76" name="Google Shape;76;p11"/>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 name="Google Shape;78;p1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9" name="Google Shape;79;p11"/>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80" name="Google Shape;80;p11"/>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p:cSld name="Diagnostic Testing">
    <p:bg>
      <p:bgPr>
        <a:solidFill>
          <a:srgbClr val="661F57"/>
        </a:solidFill>
      </p:bgPr>
    </p:bg>
    <p:spTree>
      <p:nvGrpSpPr>
        <p:cNvPr id="81" name="Shape 81"/>
        <p:cNvGrpSpPr/>
        <p:nvPr/>
      </p:nvGrpSpPr>
      <p:grpSpPr>
        <a:xfrm>
          <a:off x="0" y="0"/>
          <a:ext cx="0" cy="0"/>
          <a:chOff x="0" y="0"/>
          <a:chExt cx="0" cy="0"/>
        </a:xfrm>
      </p:grpSpPr>
      <p:pic>
        <p:nvPicPr>
          <p:cNvPr id="82" name="Google Shape;82;p12"/>
          <p:cNvPicPr preferRelativeResize="0"/>
          <p:nvPr/>
        </p:nvPicPr>
        <p:blipFill rotWithShape="1">
          <a:blip r:embed="rId2">
            <a:alphaModFix/>
          </a:blip>
          <a:srcRect b="0" l="0" r="0" t="0"/>
          <a:stretch/>
        </p:blipFill>
        <p:spPr>
          <a:xfrm>
            <a:off x="-211872" y="3737114"/>
            <a:ext cx="7543798" cy="2599652"/>
          </a:xfrm>
          <a:prstGeom prst="rect">
            <a:avLst/>
          </a:prstGeom>
          <a:noFill/>
          <a:ln>
            <a:noFill/>
          </a:ln>
        </p:spPr>
      </p:pic>
      <p:sp>
        <p:nvSpPr>
          <p:cNvPr id="83" name="Google Shape;83;p12"/>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5" name="Google Shape;85;p1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6" name="Google Shape;86;p12"/>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87" name="Google Shape;87;p12"/>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p:cSld name="Communication of the Diagnosis">
    <p:bg>
      <p:bgPr>
        <a:solidFill>
          <a:srgbClr val="3997AF"/>
        </a:solidFill>
      </p:bgPr>
    </p:bg>
    <p:spTree>
      <p:nvGrpSpPr>
        <p:cNvPr id="88" name="Shape 88"/>
        <p:cNvGrpSpPr/>
        <p:nvPr/>
      </p:nvGrpSpPr>
      <p:grpSpPr>
        <a:xfrm>
          <a:off x="0" y="0"/>
          <a:ext cx="0" cy="0"/>
          <a:chOff x="0" y="0"/>
          <a:chExt cx="0" cy="0"/>
        </a:xfrm>
      </p:grpSpPr>
      <p:sp>
        <p:nvSpPr>
          <p:cNvPr id="89" name="Google Shape;89;p13"/>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2" name="Google Shape;92;p13"/>
          <p:cNvPicPr preferRelativeResize="0"/>
          <p:nvPr/>
        </p:nvPicPr>
        <p:blipFill rotWithShape="1">
          <a:blip r:embed="rId2">
            <a:alphaModFix/>
          </a:blip>
          <a:srcRect b="0" l="0" r="0" t="0"/>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94" name="Google Shape;94;p13"/>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p:cSld name="Treatment">
    <p:bg>
      <p:bgPr>
        <a:solidFill>
          <a:srgbClr val="3FA5BC"/>
        </a:solidFill>
      </p:bgPr>
    </p:bg>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b="0" l="0" r="0" t="0"/>
          <a:stretch/>
        </p:blipFill>
        <p:spPr>
          <a:xfrm>
            <a:off x="-211873" y="3742128"/>
            <a:ext cx="7543801" cy="2598379"/>
          </a:xfrm>
          <a:prstGeom prst="rect">
            <a:avLst/>
          </a:prstGeom>
          <a:noFill/>
          <a:ln>
            <a:noFill/>
          </a:ln>
        </p:spPr>
      </p:pic>
      <p:sp>
        <p:nvSpPr>
          <p:cNvPr id="97" name="Google Shape;97;p14"/>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0" name="Google Shape;100;p14"/>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101" name="Google Shape;101;p14"/>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p:cSld name="Outcomes">
    <p:bg>
      <p:bgPr>
        <a:solidFill>
          <a:srgbClr val="50C3DC"/>
        </a:solidFill>
      </p:bgPr>
    </p:bg>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b="0" l="0" r="0" t="0"/>
          <a:stretch/>
        </p:blipFill>
        <p:spPr>
          <a:xfrm>
            <a:off x="-211873" y="3742128"/>
            <a:ext cx="7543801" cy="2598379"/>
          </a:xfrm>
          <a:prstGeom prst="rect">
            <a:avLst/>
          </a:prstGeom>
          <a:noFill/>
          <a:ln>
            <a:noFill/>
          </a:ln>
        </p:spPr>
      </p:pic>
      <p:sp>
        <p:nvSpPr>
          <p:cNvPr id="104" name="Google Shape;104;p15"/>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6" name="Google Shape;106;p1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7" name="Google Shape;107;p15"/>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108" name="Google Shape;108;p15"/>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Slide - WHITE">
  <p:cSld name="Interior Slide - WHITE">
    <p:bg>
      <p:bgPr>
        <a:solidFill>
          <a:schemeClr val="lt1"/>
        </a:solidFill>
      </p:bgPr>
    </p:bg>
    <p:spTree>
      <p:nvGrpSpPr>
        <p:cNvPr id="109" name="Shape 109"/>
        <p:cNvGrpSpPr/>
        <p:nvPr/>
      </p:nvGrpSpPr>
      <p:grpSpPr>
        <a:xfrm>
          <a:off x="0" y="0"/>
          <a:ext cx="0" cy="0"/>
          <a:chOff x="0" y="0"/>
          <a:chExt cx="0" cy="0"/>
        </a:xfrm>
      </p:grpSpPr>
      <p:sp>
        <p:nvSpPr>
          <p:cNvPr id="110" name="Google Shape;110;p16"/>
          <p:cNvSpPr txBox="1"/>
          <p:nvPr>
            <p:ph type="ctrTitle"/>
          </p:nvPr>
        </p:nvSpPr>
        <p:spPr>
          <a:xfrm>
            <a:off x="685800" y="504256"/>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6"/>
          <p:cNvSpPr txBox="1"/>
          <p:nvPr>
            <p:ph idx="1" type="subTitle"/>
          </p:nvPr>
        </p:nvSpPr>
        <p:spPr>
          <a:xfrm>
            <a:off x="685800" y="1194509"/>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2" name="Google Shape;112;p16"/>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3" name="Google Shape;113;p16"/>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14" name="Google Shape;114;p16"/>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eparator">
  <p:cSld name="CUSTOM">
    <p:bg>
      <p:bgPr>
        <a:solidFill>
          <a:schemeClr val="lt1"/>
        </a:solidFill>
      </p:bgPr>
    </p:bg>
    <p:spTree>
      <p:nvGrpSpPr>
        <p:cNvPr id="115" name="Shape 115"/>
        <p:cNvGrpSpPr/>
        <p:nvPr/>
      </p:nvGrpSpPr>
      <p:grpSpPr>
        <a:xfrm>
          <a:off x="0" y="0"/>
          <a:ext cx="0" cy="0"/>
          <a:chOff x="0" y="0"/>
          <a:chExt cx="0" cy="0"/>
        </a:xfrm>
      </p:grpSpPr>
      <p:sp>
        <p:nvSpPr>
          <p:cNvPr id="116" name="Google Shape;116;p17"/>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17"/>
          <p:cNvSpPr/>
          <p:nvPr>
            <p:ph idx="2" type="pic"/>
          </p:nvPr>
        </p:nvSpPr>
        <p:spPr>
          <a:xfrm>
            <a:off x="0" y="0"/>
            <a:ext cx="4260300" cy="6175800"/>
          </a:xfrm>
          <a:prstGeom prst="rect">
            <a:avLst/>
          </a:prstGeom>
          <a:noFill/>
          <a:ln>
            <a:noFill/>
          </a:ln>
        </p:spPr>
      </p:sp>
      <p:sp>
        <p:nvSpPr>
          <p:cNvPr id="118" name="Google Shape;118;p17"/>
          <p:cNvSpPr txBox="1"/>
          <p:nvPr/>
        </p:nvSpPr>
        <p:spPr>
          <a:xfrm>
            <a:off x="5026600" y="2199400"/>
            <a:ext cx="41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9" name="Google Shape;119;p17"/>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0" name="Google Shape;120;p17"/>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21" name="Google Shape;121;p17"/>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eparator 1">
  <p:cSld name="CUSTOM_2">
    <p:bg>
      <p:bgPr>
        <a:solidFill>
          <a:srgbClr val="C08B3F"/>
        </a:solidFill>
      </p:bgPr>
    </p:bg>
    <p:spTree>
      <p:nvGrpSpPr>
        <p:cNvPr id="122" name="Shape 122"/>
        <p:cNvGrpSpPr/>
        <p:nvPr/>
      </p:nvGrpSpPr>
      <p:grpSpPr>
        <a:xfrm>
          <a:off x="0" y="0"/>
          <a:ext cx="0" cy="0"/>
          <a:chOff x="0" y="0"/>
          <a:chExt cx="0" cy="0"/>
        </a:xfrm>
      </p:grpSpPr>
      <p:sp>
        <p:nvSpPr>
          <p:cNvPr id="123" name="Google Shape;123;p18"/>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18"/>
          <p:cNvSpPr txBox="1"/>
          <p:nvPr/>
        </p:nvSpPr>
        <p:spPr>
          <a:xfrm>
            <a:off x="5026600" y="2199400"/>
            <a:ext cx="41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5" name="Google Shape;125;p18"/>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6" name="Google Shape;126;p18"/>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27" name="Google Shape;127;p18"/>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28" name="Shape 128"/>
        <p:cNvGrpSpPr/>
        <p:nvPr/>
      </p:nvGrpSpPr>
      <p:grpSpPr>
        <a:xfrm>
          <a:off x="0" y="0"/>
          <a:ext cx="0" cy="0"/>
          <a:chOff x="0" y="0"/>
          <a:chExt cx="0" cy="0"/>
        </a:xfrm>
      </p:grpSpPr>
      <p:sp>
        <p:nvSpPr>
          <p:cNvPr id="129" name="Google Shape;129;p19"/>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19"/>
          <p:cNvSpPr/>
          <p:nvPr>
            <p:ph idx="2" type="pic"/>
          </p:nvPr>
        </p:nvSpPr>
        <p:spPr>
          <a:xfrm>
            <a:off x="0" y="919425"/>
            <a:ext cx="9144000" cy="5256600"/>
          </a:xfrm>
          <a:prstGeom prst="rect">
            <a:avLst/>
          </a:prstGeom>
          <a:noFill/>
          <a:ln>
            <a:noFill/>
          </a:ln>
        </p:spPr>
      </p:sp>
      <p:sp>
        <p:nvSpPr>
          <p:cNvPr id="131" name="Google Shape;131;p19"/>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32" name="Google Shape;132;p19"/>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33" name="Google Shape;133;p19"/>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C08B3F"/>
                </a:solidFill>
                <a:latin typeface="Calibri"/>
                <a:ea typeface="Calibri"/>
                <a:cs typeface="Calibri"/>
                <a:sym typeface="Calibri"/>
              </a:rPr>
              <a:t>This project was funded by the Gordon and Betty Moore Foundation as part of </a:t>
            </a:r>
            <a:endParaRPr b="1" sz="1100">
              <a:solidFill>
                <a:srgbClr val="C08B3F"/>
              </a:solidFill>
              <a:latin typeface="Calibri"/>
              <a:ea typeface="Calibri"/>
              <a:cs typeface="Calibri"/>
              <a:sym typeface="Calibri"/>
            </a:endParaRPr>
          </a:p>
          <a:p>
            <a:pPr indent="0" lvl="0" marL="0" rtl="0" algn="ctr">
              <a:spcBef>
                <a:spcPts val="0"/>
              </a:spcBef>
              <a:spcAft>
                <a:spcPts val="0"/>
              </a:spcAft>
              <a:buNone/>
            </a:pPr>
            <a:r>
              <a:rPr b="1" lang="en" sz="1100">
                <a:solidFill>
                  <a:srgbClr val="C08B3F"/>
                </a:solidFill>
                <a:latin typeface="Calibri"/>
                <a:ea typeface="Calibri"/>
                <a:cs typeface="Calibri"/>
                <a:sym typeface="Calibri"/>
              </a:rPr>
              <a:t>The Leapfrog Group’s Recognizing Excellence in Diagnosis Initiative.</a:t>
            </a:r>
            <a:endParaRPr b="1" sz="1100">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xperiences a Health Problem" type="title">
  <p:cSld name="TITLE">
    <p:bg>
      <p:bgPr>
        <a:solidFill>
          <a:srgbClr val="174168"/>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507374"/>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685800" y="1197627"/>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3"/>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1"/>
          <p:cNvSpPr txBox="1"/>
          <p:nvPr>
            <p:ph type="title"/>
          </p:nvPr>
        </p:nvSpPr>
        <p:spPr>
          <a:xfrm>
            <a:off x="946404" y="217984"/>
            <a:ext cx="7269600" cy="8169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21"/>
          <p:cNvSpPr txBox="1"/>
          <p:nvPr>
            <p:ph idx="1" type="body"/>
          </p:nvPr>
        </p:nvSpPr>
        <p:spPr>
          <a:xfrm>
            <a:off x="946404" y="1209963"/>
            <a:ext cx="6830700" cy="4822500"/>
          </a:xfrm>
          <a:prstGeom prst="rect">
            <a:avLst/>
          </a:prstGeom>
          <a:noFill/>
          <a:ln>
            <a:noFill/>
          </a:ln>
        </p:spPr>
        <p:txBody>
          <a:bodyPr anchorCtr="0" anchor="t" bIns="45700" lIns="91425" spcFirstLastPara="1" rIns="91425" wrap="square" tIns="45700">
            <a:normAutofit/>
          </a:bodyPr>
          <a:lstStyle>
            <a:lvl1pPr indent="-365760" lvl="0" marL="457200" rtl="0" algn="l">
              <a:lnSpc>
                <a:spcPct val="95000"/>
              </a:lnSpc>
              <a:spcBef>
                <a:spcPts val="1400"/>
              </a:spcBef>
              <a:spcAft>
                <a:spcPts val="0"/>
              </a:spcAft>
              <a:buSzPts val="2160"/>
              <a:buChar char="•"/>
              <a:defRPr>
                <a:solidFill>
                  <a:srgbClr val="003A63"/>
                </a:solidFill>
              </a:defRPr>
            </a:lvl1pPr>
            <a:lvl2pPr indent="-330200" lvl="1" marL="914400" rtl="0" algn="l">
              <a:lnSpc>
                <a:spcPct val="90000"/>
              </a:lnSpc>
              <a:spcBef>
                <a:spcPts val="300"/>
              </a:spcBef>
              <a:spcAft>
                <a:spcPts val="0"/>
              </a:spcAft>
              <a:buSzPts val="1600"/>
              <a:buChar char="•"/>
              <a:defRPr>
                <a:solidFill>
                  <a:srgbClr val="003A63"/>
                </a:solidFill>
              </a:defRPr>
            </a:lvl2pPr>
            <a:lvl3pPr indent="-317500" lvl="2" marL="1371600" rtl="0" algn="l">
              <a:lnSpc>
                <a:spcPct val="90000"/>
              </a:lnSpc>
              <a:spcBef>
                <a:spcPts val="300"/>
              </a:spcBef>
              <a:spcAft>
                <a:spcPts val="0"/>
              </a:spcAft>
              <a:buSzPts val="1400"/>
              <a:buChar char="•"/>
              <a:defRPr>
                <a:solidFill>
                  <a:srgbClr val="003A63"/>
                </a:solidFill>
              </a:defRPr>
            </a:lvl3pPr>
            <a:lvl4pPr indent="-317500" lvl="3" marL="1828800" rtl="0" algn="l">
              <a:lnSpc>
                <a:spcPct val="90000"/>
              </a:lnSpc>
              <a:spcBef>
                <a:spcPts val="300"/>
              </a:spcBef>
              <a:spcAft>
                <a:spcPts val="0"/>
              </a:spcAft>
              <a:buSzPts val="1400"/>
              <a:buChar char="•"/>
              <a:defRPr>
                <a:solidFill>
                  <a:srgbClr val="003A63"/>
                </a:solidFill>
              </a:defRPr>
            </a:lvl4pPr>
            <a:lvl5pPr indent="-317500" lvl="4" marL="2286000" rtl="0" algn="l">
              <a:lnSpc>
                <a:spcPct val="90000"/>
              </a:lnSpc>
              <a:spcBef>
                <a:spcPts val="300"/>
              </a:spcBef>
              <a:spcAft>
                <a:spcPts val="0"/>
              </a:spcAft>
              <a:buSzPts val="1400"/>
              <a:buChar char="•"/>
              <a:defRPr>
                <a:solidFill>
                  <a:srgbClr val="003A63"/>
                </a:solidFill>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141" name="Google Shape;141;p21"/>
          <p:cNvSpPr txBox="1"/>
          <p:nvPr>
            <p:ph idx="10" type="dt"/>
          </p:nvPr>
        </p:nvSpPr>
        <p:spPr>
          <a:xfrm rot="-5400000">
            <a:off x="7831634" y="1044300"/>
            <a:ext cx="1904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1"/>
          <p:cNvSpPr txBox="1"/>
          <p:nvPr>
            <p:ph idx="11" type="ftr"/>
          </p:nvPr>
        </p:nvSpPr>
        <p:spPr>
          <a:xfrm rot="-5400000">
            <a:off x="6993433" y="4092300"/>
            <a:ext cx="35811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21"/>
          <p:cNvSpPr txBox="1"/>
          <p:nvPr>
            <p:ph idx="12" type="sldNum"/>
          </p:nvPr>
        </p:nvSpPr>
        <p:spPr>
          <a:xfrm>
            <a:off x="8441055" y="6172201"/>
            <a:ext cx="685800" cy="593700"/>
          </a:xfrm>
          <a:prstGeom prst="rect">
            <a:avLst/>
          </a:prstGeom>
          <a:noFill/>
          <a:ln>
            <a:noFill/>
          </a:ln>
        </p:spPr>
        <p:txBody>
          <a:bodyPr anchorCtr="0" anchor="ctr" bIns="45700" lIns="27425" spcFirstLastPara="1" rIns="27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pic>
        <p:nvPicPr>
          <p:cNvPr descr="A picture containing table&#10;&#10;Description automatically generated" id="144" name="Google Shape;144;p21"/>
          <p:cNvPicPr preferRelativeResize="0"/>
          <p:nvPr/>
        </p:nvPicPr>
        <p:blipFill rotWithShape="1">
          <a:blip r:embed="rId2">
            <a:alphaModFix/>
          </a:blip>
          <a:srcRect b="0" l="0" r="0" t="0"/>
          <a:stretch/>
        </p:blipFill>
        <p:spPr>
          <a:xfrm>
            <a:off x="1851891" y="6163302"/>
            <a:ext cx="4080163" cy="52102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xperiences a Health Problem 1">
  <p:cSld name="Patient Experiences a Health Problem">
    <p:bg>
      <p:bgPr>
        <a:solidFill>
          <a:srgbClr val="174168"/>
        </a:solidFill>
      </p:bgPr>
    </p:bg>
    <p:spTree>
      <p:nvGrpSpPr>
        <p:cNvPr id="145" name="Shape 145"/>
        <p:cNvGrpSpPr/>
        <p:nvPr/>
      </p:nvGrpSpPr>
      <p:grpSpPr>
        <a:xfrm>
          <a:off x="0" y="0"/>
          <a:ext cx="0" cy="0"/>
          <a:chOff x="0" y="0"/>
          <a:chExt cx="0" cy="0"/>
        </a:xfrm>
      </p:grpSpPr>
      <p:sp>
        <p:nvSpPr>
          <p:cNvPr id="146" name="Google Shape;146;p22"/>
          <p:cNvSpPr txBox="1"/>
          <p:nvPr>
            <p:ph idx="1" type="subTitle"/>
          </p:nvPr>
        </p:nvSpPr>
        <p:spPr>
          <a:xfrm>
            <a:off x="742950" y="2661297"/>
            <a:ext cx="7772400" cy="40602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997A48"/>
              </a:buClr>
              <a:buSzPts val="2400"/>
              <a:buFont typeface="Arial"/>
              <a:buChar char="•"/>
              <a:defRPr sz="2400">
                <a:solidFill>
                  <a:schemeClr val="lt1"/>
                </a:solidFill>
              </a:defRPr>
            </a:lvl1pPr>
            <a:lvl2pPr lvl="1" rtl="0"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rtl="0"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rtl="0" algn="l">
              <a:lnSpc>
                <a:spcPct val="90000"/>
              </a:lnSpc>
              <a:spcBef>
                <a:spcPts val="500"/>
              </a:spcBef>
              <a:spcAft>
                <a:spcPts val="0"/>
              </a:spcAft>
              <a:buClr>
                <a:srgbClr val="997A48"/>
              </a:buClr>
              <a:buSzPts val="1600"/>
              <a:buFont typeface="Arial"/>
              <a:buChar char="•"/>
              <a:defRPr sz="1600">
                <a:solidFill>
                  <a:schemeClr val="lt1"/>
                </a:solidFill>
              </a:defRPr>
            </a:lvl4pPr>
            <a:lvl5pPr lvl="4" rtl="0" algn="l">
              <a:lnSpc>
                <a:spcPct val="90000"/>
              </a:lnSpc>
              <a:spcBef>
                <a:spcPts val="500"/>
              </a:spcBef>
              <a:spcAft>
                <a:spcPts val="0"/>
              </a:spcAft>
              <a:buClr>
                <a:srgbClr val="997A48"/>
              </a:buClr>
              <a:buSzPts val="1600"/>
              <a:buFont typeface="Arial"/>
              <a:buChar char="•"/>
              <a:defRPr sz="1600">
                <a:solidFill>
                  <a:schemeClr val="lt1"/>
                </a:solidFill>
              </a:defRPr>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7" name="Google Shape;147;p2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48" name="Google Shape;148;p22"/>
          <p:cNvPicPr preferRelativeResize="0"/>
          <p:nvPr/>
        </p:nvPicPr>
        <p:blipFill rotWithShape="1">
          <a:blip r:embed="rId2">
            <a:alphaModFix/>
          </a:blip>
          <a:srcRect b="0" l="0" r="0" t="0"/>
          <a:stretch/>
        </p:blipFill>
        <p:spPr>
          <a:xfrm>
            <a:off x="0" y="-203914"/>
            <a:ext cx="9680448" cy="3339067"/>
          </a:xfrm>
          <a:prstGeom prst="rect">
            <a:avLst/>
          </a:prstGeom>
          <a:noFill/>
          <a:ln>
            <a:noFill/>
          </a:ln>
        </p:spPr>
      </p:pic>
      <p:sp>
        <p:nvSpPr>
          <p:cNvPr id="149" name="Google Shape;149;p22"/>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22"/>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3">
  <p:cSld name="Patient Engages with Health Care System_3">
    <p:bg>
      <p:bgPr>
        <a:solidFill>
          <a:srgbClr val="205D84"/>
        </a:solidFill>
      </p:bgPr>
    </p:bg>
    <p:spTree>
      <p:nvGrpSpPr>
        <p:cNvPr id="151" name="Shape 151"/>
        <p:cNvGrpSpPr/>
        <p:nvPr/>
      </p:nvGrpSpPr>
      <p:grpSpPr>
        <a:xfrm>
          <a:off x="0" y="0"/>
          <a:ext cx="0" cy="0"/>
          <a:chOff x="0" y="0"/>
          <a:chExt cx="0" cy="0"/>
        </a:xfrm>
      </p:grpSpPr>
      <p:pic>
        <p:nvPicPr>
          <p:cNvPr id="152" name="Google Shape;152;p23"/>
          <p:cNvPicPr preferRelativeResize="0"/>
          <p:nvPr/>
        </p:nvPicPr>
        <p:blipFill rotWithShape="1">
          <a:blip r:embed="rId2">
            <a:alphaModFix/>
          </a:blip>
          <a:srcRect b="0" l="0" r="0" t="0"/>
          <a:stretch/>
        </p:blipFill>
        <p:spPr>
          <a:xfrm>
            <a:off x="-138720" y="-211121"/>
            <a:ext cx="10058400" cy="3469433"/>
          </a:xfrm>
          <a:prstGeom prst="rect">
            <a:avLst/>
          </a:prstGeom>
          <a:noFill/>
          <a:ln>
            <a:noFill/>
          </a:ln>
        </p:spPr>
      </p:pic>
      <p:sp>
        <p:nvSpPr>
          <p:cNvPr id="153" name="Google Shape;153;p23"/>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4" name="Google Shape;154;p23"/>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2">
  <p:cSld name="Information Gathering_2">
    <p:bg>
      <p:bgPr>
        <a:solidFill>
          <a:srgbClr val="E7AE30"/>
        </a:solidFill>
      </p:bgPr>
    </p:bg>
    <p:spTree>
      <p:nvGrpSpPr>
        <p:cNvPr id="155" name="Shape 155"/>
        <p:cNvGrpSpPr/>
        <p:nvPr/>
      </p:nvGrpSpPr>
      <p:grpSpPr>
        <a:xfrm>
          <a:off x="0" y="0"/>
          <a:ext cx="0" cy="0"/>
          <a:chOff x="0" y="0"/>
          <a:chExt cx="0" cy="0"/>
        </a:xfrm>
      </p:grpSpPr>
      <p:pic>
        <p:nvPicPr>
          <p:cNvPr id="156" name="Google Shape;156;p24"/>
          <p:cNvPicPr preferRelativeResize="0"/>
          <p:nvPr/>
        </p:nvPicPr>
        <p:blipFill rotWithShape="1">
          <a:blip r:embed="rId2">
            <a:alphaModFix/>
          </a:blip>
          <a:srcRect b="0" l="0" r="0" t="0"/>
          <a:stretch/>
        </p:blipFill>
        <p:spPr>
          <a:xfrm>
            <a:off x="-134112" y="-151862"/>
            <a:ext cx="10058399" cy="3471134"/>
          </a:xfrm>
          <a:prstGeom prst="rect">
            <a:avLst/>
          </a:prstGeom>
          <a:noFill/>
          <a:ln>
            <a:noFill/>
          </a:ln>
        </p:spPr>
      </p:pic>
      <p:sp>
        <p:nvSpPr>
          <p:cNvPr id="157" name="Google Shape;157;p24"/>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8" name="Google Shape;158;p24"/>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2">
  <p:cSld name="Information Integration &amp; Interpretation_2">
    <p:bg>
      <p:bgPr>
        <a:solidFill>
          <a:srgbClr val="D49E31"/>
        </a:solidFill>
      </p:bgPr>
    </p:bg>
    <p:spTree>
      <p:nvGrpSpPr>
        <p:cNvPr id="159" name="Shape 159"/>
        <p:cNvGrpSpPr/>
        <p:nvPr/>
      </p:nvGrpSpPr>
      <p:grpSpPr>
        <a:xfrm>
          <a:off x="0" y="0"/>
          <a:ext cx="0" cy="0"/>
          <a:chOff x="0" y="0"/>
          <a:chExt cx="0" cy="0"/>
        </a:xfrm>
      </p:grpSpPr>
      <p:pic>
        <p:nvPicPr>
          <p:cNvPr id="160" name="Google Shape;160;p25"/>
          <p:cNvPicPr preferRelativeResize="0"/>
          <p:nvPr/>
        </p:nvPicPr>
        <p:blipFill rotWithShape="1">
          <a:blip r:embed="rId2">
            <a:alphaModFix/>
          </a:blip>
          <a:srcRect b="0" l="0" r="0" t="0"/>
          <a:stretch/>
        </p:blipFill>
        <p:spPr>
          <a:xfrm>
            <a:off x="-297217" y="-42134"/>
            <a:ext cx="10058399" cy="3471134"/>
          </a:xfrm>
          <a:prstGeom prst="rect">
            <a:avLst/>
          </a:prstGeom>
          <a:noFill/>
          <a:ln>
            <a:noFill/>
          </a:ln>
        </p:spPr>
      </p:pic>
      <p:sp>
        <p:nvSpPr>
          <p:cNvPr id="161" name="Google Shape;161;p25"/>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2" name="Google Shape;162;p25"/>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2">
  <p:cSld name="Working Diagnosis_2">
    <p:bg>
      <p:bgPr>
        <a:solidFill>
          <a:srgbClr val="C08B3F"/>
        </a:solidFill>
      </p:bgPr>
    </p:bg>
    <p:spTree>
      <p:nvGrpSpPr>
        <p:cNvPr id="163" name="Shape 163"/>
        <p:cNvGrpSpPr/>
        <p:nvPr/>
      </p:nvGrpSpPr>
      <p:grpSpPr>
        <a:xfrm>
          <a:off x="0" y="0"/>
          <a:ext cx="0" cy="0"/>
          <a:chOff x="0" y="0"/>
          <a:chExt cx="0" cy="0"/>
        </a:xfrm>
      </p:grpSpPr>
      <p:pic>
        <p:nvPicPr>
          <p:cNvPr id="164" name="Google Shape;164;p26"/>
          <p:cNvPicPr preferRelativeResize="0"/>
          <p:nvPr/>
        </p:nvPicPr>
        <p:blipFill rotWithShape="1">
          <a:blip r:embed="rId2">
            <a:alphaModFix/>
          </a:blip>
          <a:srcRect b="0" l="0" r="0" t="0"/>
          <a:stretch/>
        </p:blipFill>
        <p:spPr>
          <a:xfrm>
            <a:off x="-187488" y="-40433"/>
            <a:ext cx="10058400" cy="3469433"/>
          </a:xfrm>
          <a:prstGeom prst="rect">
            <a:avLst/>
          </a:prstGeom>
          <a:noFill/>
          <a:ln>
            <a:noFill/>
          </a:ln>
        </p:spPr>
      </p:pic>
      <p:sp>
        <p:nvSpPr>
          <p:cNvPr id="165" name="Google Shape;165;p26"/>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6" name="Google Shape;166;p26"/>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2">
  <p:cSld name="Has Sufficient Information Been Collected?_2">
    <p:bg>
      <p:bgPr>
        <a:solidFill>
          <a:srgbClr val="174168"/>
        </a:solidFill>
      </p:bgPr>
    </p:bg>
    <p:spTree>
      <p:nvGrpSpPr>
        <p:cNvPr id="167" name="Shape 167"/>
        <p:cNvGrpSpPr/>
        <p:nvPr/>
      </p:nvGrpSpPr>
      <p:grpSpPr>
        <a:xfrm>
          <a:off x="0" y="0"/>
          <a:ext cx="0" cy="0"/>
          <a:chOff x="0" y="0"/>
          <a:chExt cx="0" cy="0"/>
        </a:xfrm>
      </p:grpSpPr>
      <p:pic>
        <p:nvPicPr>
          <p:cNvPr id="168" name="Google Shape;168;p27"/>
          <p:cNvPicPr preferRelativeResize="0"/>
          <p:nvPr/>
        </p:nvPicPr>
        <p:blipFill rotWithShape="1">
          <a:blip r:embed="rId2">
            <a:alphaModFix/>
          </a:blip>
          <a:srcRect b="0" l="0" r="0" t="0"/>
          <a:stretch/>
        </p:blipFill>
        <p:spPr>
          <a:xfrm>
            <a:off x="-246662" y="-55920"/>
            <a:ext cx="10103297" cy="3484920"/>
          </a:xfrm>
          <a:prstGeom prst="rect">
            <a:avLst/>
          </a:prstGeom>
          <a:noFill/>
          <a:ln>
            <a:noFill/>
          </a:ln>
        </p:spPr>
      </p:pic>
      <p:sp>
        <p:nvSpPr>
          <p:cNvPr id="169" name="Google Shape;169;p2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27"/>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1" name="Google Shape;171;p27"/>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2">
  <p:cSld name="Clinical History &amp; Interview_2">
    <p:bg>
      <p:bgPr>
        <a:solidFill>
          <a:srgbClr val="74235F"/>
        </a:solidFill>
      </p:bgPr>
    </p:bg>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309406" y="-35504"/>
            <a:ext cx="10058395" cy="3464504"/>
          </a:xfrm>
          <a:prstGeom prst="rect">
            <a:avLst/>
          </a:prstGeom>
          <a:noFill/>
          <a:ln>
            <a:noFill/>
          </a:ln>
        </p:spPr>
      </p:pic>
      <p:sp>
        <p:nvSpPr>
          <p:cNvPr id="174" name="Google Shape;174;p2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8"/>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28"/>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2">
  <p:cSld name="Physical Exam_2">
    <p:bg>
      <p:bgPr>
        <a:solidFill>
          <a:srgbClr val="892E71"/>
        </a:solidFill>
      </p:bgPr>
    </p:bg>
    <p:spTree>
      <p:nvGrpSpPr>
        <p:cNvPr id="177" name="Shape 177"/>
        <p:cNvGrpSpPr/>
        <p:nvPr/>
      </p:nvGrpSpPr>
      <p:grpSpPr>
        <a:xfrm>
          <a:off x="0" y="0"/>
          <a:ext cx="0" cy="0"/>
          <a:chOff x="0" y="0"/>
          <a:chExt cx="0" cy="0"/>
        </a:xfrm>
      </p:grpSpPr>
      <p:pic>
        <p:nvPicPr>
          <p:cNvPr id="178" name="Google Shape;178;p29"/>
          <p:cNvPicPr preferRelativeResize="0"/>
          <p:nvPr/>
        </p:nvPicPr>
        <p:blipFill rotWithShape="1">
          <a:blip r:embed="rId2">
            <a:alphaModFix/>
          </a:blip>
          <a:srcRect b="0" l="0" r="0" t="0"/>
          <a:stretch/>
        </p:blipFill>
        <p:spPr>
          <a:xfrm>
            <a:off x="-309409" y="-35585"/>
            <a:ext cx="10058630" cy="3464584"/>
          </a:xfrm>
          <a:prstGeom prst="rect">
            <a:avLst/>
          </a:prstGeom>
          <a:noFill/>
          <a:ln>
            <a:noFill/>
          </a:ln>
        </p:spPr>
      </p:pic>
      <p:sp>
        <p:nvSpPr>
          <p:cNvPr id="179" name="Google Shape;179;p29"/>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0" name="Google Shape;180;p29"/>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2">
  <p:cSld name="Referral &amp; Consultation_2">
    <p:bg>
      <p:bgPr>
        <a:solidFill>
          <a:srgbClr val="973272"/>
        </a:solidFill>
      </p:bgPr>
    </p:bg>
    <p:spTree>
      <p:nvGrpSpPr>
        <p:cNvPr id="181" name="Shape 181"/>
        <p:cNvGrpSpPr/>
        <p:nvPr/>
      </p:nvGrpSpPr>
      <p:grpSpPr>
        <a:xfrm>
          <a:off x="0" y="0"/>
          <a:ext cx="0" cy="0"/>
          <a:chOff x="0" y="0"/>
          <a:chExt cx="0" cy="0"/>
        </a:xfrm>
      </p:grpSpPr>
      <p:pic>
        <p:nvPicPr>
          <p:cNvPr id="182" name="Google Shape;182;p30"/>
          <p:cNvPicPr preferRelativeResize="0"/>
          <p:nvPr/>
        </p:nvPicPr>
        <p:blipFill rotWithShape="1">
          <a:blip r:embed="rId2">
            <a:alphaModFix/>
          </a:blip>
          <a:srcRect b="0" l="0" r="0" t="0"/>
          <a:stretch/>
        </p:blipFill>
        <p:spPr>
          <a:xfrm>
            <a:off x="-272833" y="-35505"/>
            <a:ext cx="10058400" cy="3464505"/>
          </a:xfrm>
          <a:prstGeom prst="rect">
            <a:avLst/>
          </a:prstGeom>
          <a:noFill/>
          <a:ln>
            <a:noFill/>
          </a:ln>
        </p:spPr>
      </p:pic>
      <p:sp>
        <p:nvSpPr>
          <p:cNvPr id="183" name="Google Shape;183;p30"/>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4" name="Google Shape;184;p30"/>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p:cSld name="Patient Engages with Health Care System">
    <p:bg>
      <p:bgPr>
        <a:solidFill>
          <a:srgbClr val="205D84"/>
        </a:solidFill>
      </p:bgPr>
    </p:bg>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sp>
        <p:nvSpPr>
          <p:cNvPr id="27" name="Google Shape;27;p4"/>
          <p:cNvSpPr txBox="1"/>
          <p:nvPr>
            <p:ph type="ctrTitle"/>
          </p:nvPr>
        </p:nvSpPr>
        <p:spPr>
          <a:xfrm>
            <a:off x="685800" y="507367"/>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685800" y="1197620"/>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0" name="Google Shape;30;p4"/>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31" name="Google Shape;31;p4"/>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2">
  <p:cSld name="Diagnostic Testing_2">
    <p:bg>
      <p:bgPr>
        <a:solidFill>
          <a:srgbClr val="661F57"/>
        </a:solidFill>
      </p:bgPr>
    </p:bg>
    <p:spTree>
      <p:nvGrpSpPr>
        <p:cNvPr id="185" name="Shape 185"/>
        <p:cNvGrpSpPr/>
        <p:nvPr/>
      </p:nvGrpSpPr>
      <p:grpSpPr>
        <a:xfrm>
          <a:off x="0" y="0"/>
          <a:ext cx="0" cy="0"/>
          <a:chOff x="0" y="0"/>
          <a:chExt cx="0" cy="0"/>
        </a:xfrm>
      </p:grpSpPr>
      <p:pic>
        <p:nvPicPr>
          <p:cNvPr id="186" name="Google Shape;186;p31"/>
          <p:cNvPicPr preferRelativeResize="0"/>
          <p:nvPr/>
        </p:nvPicPr>
        <p:blipFill rotWithShape="1">
          <a:blip r:embed="rId2">
            <a:alphaModFix/>
          </a:blip>
          <a:srcRect b="0" l="0" r="0" t="0"/>
          <a:stretch/>
        </p:blipFill>
        <p:spPr>
          <a:xfrm>
            <a:off x="-272832" y="-37203"/>
            <a:ext cx="10058399" cy="3466203"/>
          </a:xfrm>
          <a:prstGeom prst="rect">
            <a:avLst/>
          </a:prstGeom>
          <a:noFill/>
          <a:ln>
            <a:noFill/>
          </a:ln>
        </p:spPr>
      </p:pic>
      <p:sp>
        <p:nvSpPr>
          <p:cNvPr id="187" name="Google Shape;187;p3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8" name="Google Shape;188;p31"/>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9" name="Google Shape;189;p31"/>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2">
  <p:cSld name="Communication of the Diagnosis_2">
    <p:bg>
      <p:bgPr>
        <a:solidFill>
          <a:srgbClr val="3997AF"/>
        </a:solidFill>
      </p:bgPr>
    </p:bg>
    <p:spTree>
      <p:nvGrpSpPr>
        <p:cNvPr id="190" name="Shape 190"/>
        <p:cNvGrpSpPr/>
        <p:nvPr/>
      </p:nvGrpSpPr>
      <p:grpSpPr>
        <a:xfrm>
          <a:off x="0" y="0"/>
          <a:ext cx="0" cy="0"/>
          <a:chOff x="0" y="0"/>
          <a:chExt cx="0" cy="0"/>
        </a:xfrm>
      </p:grpSpPr>
      <p:sp>
        <p:nvSpPr>
          <p:cNvPr id="191" name="Google Shape;191;p3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92" name="Google Shape;192;p32"/>
          <p:cNvPicPr preferRelativeResize="0"/>
          <p:nvPr/>
        </p:nvPicPr>
        <p:blipFill rotWithShape="1">
          <a:blip r:embed="rId2">
            <a:alphaModFix/>
          </a:blip>
          <a:srcRect b="0" l="0" r="0" t="0"/>
          <a:stretch/>
        </p:blipFill>
        <p:spPr>
          <a:xfrm>
            <a:off x="-297216" y="0"/>
            <a:ext cx="10058399" cy="3466203"/>
          </a:xfrm>
          <a:prstGeom prst="rect">
            <a:avLst/>
          </a:prstGeom>
          <a:noFill/>
          <a:ln>
            <a:noFill/>
          </a:ln>
        </p:spPr>
      </p:pic>
      <p:sp>
        <p:nvSpPr>
          <p:cNvPr id="193" name="Google Shape;193;p32"/>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4" name="Google Shape;194;p32"/>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2">
  <p:cSld name="Treatment_2">
    <p:bg>
      <p:bgPr>
        <a:solidFill>
          <a:srgbClr val="3FA5BC"/>
        </a:solidFill>
      </p:bgPr>
    </p:bg>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323088" y="0"/>
            <a:ext cx="10058400" cy="3464505"/>
          </a:xfrm>
          <a:prstGeom prst="rect">
            <a:avLst/>
          </a:prstGeom>
          <a:noFill/>
          <a:ln>
            <a:noFill/>
          </a:ln>
        </p:spPr>
      </p:pic>
      <p:sp>
        <p:nvSpPr>
          <p:cNvPr id="197" name="Google Shape;197;p33"/>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8" name="Google Shape;198;p33"/>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2">
  <p:cSld name="Outcomes_2">
    <p:bg>
      <p:bgPr>
        <a:solidFill>
          <a:srgbClr val="50C3DC"/>
        </a:solidFill>
      </p:bgPr>
    </p:bg>
    <p:spTree>
      <p:nvGrpSpPr>
        <p:cNvPr id="199" name="Shape 199"/>
        <p:cNvGrpSpPr/>
        <p:nvPr/>
      </p:nvGrpSpPr>
      <p:grpSpPr>
        <a:xfrm>
          <a:off x="0" y="0"/>
          <a:ext cx="0" cy="0"/>
          <a:chOff x="0" y="0"/>
          <a:chExt cx="0" cy="0"/>
        </a:xfrm>
      </p:grpSpPr>
      <p:pic>
        <p:nvPicPr>
          <p:cNvPr id="200" name="Google Shape;200;p34"/>
          <p:cNvPicPr preferRelativeResize="0"/>
          <p:nvPr/>
        </p:nvPicPr>
        <p:blipFill rotWithShape="1">
          <a:blip r:embed="rId2">
            <a:alphaModFix/>
          </a:blip>
          <a:srcRect b="0" l="0" r="0" t="0"/>
          <a:stretch/>
        </p:blipFill>
        <p:spPr>
          <a:xfrm>
            <a:off x="-309409" y="-35505"/>
            <a:ext cx="10058400" cy="3464505"/>
          </a:xfrm>
          <a:prstGeom prst="rect">
            <a:avLst/>
          </a:prstGeom>
          <a:noFill/>
          <a:ln>
            <a:noFill/>
          </a:ln>
        </p:spPr>
      </p:pic>
      <p:sp>
        <p:nvSpPr>
          <p:cNvPr id="201" name="Google Shape;201;p34"/>
          <p:cNvSpPr/>
          <p:nvPr/>
        </p:nvSpPr>
        <p:spPr>
          <a:xfrm>
            <a:off x="0" y="6175799"/>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2" name="Google Shape;202;p34"/>
          <p:cNvPicPr preferRelativeResize="0"/>
          <p:nvPr/>
        </p:nvPicPr>
        <p:blipFill>
          <a:blip r:embed="rId3">
            <a:alphaModFix/>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p:cSld name="Information Gathering">
    <p:bg>
      <p:bgPr>
        <a:solidFill>
          <a:srgbClr val="E7AE30"/>
        </a:solidFill>
      </p:bgPr>
    </p:bg>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0" l="0" r="0" t="0"/>
          <a:stretch/>
        </p:blipFill>
        <p:spPr>
          <a:xfrm>
            <a:off x="-211873" y="3735499"/>
            <a:ext cx="7543798" cy="2603350"/>
          </a:xfrm>
          <a:prstGeom prst="rect">
            <a:avLst/>
          </a:prstGeom>
          <a:noFill/>
          <a:ln>
            <a:noFill/>
          </a:ln>
        </p:spPr>
      </p:pic>
      <p:sp>
        <p:nvSpPr>
          <p:cNvPr id="34" name="Google Shape;34;p5"/>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7" name="Google Shape;37;p5"/>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38" name="Google Shape;38;p5"/>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p:cSld name="Information Integration &amp; Interpretation">
    <p:bg>
      <p:bgPr>
        <a:solidFill>
          <a:srgbClr val="D49E31"/>
        </a:solidFill>
      </p:bgPr>
    </p:bg>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b="0" l="0" r="0" t="0"/>
          <a:stretch/>
        </p:blipFill>
        <p:spPr>
          <a:xfrm>
            <a:off x="-211873" y="3734649"/>
            <a:ext cx="7543798" cy="2603350"/>
          </a:xfrm>
          <a:prstGeom prst="rect">
            <a:avLst/>
          </a:prstGeom>
          <a:noFill/>
          <a:ln>
            <a:noFill/>
          </a:ln>
        </p:spPr>
      </p:pic>
      <p:sp>
        <p:nvSpPr>
          <p:cNvPr id="41" name="Google Shape;41;p6"/>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4" name="Google Shape;44;p6"/>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45" name="Google Shape;45;p6"/>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p:cSld name="Working Diagnosis">
    <p:bg>
      <p:bgPr>
        <a:solidFill>
          <a:srgbClr val="C08B3F"/>
        </a:solidFill>
      </p:bgPr>
    </p:bg>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sp>
        <p:nvSpPr>
          <p:cNvPr id="48" name="Google Shape;48;p7"/>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1" name="Google Shape;51;p7"/>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52" name="Google Shape;52;p7"/>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p:cSld name="Has Sufficient Information Been Collected?">
    <p:bg>
      <p:bgPr>
        <a:solidFill>
          <a:srgbClr val="174168"/>
        </a:solidFill>
      </p:bgPr>
    </p:bg>
    <p:spTree>
      <p:nvGrpSpPr>
        <p:cNvPr id="53"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b="0" l="0" r="0" t="0"/>
          <a:stretch/>
        </p:blipFill>
        <p:spPr>
          <a:xfrm>
            <a:off x="-234470" y="3720013"/>
            <a:ext cx="7577473" cy="2613690"/>
          </a:xfrm>
          <a:prstGeom prst="rect">
            <a:avLst/>
          </a:prstGeom>
          <a:noFill/>
          <a:ln>
            <a:noFill/>
          </a:ln>
        </p:spPr>
      </p:pic>
      <p:sp>
        <p:nvSpPr>
          <p:cNvPr id="55" name="Google Shape;55;p8"/>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8" name="Google Shape;58;p8"/>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59" name="Google Shape;59;p8"/>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p:cSld name="Clinical History &amp; Interview">
    <p:bg>
      <p:bgPr>
        <a:solidFill>
          <a:srgbClr val="74235F"/>
        </a:solidFill>
      </p:bgPr>
    </p:bg>
    <p:spTree>
      <p:nvGrpSpPr>
        <p:cNvPr id="60" name="Shape 60"/>
        <p:cNvGrpSpPr/>
        <p:nvPr/>
      </p:nvGrpSpPr>
      <p:grpSpPr>
        <a:xfrm>
          <a:off x="0" y="0"/>
          <a:ext cx="0" cy="0"/>
          <a:chOff x="0" y="0"/>
          <a:chExt cx="0" cy="0"/>
        </a:xfrm>
      </p:grpSpPr>
      <p:pic>
        <p:nvPicPr>
          <p:cNvPr id="61" name="Google Shape;61;p9"/>
          <p:cNvPicPr preferRelativeResize="0"/>
          <p:nvPr/>
        </p:nvPicPr>
        <p:blipFill rotWithShape="1">
          <a:blip r:embed="rId2">
            <a:alphaModFix/>
          </a:blip>
          <a:srcRect b="0" l="0" r="0" t="0"/>
          <a:stretch/>
        </p:blipFill>
        <p:spPr>
          <a:xfrm>
            <a:off x="-211870" y="3726802"/>
            <a:ext cx="7543796" cy="2598378"/>
          </a:xfrm>
          <a:prstGeom prst="rect">
            <a:avLst/>
          </a:prstGeom>
          <a:noFill/>
          <a:ln>
            <a:noFill/>
          </a:ln>
        </p:spPr>
      </p:pic>
      <p:sp>
        <p:nvSpPr>
          <p:cNvPr id="62" name="Google Shape;62;p9"/>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5" name="Google Shape;65;p9"/>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66" name="Google Shape;66;p9"/>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p:cSld name="Physical Exam">
    <p:bg>
      <p:bgPr>
        <a:solidFill>
          <a:srgbClr val="892E71"/>
        </a:solidFill>
      </p:bgPr>
    </p:bg>
    <p:spTree>
      <p:nvGrpSpPr>
        <p:cNvPr id="67" name="Shape 67"/>
        <p:cNvGrpSpPr/>
        <p:nvPr/>
      </p:nvGrpSpPr>
      <p:grpSpPr>
        <a:xfrm>
          <a:off x="0" y="0"/>
          <a:ext cx="0" cy="0"/>
          <a:chOff x="0" y="0"/>
          <a:chExt cx="0" cy="0"/>
        </a:xfrm>
      </p:grpSpPr>
      <p:pic>
        <p:nvPicPr>
          <p:cNvPr id="68" name="Google Shape;68;p10"/>
          <p:cNvPicPr preferRelativeResize="0"/>
          <p:nvPr/>
        </p:nvPicPr>
        <p:blipFill rotWithShape="1">
          <a:blip r:embed="rId2">
            <a:alphaModFix/>
          </a:blip>
          <a:srcRect b="0" l="0" r="0" t="0"/>
          <a:stretch/>
        </p:blipFill>
        <p:spPr>
          <a:xfrm>
            <a:off x="-211873" y="3729589"/>
            <a:ext cx="7543975" cy="2598439"/>
          </a:xfrm>
          <a:prstGeom prst="rect">
            <a:avLst/>
          </a:prstGeom>
          <a:noFill/>
          <a:ln>
            <a:noFill/>
          </a:ln>
        </p:spPr>
      </p:pic>
      <p:sp>
        <p:nvSpPr>
          <p:cNvPr id="69" name="Google Shape;69;p10"/>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2" name="Google Shape;72;p10"/>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73" name="Google Shape;73;p10"/>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5"/>
          <p:cNvPicPr preferRelativeResize="0"/>
          <p:nvPr/>
        </p:nvPicPr>
        <p:blipFill rotWithShape="1">
          <a:blip r:embed="rId3">
            <a:alphaModFix/>
          </a:blip>
          <a:srcRect b="1088" l="0" r="0" t="0"/>
          <a:stretch/>
        </p:blipFill>
        <p:spPr>
          <a:xfrm>
            <a:off x="0" y="0"/>
            <a:ext cx="4007600" cy="6183700"/>
          </a:xfrm>
          <a:prstGeom prst="rect">
            <a:avLst/>
          </a:prstGeom>
          <a:noFill/>
          <a:ln>
            <a:noFill/>
          </a:ln>
        </p:spPr>
      </p:pic>
      <p:sp>
        <p:nvSpPr>
          <p:cNvPr id="208" name="Google Shape;208;p35"/>
          <p:cNvSpPr txBox="1"/>
          <p:nvPr/>
        </p:nvSpPr>
        <p:spPr>
          <a:xfrm>
            <a:off x="4234625" y="2580521"/>
            <a:ext cx="4478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lang="en" sz="3000">
                <a:solidFill>
                  <a:srgbClr val="C08B3F"/>
                </a:solidFill>
                <a:latin typeface="Calibri"/>
                <a:ea typeface="Calibri"/>
                <a:cs typeface="Calibri"/>
                <a:sym typeface="Calibri"/>
              </a:rPr>
              <a:t>Section 6. </a:t>
            </a:r>
            <a:r>
              <a:rPr b="1" i="0" lang="en" sz="3000" u="none" cap="none" strike="noStrike">
                <a:solidFill>
                  <a:srgbClr val="C08B3F"/>
                </a:solidFill>
                <a:latin typeface="Calibri"/>
                <a:ea typeface="Calibri"/>
                <a:cs typeface="Calibri"/>
                <a:sym typeface="Calibri"/>
              </a:rPr>
              <a:t>Getting Practical</a:t>
            </a:r>
            <a:endParaRPr b="1" i="0" sz="3000" u="none" cap="none" strike="noStrike">
              <a:solidFill>
                <a:srgbClr val="C08B3F"/>
              </a:solidFill>
              <a:latin typeface="Calibri"/>
              <a:ea typeface="Calibri"/>
              <a:cs typeface="Calibri"/>
              <a:sym typeface="Calibri"/>
            </a:endParaRPr>
          </a:p>
        </p:txBody>
      </p:sp>
      <p:sp>
        <p:nvSpPr>
          <p:cNvPr id="209" name="Google Shape;209;p35"/>
          <p:cNvSpPr txBox="1"/>
          <p:nvPr/>
        </p:nvSpPr>
        <p:spPr>
          <a:xfrm>
            <a:off x="4234625" y="3112796"/>
            <a:ext cx="4183200" cy="4917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Clr>
                <a:schemeClr val="dk1"/>
              </a:buClr>
              <a:buSzPts val="2100"/>
              <a:buFont typeface="Arial"/>
              <a:buNone/>
            </a:pPr>
            <a:r>
              <a:rPr lang="en" sz="2100">
                <a:solidFill>
                  <a:srgbClr val="003A63"/>
                </a:solidFill>
                <a:latin typeface="Calibri"/>
                <a:ea typeface="Calibri"/>
                <a:cs typeface="Calibri"/>
                <a:sym typeface="Calibri"/>
              </a:rPr>
              <a:t>Part Two: Finding our Project!</a:t>
            </a:r>
            <a:endParaRPr sz="2100">
              <a:solidFill>
                <a:srgbClr val="003A6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ctrTitle"/>
          </p:nvPr>
        </p:nvSpPr>
        <p:spPr>
          <a:xfrm>
            <a:off x="460650" y="333275"/>
            <a:ext cx="8562600" cy="477900"/>
          </a:xfrm>
          <a:prstGeom prst="rect">
            <a:avLst/>
          </a:prstGeom>
        </p:spPr>
        <p:txBody>
          <a:bodyPr anchorCtr="0" anchor="b" bIns="45700" lIns="91425" spcFirstLastPara="1" rIns="91425" wrap="square" tIns="45700">
            <a:noAutofit/>
          </a:bodyPr>
          <a:lstStyle/>
          <a:p>
            <a:pPr indent="0" lvl="0" marL="0" rtl="0" algn="ctr">
              <a:lnSpc>
                <a:spcPct val="137107"/>
              </a:lnSpc>
              <a:spcBef>
                <a:spcPts val="0"/>
              </a:spcBef>
              <a:spcAft>
                <a:spcPts val="0"/>
              </a:spcAft>
              <a:buNone/>
            </a:pPr>
            <a:r>
              <a:rPr b="1" lang="en" sz="3100">
                <a:latin typeface="Calibri"/>
                <a:ea typeface="Calibri"/>
                <a:cs typeface="Calibri"/>
                <a:sym typeface="Calibri"/>
              </a:rPr>
              <a:t>Patient Engagement Template: What Will We Do?</a:t>
            </a:r>
            <a:endParaRPr b="1" sz="3100">
              <a:solidFill>
                <a:srgbClr val="C08B3F"/>
              </a:solidFill>
              <a:latin typeface="Calibri"/>
              <a:ea typeface="Calibri"/>
              <a:cs typeface="Calibri"/>
              <a:sym typeface="Calibri"/>
            </a:endParaRPr>
          </a:p>
        </p:txBody>
      </p:sp>
      <p:graphicFrame>
        <p:nvGraphicFramePr>
          <p:cNvPr id="272" name="Google Shape;272;p44"/>
          <p:cNvGraphicFramePr/>
          <p:nvPr/>
        </p:nvGraphicFramePr>
        <p:xfrm>
          <a:off x="278950" y="999463"/>
          <a:ext cx="3000000" cy="3000000"/>
        </p:xfrm>
        <a:graphic>
          <a:graphicData uri="http://schemas.openxmlformats.org/drawingml/2006/table">
            <a:tbl>
              <a:tblPr>
                <a:noFill/>
                <a:tableStyleId>{F57386C7-8131-4074-BA0A-0B35541CEDF4}</a:tableStyleId>
              </a:tblPr>
              <a:tblGrid>
                <a:gridCol w="3792450"/>
                <a:gridCol w="4793650"/>
              </a:tblGrid>
              <a:tr h="419700">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Patient Engagement Considerations</a:t>
                      </a:r>
                      <a:endParaRPr b="1">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Our Plan</a:t>
                      </a:r>
                      <a:endParaRPr b="1">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98900">
                <a:tc>
                  <a:txBody>
                    <a:bodyPr/>
                    <a:lstStyle/>
                    <a:p>
                      <a:pPr indent="0" lvl="0" marL="0" rtl="0" algn="l">
                        <a:spcBef>
                          <a:spcPts val="0"/>
                        </a:spcBef>
                        <a:spcAft>
                          <a:spcPts val="0"/>
                        </a:spcAft>
                        <a:buNone/>
                      </a:pPr>
                      <a:r>
                        <a:rPr b="1" lang="en">
                          <a:latin typeface="Calibri"/>
                          <a:ea typeface="Calibri"/>
                          <a:cs typeface="Calibri"/>
                          <a:sym typeface="Calibri"/>
                        </a:rPr>
                        <a:t>Planning</a:t>
                      </a:r>
                      <a:endParaRPr b="1">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What is the type of patient or family experience we need for this project?</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Do we have enough of this experience and if not, where could we find additional partners?  </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Are there other patient safety groups who may be helpful?</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How can we partner in the creation and design of the plan for this project/effort?</a:t>
                      </a:r>
                      <a:endParaRPr sz="16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205D84"/>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70175">
                <a:tc>
                  <a:txBody>
                    <a:bodyPr/>
                    <a:lstStyle/>
                    <a:p>
                      <a:pPr indent="0" lvl="0" marL="0" rtl="0" algn="l">
                        <a:spcBef>
                          <a:spcPts val="0"/>
                        </a:spcBef>
                        <a:spcAft>
                          <a:spcPts val="0"/>
                        </a:spcAft>
                        <a:buNone/>
                      </a:pPr>
                      <a:r>
                        <a:rPr b="1" lang="en">
                          <a:latin typeface="Calibri"/>
                          <a:ea typeface="Calibri"/>
                          <a:cs typeface="Calibri"/>
                          <a:sym typeface="Calibri"/>
                        </a:rPr>
                        <a:t>Conduct</a:t>
                      </a:r>
                      <a:endParaRPr b="1">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How can we co-design specific elements of the intervention (i.e., data collection tools and processes)? </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As results emerge, how can we help to prioritize meaningful themes and trends, and help to interpret findings?</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How can we partner in ongoing assessment and adjustment of the project/effort?</a:t>
                      </a:r>
                      <a:endParaRPr sz="16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205D84"/>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79325">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Dissemination and/or Evaluation</a:t>
                      </a:r>
                      <a:endParaRPr b="1">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How can we help to identify and participate in unique and patient-relevant venues for dissemination?  </a:t>
                      </a:r>
                      <a:endParaRPr sz="1100">
                        <a:solidFill>
                          <a:srgbClr val="000000"/>
                        </a:solidFill>
                        <a:latin typeface="Calibri"/>
                        <a:ea typeface="Calibri"/>
                        <a:cs typeface="Calibri"/>
                        <a:sym typeface="Calibri"/>
                      </a:endParaRPr>
                    </a:p>
                    <a:p>
                      <a:pPr indent="-298450" lvl="0" marL="457200" rtl="0" algn="l">
                        <a:spcBef>
                          <a:spcPts val="0"/>
                        </a:spcBef>
                        <a:spcAft>
                          <a:spcPts val="0"/>
                        </a:spcAft>
                        <a:buClr>
                          <a:srgbClr val="000000"/>
                        </a:buClr>
                        <a:buSzPts val="1100"/>
                        <a:buChar char="•"/>
                      </a:pPr>
                      <a:r>
                        <a:rPr lang="en" sz="1100">
                          <a:solidFill>
                            <a:srgbClr val="000000"/>
                          </a:solidFill>
                          <a:latin typeface="Calibri"/>
                          <a:ea typeface="Calibri"/>
                          <a:cs typeface="Calibri"/>
                          <a:sym typeface="Calibri"/>
                        </a:rPr>
                        <a:t>How can we partner in evaluation and improvement of the project/effort?</a:t>
                      </a:r>
                      <a:endParaRPr sz="1600">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Red pinpointers pinned on a road" id="277" name="Google Shape;277;p45"/>
          <p:cNvPicPr preferRelativeResize="0"/>
          <p:nvPr/>
        </p:nvPicPr>
        <p:blipFill rotWithShape="1">
          <a:blip r:embed="rId3">
            <a:alphaModFix/>
          </a:blip>
          <a:srcRect b="0" l="22506" r="11782" t="0"/>
          <a:stretch/>
        </p:blipFill>
        <p:spPr>
          <a:xfrm>
            <a:off x="0" y="0"/>
            <a:ext cx="4260298" cy="6174098"/>
          </a:xfrm>
          <a:prstGeom prst="rect">
            <a:avLst/>
          </a:prstGeom>
          <a:noFill/>
          <a:ln>
            <a:noFill/>
          </a:ln>
        </p:spPr>
      </p:pic>
      <p:sp>
        <p:nvSpPr>
          <p:cNvPr id="278" name="Google Shape;278;p45"/>
          <p:cNvSpPr txBox="1"/>
          <p:nvPr>
            <p:ph idx="4294967295" type="title"/>
          </p:nvPr>
        </p:nvSpPr>
        <p:spPr>
          <a:xfrm>
            <a:off x="4497250" y="955710"/>
            <a:ext cx="4046700" cy="10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Trebuchet MS"/>
              <a:buNone/>
            </a:pPr>
            <a:r>
              <a:rPr b="1" lang="en" sz="3000">
                <a:solidFill>
                  <a:srgbClr val="C08B3F"/>
                </a:solidFill>
              </a:rPr>
              <a:t>Next steps</a:t>
            </a:r>
            <a:endParaRPr b="1" sz="3000">
              <a:solidFill>
                <a:srgbClr val="C08B3F"/>
              </a:solidFill>
            </a:endParaRPr>
          </a:p>
        </p:txBody>
      </p:sp>
      <p:sp>
        <p:nvSpPr>
          <p:cNvPr id="279" name="Google Shape;279;p45"/>
          <p:cNvSpPr txBox="1"/>
          <p:nvPr/>
        </p:nvSpPr>
        <p:spPr>
          <a:xfrm>
            <a:off x="4497250" y="2201899"/>
            <a:ext cx="4316400" cy="3016500"/>
          </a:xfrm>
          <a:prstGeom prst="rect">
            <a:avLst/>
          </a:prstGeom>
          <a:noFill/>
          <a:ln>
            <a:noFill/>
          </a:ln>
        </p:spPr>
        <p:txBody>
          <a:bodyPr anchorCtr="0" anchor="t" bIns="45700" lIns="91425" spcFirstLastPara="1" rIns="91425" wrap="square" tIns="45700">
            <a:noAutofit/>
          </a:bodyPr>
          <a:lstStyle/>
          <a:p>
            <a:pPr indent="-361950" lvl="0" marL="457200" rtl="0" algn="l">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Share our project idea and plan with hospital leadership</a:t>
            </a:r>
            <a:endParaRPr sz="2100">
              <a:solidFill>
                <a:srgbClr val="174168"/>
              </a:solidFill>
              <a:latin typeface="Calibri"/>
              <a:ea typeface="Calibri"/>
              <a:cs typeface="Calibri"/>
              <a:sym typeface="Calibri"/>
            </a:endParaRPr>
          </a:p>
          <a:p>
            <a:pPr indent="-361950" lvl="0" marL="457200" rtl="0" algn="l">
              <a:spcBef>
                <a:spcPts val="100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Identify additional partners and project team members, or necessary resources</a:t>
            </a:r>
            <a:endParaRPr sz="2100">
              <a:solidFill>
                <a:srgbClr val="174168"/>
              </a:solidFill>
              <a:latin typeface="Calibri"/>
              <a:ea typeface="Calibri"/>
              <a:cs typeface="Calibri"/>
              <a:sym typeface="Calibri"/>
            </a:endParaRPr>
          </a:p>
          <a:p>
            <a:pPr indent="-361950" lvl="0" marL="457200" rtl="0" algn="l">
              <a:spcBef>
                <a:spcPts val="1000"/>
              </a:spcBef>
              <a:spcAft>
                <a:spcPts val="1000"/>
              </a:spcAft>
              <a:buClr>
                <a:srgbClr val="174168"/>
              </a:buClr>
              <a:buSzPts val="2100"/>
              <a:buFont typeface="Calibri"/>
              <a:buChar char="➔"/>
            </a:pPr>
            <a:r>
              <a:rPr lang="en" sz="2100">
                <a:solidFill>
                  <a:srgbClr val="174168"/>
                </a:solidFill>
                <a:latin typeface="Calibri"/>
                <a:ea typeface="Calibri"/>
                <a:cs typeface="Calibri"/>
                <a:sym typeface="Calibri"/>
              </a:rPr>
              <a:t>Consult supplemental materials for additional guidance</a:t>
            </a:r>
            <a:endParaRPr sz="2100">
              <a:solidFill>
                <a:srgbClr val="17416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idx="4294967295" type="title"/>
          </p:nvPr>
        </p:nvSpPr>
        <p:spPr>
          <a:xfrm>
            <a:off x="4497250" y="1156835"/>
            <a:ext cx="4046700" cy="10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Trebuchet MS"/>
              <a:buNone/>
            </a:pPr>
            <a:r>
              <a:rPr b="1" lang="en" sz="3000">
                <a:solidFill>
                  <a:srgbClr val="C08B3F"/>
                </a:solidFill>
              </a:rPr>
              <a:t>Let’s review </a:t>
            </a:r>
            <a:r>
              <a:rPr b="1" lang="en" sz="3000">
                <a:solidFill>
                  <a:srgbClr val="C08B3F"/>
                </a:solidFill>
              </a:rPr>
              <a:t>w</a:t>
            </a:r>
            <a:r>
              <a:rPr b="1" lang="en" sz="3000">
                <a:solidFill>
                  <a:srgbClr val="C08B3F"/>
                </a:solidFill>
              </a:rPr>
              <a:t>hat we’ve discussed</a:t>
            </a:r>
            <a:endParaRPr b="1" sz="3000">
              <a:solidFill>
                <a:srgbClr val="C08B3F"/>
              </a:solidFill>
            </a:endParaRPr>
          </a:p>
        </p:txBody>
      </p:sp>
      <p:pic>
        <p:nvPicPr>
          <p:cNvPr id="285" name="Google Shape;285;p46"/>
          <p:cNvPicPr preferRelativeResize="0"/>
          <p:nvPr/>
        </p:nvPicPr>
        <p:blipFill rotWithShape="1">
          <a:blip r:embed="rId3">
            <a:alphaModFix/>
          </a:blip>
          <a:srcRect b="0" l="0" r="0" t="21488"/>
          <a:stretch/>
        </p:blipFill>
        <p:spPr>
          <a:xfrm>
            <a:off x="0" y="0"/>
            <a:ext cx="4260300" cy="6183700"/>
          </a:xfrm>
          <a:prstGeom prst="rect">
            <a:avLst/>
          </a:prstGeom>
          <a:noFill/>
          <a:ln>
            <a:noFill/>
          </a:ln>
        </p:spPr>
      </p:pic>
      <p:sp>
        <p:nvSpPr>
          <p:cNvPr id="286" name="Google Shape;286;p46"/>
          <p:cNvSpPr txBox="1"/>
          <p:nvPr/>
        </p:nvSpPr>
        <p:spPr>
          <a:xfrm>
            <a:off x="4497250" y="2353674"/>
            <a:ext cx="4316400" cy="3016500"/>
          </a:xfrm>
          <a:prstGeom prst="rect">
            <a:avLst/>
          </a:prstGeom>
          <a:noFill/>
          <a:ln>
            <a:noFill/>
          </a:ln>
        </p:spPr>
        <p:txBody>
          <a:bodyPr anchorCtr="0" anchor="t" bIns="45700" lIns="91425" spcFirstLastPara="1" rIns="91425" wrap="square" tIns="45700">
            <a:noAutofit/>
          </a:bodyPr>
          <a:lstStyle/>
          <a:p>
            <a:pPr indent="-361950" lvl="0" marL="457200" rtl="0" algn="l">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We reviewed and brainstormed project ideas</a:t>
            </a:r>
            <a:endParaRPr>
              <a:solidFill>
                <a:schemeClr val="dk1"/>
              </a:solidFill>
            </a:endParaRPr>
          </a:p>
          <a:p>
            <a:pPr indent="-361950" lvl="0" marL="457200" rtl="0" algn="l">
              <a:spcBef>
                <a:spcPts val="100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We identified one project to tackle</a:t>
            </a:r>
            <a:endParaRPr>
              <a:solidFill>
                <a:schemeClr val="dk1"/>
              </a:solidFill>
            </a:endParaRPr>
          </a:p>
          <a:p>
            <a:pPr indent="-361950" lvl="0" marL="457200" rtl="0" algn="l">
              <a:spcBef>
                <a:spcPts val="1000"/>
              </a:spcBef>
              <a:spcAft>
                <a:spcPts val="1000"/>
              </a:spcAft>
              <a:buClr>
                <a:srgbClr val="174168"/>
              </a:buClr>
              <a:buSzPts val="2100"/>
              <a:buFont typeface="Calibri"/>
              <a:buChar char="➔"/>
            </a:pPr>
            <a:r>
              <a:rPr lang="en" sz="2100">
                <a:solidFill>
                  <a:srgbClr val="174168"/>
                </a:solidFill>
                <a:latin typeface="Calibri"/>
                <a:ea typeface="Calibri"/>
                <a:cs typeface="Calibri"/>
                <a:sym typeface="Calibri"/>
              </a:rPr>
              <a:t>We considered project planning and evaluation </a:t>
            </a:r>
            <a:endParaRPr sz="2100">
              <a:solidFill>
                <a:srgbClr val="17416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nvSpPr>
        <p:spPr>
          <a:xfrm>
            <a:off x="771375" y="2628600"/>
            <a:ext cx="78612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rgbClr val="003A63"/>
                </a:solidFill>
                <a:latin typeface="Calibri"/>
                <a:ea typeface="Calibri"/>
                <a:cs typeface="Calibri"/>
                <a:sym typeface="Calibri"/>
              </a:rPr>
              <a:t>Thank You!</a:t>
            </a:r>
            <a:endParaRPr sz="5000">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Wall of advesive notes with one standing out" id="214" name="Google Shape;214;p36"/>
          <p:cNvPicPr preferRelativeResize="0"/>
          <p:nvPr/>
        </p:nvPicPr>
        <p:blipFill rotWithShape="1">
          <a:blip r:embed="rId3">
            <a:alphaModFix/>
          </a:blip>
          <a:srcRect b="8110" l="0" r="0" t="4492"/>
          <a:stretch/>
        </p:blipFill>
        <p:spPr>
          <a:xfrm>
            <a:off x="0" y="972525"/>
            <a:ext cx="9144003" cy="5201500"/>
          </a:xfrm>
          <a:prstGeom prst="rect">
            <a:avLst/>
          </a:prstGeom>
          <a:noFill/>
          <a:ln>
            <a:noFill/>
          </a:ln>
        </p:spPr>
      </p:pic>
      <p:sp>
        <p:nvSpPr>
          <p:cNvPr id="215" name="Google Shape;215;p36"/>
          <p:cNvSpPr txBox="1"/>
          <p:nvPr/>
        </p:nvSpPr>
        <p:spPr>
          <a:xfrm>
            <a:off x="431100" y="193725"/>
            <a:ext cx="82818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200">
                <a:solidFill>
                  <a:srgbClr val="C08B3F"/>
                </a:solidFill>
                <a:latin typeface="Calibri"/>
                <a:ea typeface="Calibri"/>
                <a:cs typeface="Calibri"/>
                <a:sym typeface="Calibri"/>
              </a:rPr>
              <a:t>Reviewing Our Ideas And Experiences</a:t>
            </a:r>
            <a:endParaRPr b="1" sz="3200">
              <a:solidFill>
                <a:srgbClr val="C08B3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7"/>
          <p:cNvPicPr preferRelativeResize="0"/>
          <p:nvPr>
            <p:ph idx="2" type="pic"/>
          </p:nvPr>
        </p:nvPicPr>
        <p:blipFill rotWithShape="1">
          <a:blip r:embed="rId3">
            <a:alphaModFix/>
          </a:blip>
          <a:srcRect b="0" l="999" r="989" t="0"/>
          <a:stretch/>
        </p:blipFill>
        <p:spPr>
          <a:xfrm>
            <a:off x="0" y="919425"/>
            <a:ext cx="9144000" cy="5256599"/>
          </a:xfrm>
          <a:prstGeom prst="rect">
            <a:avLst/>
          </a:prstGeom>
        </p:spPr>
      </p:pic>
      <p:sp>
        <p:nvSpPr>
          <p:cNvPr id="221" name="Google Shape;221;p37"/>
          <p:cNvSpPr txBox="1"/>
          <p:nvPr/>
        </p:nvSpPr>
        <p:spPr>
          <a:xfrm>
            <a:off x="431100" y="193725"/>
            <a:ext cx="82818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200">
                <a:solidFill>
                  <a:srgbClr val="C08B3F"/>
                </a:solidFill>
                <a:latin typeface="Calibri"/>
                <a:ea typeface="Calibri"/>
                <a:cs typeface="Calibri"/>
                <a:sym typeface="Calibri"/>
              </a:rPr>
              <a:t>Brainstorm</a:t>
            </a:r>
            <a:endParaRPr b="1" sz="3200">
              <a:solidFill>
                <a:srgbClr val="C08B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People raising hands" id="226" name="Google Shape;226;p38"/>
          <p:cNvPicPr preferRelativeResize="0"/>
          <p:nvPr/>
        </p:nvPicPr>
        <p:blipFill rotWithShape="1">
          <a:blip r:embed="rId3">
            <a:alphaModFix/>
          </a:blip>
          <a:srcRect b="1438" l="9582" r="40246" t="0"/>
          <a:stretch/>
        </p:blipFill>
        <p:spPr>
          <a:xfrm>
            <a:off x="0" y="0"/>
            <a:ext cx="4316399" cy="6183702"/>
          </a:xfrm>
          <a:prstGeom prst="rect">
            <a:avLst/>
          </a:prstGeom>
          <a:noFill/>
          <a:ln>
            <a:noFill/>
          </a:ln>
        </p:spPr>
      </p:pic>
      <p:sp>
        <p:nvSpPr>
          <p:cNvPr id="227" name="Google Shape;227;p38"/>
          <p:cNvSpPr txBox="1"/>
          <p:nvPr>
            <p:ph idx="4294967295" type="title"/>
          </p:nvPr>
        </p:nvSpPr>
        <p:spPr>
          <a:xfrm>
            <a:off x="4497250" y="1156835"/>
            <a:ext cx="4046700" cy="10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Trebuchet MS"/>
              <a:buNone/>
            </a:pPr>
            <a:r>
              <a:rPr b="1" lang="en" sz="3000">
                <a:solidFill>
                  <a:srgbClr val="C08B3F"/>
                </a:solidFill>
              </a:rPr>
              <a:t>Do We Need To Vote?</a:t>
            </a:r>
            <a:endParaRPr b="1" sz="3000">
              <a:solidFill>
                <a:srgbClr val="C08B3F"/>
              </a:solidFill>
            </a:endParaRPr>
          </a:p>
        </p:txBody>
      </p:sp>
      <p:sp>
        <p:nvSpPr>
          <p:cNvPr id="228" name="Google Shape;228;p38"/>
          <p:cNvSpPr txBox="1"/>
          <p:nvPr/>
        </p:nvSpPr>
        <p:spPr>
          <a:xfrm>
            <a:off x="4497250" y="2353675"/>
            <a:ext cx="4316400" cy="1635600"/>
          </a:xfrm>
          <a:prstGeom prst="rect">
            <a:avLst/>
          </a:prstGeom>
          <a:noFill/>
          <a:ln>
            <a:noFill/>
          </a:ln>
        </p:spPr>
        <p:txBody>
          <a:bodyPr anchorCtr="0" anchor="t" bIns="45700" lIns="91425" spcFirstLastPara="1" rIns="91425" wrap="square" tIns="45700">
            <a:noAutofit/>
          </a:bodyPr>
          <a:lstStyle/>
          <a:p>
            <a:pPr indent="-361950" lvl="0" marL="457200" rtl="0" algn="l">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Show of hands or something anonymous?</a:t>
            </a:r>
            <a:endParaRPr>
              <a:solidFill>
                <a:schemeClr val="dk1"/>
              </a:solidFill>
            </a:endParaRPr>
          </a:p>
          <a:p>
            <a:pPr indent="-361950" lvl="0" marL="457200" rtl="0" algn="l">
              <a:spcBef>
                <a:spcPts val="1000"/>
              </a:spcBef>
              <a:spcAft>
                <a:spcPts val="1000"/>
              </a:spcAft>
              <a:buClr>
                <a:srgbClr val="174168"/>
              </a:buClr>
              <a:buSzPts val="2100"/>
              <a:buFont typeface="Calibri"/>
              <a:buChar char="➔"/>
            </a:pPr>
            <a:r>
              <a:rPr lang="en" sz="2100">
                <a:solidFill>
                  <a:srgbClr val="174168"/>
                </a:solidFill>
                <a:latin typeface="Calibri"/>
                <a:ea typeface="Calibri"/>
                <a:cs typeface="Calibri"/>
                <a:sym typeface="Calibri"/>
              </a:rPr>
              <a:t>Multi-voting option for larger numbers of choices</a:t>
            </a:r>
            <a:endParaRPr sz="2100">
              <a:solidFill>
                <a:srgbClr val="17416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type="ctrTitle"/>
          </p:nvPr>
        </p:nvSpPr>
        <p:spPr>
          <a:xfrm>
            <a:off x="1451300" y="542256"/>
            <a:ext cx="6425100" cy="477900"/>
          </a:xfrm>
          <a:prstGeom prst="rect">
            <a:avLst/>
          </a:prstGeom>
        </p:spPr>
        <p:txBody>
          <a:bodyPr anchorCtr="0" anchor="b" bIns="45700" lIns="91425" spcFirstLastPara="1" rIns="91425" wrap="square" tIns="45700">
            <a:noAutofit/>
          </a:bodyPr>
          <a:lstStyle/>
          <a:p>
            <a:pPr indent="0" lvl="0" marL="101600" rtl="0" algn="ctr">
              <a:lnSpc>
                <a:spcPct val="150000"/>
              </a:lnSpc>
              <a:spcBef>
                <a:spcPts val="0"/>
              </a:spcBef>
              <a:spcAft>
                <a:spcPts val="0"/>
              </a:spcAft>
              <a:buNone/>
            </a:pPr>
            <a:r>
              <a:rPr b="1" lang="en" sz="3200">
                <a:solidFill>
                  <a:srgbClr val="C08B3F"/>
                </a:solidFill>
                <a:latin typeface="Calibri"/>
                <a:ea typeface="Calibri"/>
                <a:cs typeface="Calibri"/>
                <a:sym typeface="Calibri"/>
              </a:rPr>
              <a:t>Evaluating Impact and Difficulty </a:t>
            </a:r>
            <a:endParaRPr sz="3200">
              <a:solidFill>
                <a:srgbClr val="C08B3F"/>
              </a:solidFill>
              <a:latin typeface="Calibri"/>
              <a:ea typeface="Calibri"/>
              <a:cs typeface="Calibri"/>
              <a:sym typeface="Calibri"/>
            </a:endParaRPr>
          </a:p>
        </p:txBody>
      </p:sp>
      <p:sp>
        <p:nvSpPr>
          <p:cNvPr id="234" name="Google Shape;234;p39"/>
          <p:cNvSpPr txBox="1"/>
          <p:nvPr/>
        </p:nvSpPr>
        <p:spPr>
          <a:xfrm>
            <a:off x="1519775" y="1652750"/>
            <a:ext cx="3875400" cy="18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graphicFrame>
        <p:nvGraphicFramePr>
          <p:cNvPr id="235" name="Google Shape;235;p39"/>
          <p:cNvGraphicFramePr/>
          <p:nvPr/>
        </p:nvGraphicFramePr>
        <p:xfrm>
          <a:off x="1044350" y="1276500"/>
          <a:ext cx="3000000" cy="3000000"/>
        </p:xfrm>
        <a:graphic>
          <a:graphicData uri="http://schemas.openxmlformats.org/drawingml/2006/table">
            <a:tbl>
              <a:tblPr>
                <a:noFill/>
                <a:tableStyleId>{F57386C7-8131-4074-BA0A-0B35541CEDF4}</a:tableStyleId>
              </a:tblPr>
              <a:tblGrid>
                <a:gridCol w="3619500"/>
                <a:gridCol w="3619500"/>
              </a:tblGrid>
              <a:tr h="21525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1525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cxnSp>
        <p:nvCxnSpPr>
          <p:cNvPr id="236" name="Google Shape;236;p39"/>
          <p:cNvCxnSpPr/>
          <p:nvPr/>
        </p:nvCxnSpPr>
        <p:spPr>
          <a:xfrm rot="10800000">
            <a:off x="582650" y="1196825"/>
            <a:ext cx="0" cy="4274400"/>
          </a:xfrm>
          <a:prstGeom prst="straightConnector1">
            <a:avLst/>
          </a:prstGeom>
          <a:noFill/>
          <a:ln cap="flat" cmpd="sng" w="9525">
            <a:solidFill>
              <a:srgbClr val="003A63"/>
            </a:solidFill>
            <a:prstDash val="solid"/>
            <a:round/>
            <a:headEnd len="med" w="med" type="none"/>
            <a:tailEnd len="med" w="med" type="triangle"/>
          </a:ln>
        </p:spPr>
      </p:cxnSp>
      <p:sp>
        <p:nvSpPr>
          <p:cNvPr id="237" name="Google Shape;237;p39"/>
          <p:cNvSpPr txBox="1"/>
          <p:nvPr/>
        </p:nvSpPr>
        <p:spPr>
          <a:xfrm rot="-5400000">
            <a:off x="183900" y="4035350"/>
            <a:ext cx="146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661F57"/>
                </a:solidFill>
                <a:latin typeface="Calibri"/>
                <a:ea typeface="Calibri"/>
                <a:cs typeface="Calibri"/>
                <a:sym typeface="Calibri"/>
              </a:rPr>
              <a:t>Low impact</a:t>
            </a:r>
            <a:endParaRPr sz="1800">
              <a:solidFill>
                <a:srgbClr val="661F57"/>
              </a:solidFill>
              <a:latin typeface="Calibri"/>
              <a:ea typeface="Calibri"/>
              <a:cs typeface="Calibri"/>
              <a:sym typeface="Calibri"/>
            </a:endParaRPr>
          </a:p>
        </p:txBody>
      </p:sp>
      <p:sp>
        <p:nvSpPr>
          <p:cNvPr id="238" name="Google Shape;238;p39"/>
          <p:cNvSpPr txBox="1"/>
          <p:nvPr/>
        </p:nvSpPr>
        <p:spPr>
          <a:xfrm rot="-5400000">
            <a:off x="183900" y="1945663"/>
            <a:ext cx="146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661F57"/>
                </a:solidFill>
                <a:latin typeface="Calibri"/>
                <a:ea typeface="Calibri"/>
                <a:cs typeface="Calibri"/>
                <a:sym typeface="Calibri"/>
              </a:rPr>
              <a:t>High</a:t>
            </a:r>
            <a:r>
              <a:rPr lang="en" sz="1800">
                <a:solidFill>
                  <a:srgbClr val="661F57"/>
                </a:solidFill>
                <a:latin typeface="Calibri"/>
                <a:ea typeface="Calibri"/>
                <a:cs typeface="Calibri"/>
                <a:sym typeface="Calibri"/>
              </a:rPr>
              <a:t> impact</a:t>
            </a:r>
            <a:endParaRPr sz="1800">
              <a:solidFill>
                <a:srgbClr val="661F57"/>
              </a:solidFill>
              <a:latin typeface="Calibri"/>
              <a:ea typeface="Calibri"/>
              <a:cs typeface="Calibri"/>
              <a:sym typeface="Calibri"/>
            </a:endParaRPr>
          </a:p>
        </p:txBody>
      </p:sp>
      <p:cxnSp>
        <p:nvCxnSpPr>
          <p:cNvPr id="239" name="Google Shape;239;p39"/>
          <p:cNvCxnSpPr/>
          <p:nvPr/>
        </p:nvCxnSpPr>
        <p:spPr>
          <a:xfrm>
            <a:off x="1016450" y="5965125"/>
            <a:ext cx="7294800" cy="0"/>
          </a:xfrm>
          <a:prstGeom prst="straightConnector1">
            <a:avLst/>
          </a:prstGeom>
          <a:noFill/>
          <a:ln cap="flat" cmpd="sng" w="9525">
            <a:solidFill>
              <a:srgbClr val="003A63"/>
            </a:solidFill>
            <a:prstDash val="solid"/>
            <a:round/>
            <a:headEnd len="med" w="med" type="none"/>
            <a:tailEnd len="med" w="med" type="triangle"/>
          </a:ln>
        </p:spPr>
      </p:cxnSp>
      <p:sp>
        <p:nvSpPr>
          <p:cNvPr id="240" name="Google Shape;240;p39"/>
          <p:cNvSpPr txBox="1"/>
          <p:nvPr/>
        </p:nvSpPr>
        <p:spPr>
          <a:xfrm>
            <a:off x="6410900" y="5471225"/>
            <a:ext cx="146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661F57"/>
                </a:solidFill>
                <a:latin typeface="Calibri"/>
                <a:ea typeface="Calibri"/>
                <a:cs typeface="Calibri"/>
                <a:sym typeface="Calibri"/>
              </a:rPr>
              <a:t>Easy</a:t>
            </a:r>
            <a:endParaRPr sz="1800">
              <a:solidFill>
                <a:srgbClr val="661F57"/>
              </a:solidFill>
              <a:latin typeface="Calibri"/>
              <a:ea typeface="Calibri"/>
              <a:cs typeface="Calibri"/>
              <a:sym typeface="Calibri"/>
            </a:endParaRPr>
          </a:p>
        </p:txBody>
      </p:sp>
      <p:sp>
        <p:nvSpPr>
          <p:cNvPr id="241" name="Google Shape;241;p39"/>
          <p:cNvSpPr txBox="1"/>
          <p:nvPr/>
        </p:nvSpPr>
        <p:spPr>
          <a:xfrm>
            <a:off x="2724725" y="5471225"/>
            <a:ext cx="70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661F57"/>
                </a:solidFill>
                <a:latin typeface="Calibri"/>
                <a:ea typeface="Calibri"/>
                <a:cs typeface="Calibri"/>
                <a:sym typeface="Calibri"/>
              </a:rPr>
              <a:t>Hard</a:t>
            </a:r>
            <a:endParaRPr sz="1800">
              <a:solidFill>
                <a:srgbClr val="661F5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ctrTitle"/>
          </p:nvPr>
        </p:nvSpPr>
        <p:spPr>
          <a:xfrm>
            <a:off x="1359450" y="526931"/>
            <a:ext cx="6425100" cy="477900"/>
          </a:xfrm>
          <a:prstGeom prst="rect">
            <a:avLst/>
          </a:prstGeom>
        </p:spPr>
        <p:txBody>
          <a:bodyPr anchorCtr="0" anchor="b" bIns="45700" lIns="91425" spcFirstLastPara="1" rIns="91425" wrap="square" tIns="45700">
            <a:noAutofit/>
          </a:bodyPr>
          <a:lstStyle/>
          <a:p>
            <a:pPr indent="0" lvl="0" marL="101600" rtl="0" algn="ctr">
              <a:lnSpc>
                <a:spcPct val="150000"/>
              </a:lnSpc>
              <a:spcBef>
                <a:spcPts val="0"/>
              </a:spcBef>
              <a:spcAft>
                <a:spcPts val="0"/>
              </a:spcAft>
              <a:buNone/>
            </a:pPr>
            <a:r>
              <a:rPr b="1" lang="en" sz="3200">
                <a:latin typeface="Calibri"/>
                <a:ea typeface="Calibri"/>
                <a:cs typeface="Calibri"/>
                <a:sym typeface="Calibri"/>
              </a:rPr>
              <a:t>Getting Specific: The Project Plan</a:t>
            </a:r>
            <a:r>
              <a:rPr b="1" lang="en" sz="3200">
                <a:solidFill>
                  <a:srgbClr val="C08B3F"/>
                </a:solidFill>
                <a:latin typeface="Calibri"/>
                <a:ea typeface="Calibri"/>
                <a:cs typeface="Calibri"/>
                <a:sym typeface="Calibri"/>
              </a:rPr>
              <a:t> </a:t>
            </a:r>
            <a:endParaRPr sz="3200">
              <a:solidFill>
                <a:srgbClr val="C08B3F"/>
              </a:solidFill>
              <a:latin typeface="Calibri"/>
              <a:ea typeface="Calibri"/>
              <a:cs typeface="Calibri"/>
              <a:sym typeface="Calibri"/>
            </a:endParaRPr>
          </a:p>
        </p:txBody>
      </p:sp>
      <p:graphicFrame>
        <p:nvGraphicFramePr>
          <p:cNvPr id="247" name="Google Shape;247;p40"/>
          <p:cNvGraphicFramePr/>
          <p:nvPr/>
        </p:nvGraphicFramePr>
        <p:xfrm>
          <a:off x="122887" y="1343604"/>
          <a:ext cx="3000000" cy="3000000"/>
        </p:xfrm>
        <a:graphic>
          <a:graphicData uri="http://schemas.openxmlformats.org/drawingml/2006/table">
            <a:tbl>
              <a:tblPr bandRow="1" firstRow="1">
                <a:noFill/>
                <a:tableStyleId>{EE2DCF80-F2FE-41CE-9E2F-B9DC47140166}</a:tableStyleId>
              </a:tblPr>
              <a:tblGrid>
                <a:gridCol w="1800200"/>
                <a:gridCol w="7098025"/>
              </a:tblGrid>
              <a:tr h="341200">
                <a:tc gridSpan="2">
                  <a:txBody>
                    <a:bodyPr/>
                    <a:lstStyle/>
                    <a:p>
                      <a:pPr indent="0" lvl="0" marL="0" marR="0" rtl="0" algn="ctr">
                        <a:lnSpc>
                          <a:spcPct val="100000"/>
                        </a:lnSpc>
                        <a:spcBef>
                          <a:spcPts val="0"/>
                        </a:spcBef>
                        <a:spcAft>
                          <a:spcPts val="0"/>
                        </a:spcAft>
                        <a:buNone/>
                      </a:pPr>
                      <a:r>
                        <a:rPr lang="en" sz="1400" u="none" cap="none" strike="noStrike">
                          <a:latin typeface="Calibri"/>
                          <a:ea typeface="Calibri"/>
                          <a:cs typeface="Calibri"/>
                          <a:sym typeface="Calibri"/>
                        </a:rPr>
                        <a:t>Things to consider</a:t>
                      </a:r>
                      <a:endParaRPr sz="1400" u="none" cap="none" strike="noStrike">
                        <a:latin typeface="Calibri"/>
                        <a:ea typeface="Calibri"/>
                        <a:cs typeface="Calibri"/>
                        <a:sym typeface="Calibri"/>
                      </a:endParaRPr>
                    </a:p>
                  </a:txBody>
                  <a:tcPr marT="34300" marB="34300" marR="68575" marL="685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hMerge="1"/>
              </a:tr>
              <a:tr h="912950">
                <a:tc>
                  <a:txBody>
                    <a:bodyPr/>
                    <a:lstStyle/>
                    <a:p>
                      <a:pPr indent="0" lvl="0" marL="0" marR="0" rtl="0" algn="ctr">
                        <a:lnSpc>
                          <a:spcPct val="100000"/>
                        </a:lnSpc>
                        <a:spcBef>
                          <a:spcPts val="0"/>
                        </a:spcBef>
                        <a:spcAft>
                          <a:spcPts val="0"/>
                        </a:spcAft>
                        <a:buClr>
                          <a:srgbClr val="000000"/>
                        </a:buClr>
                        <a:buSzPts val="1400"/>
                        <a:buFont typeface="Arial"/>
                        <a:buNone/>
                      </a:pPr>
                      <a:r>
                        <a:rPr b="1" i="0" lang="en" sz="1700" u="none" cap="none" strike="noStrike">
                          <a:solidFill>
                            <a:srgbClr val="000000"/>
                          </a:solidFill>
                          <a:latin typeface="Calibri"/>
                          <a:ea typeface="Calibri"/>
                          <a:cs typeface="Calibri"/>
                          <a:sym typeface="Calibri"/>
                        </a:rPr>
                        <a:t>Specific</a:t>
                      </a:r>
                      <a:endParaRPr b="1" i="0" sz="1700" u="none" cap="none" strike="noStrike">
                        <a:solidFill>
                          <a:srgbClr val="000000"/>
                        </a:solidFill>
                        <a:latin typeface="Calibri"/>
                        <a:ea typeface="Calibri"/>
                        <a:cs typeface="Calibri"/>
                        <a:sym typeface="Calibri"/>
                      </a:endParaRPr>
                    </a:p>
                  </a:txBody>
                  <a:tcPr marT="34300" marB="34300" marR="68575" marL="68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700" u="none" cap="none" strike="noStrike">
                          <a:solidFill>
                            <a:srgbClr val="000000"/>
                          </a:solidFill>
                          <a:latin typeface="Calibri"/>
                          <a:ea typeface="Calibri"/>
                          <a:cs typeface="Calibri"/>
                          <a:sym typeface="Calibri"/>
                        </a:rPr>
                        <a:t>What exactly is our goal and how are we going to get there? What are the activities we will undertake and the short-term goals (“objectives”) we plan to accomplish along the way?</a:t>
                      </a:r>
                      <a:endParaRPr sz="1700" u="none" cap="none" strike="noStrike">
                        <a:latin typeface="Calibri"/>
                        <a:ea typeface="Calibri"/>
                        <a:cs typeface="Calibri"/>
                        <a:sym typeface="Calibri"/>
                      </a:endParaRPr>
                    </a:p>
                  </a:txBody>
                  <a:tcPr marT="34300" marB="34300" marR="68575" marL="685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636300">
                <a:tc>
                  <a:txBody>
                    <a:bodyPr/>
                    <a:lstStyle/>
                    <a:p>
                      <a:pPr indent="0" lvl="0" marL="0" marR="0" rtl="0" algn="ctr">
                        <a:lnSpc>
                          <a:spcPct val="100000"/>
                        </a:lnSpc>
                        <a:spcBef>
                          <a:spcPts val="0"/>
                        </a:spcBef>
                        <a:spcAft>
                          <a:spcPts val="0"/>
                        </a:spcAft>
                        <a:buClr>
                          <a:srgbClr val="000000"/>
                        </a:buClr>
                        <a:buSzPts val="1400"/>
                        <a:buFont typeface="Arial"/>
                        <a:buNone/>
                      </a:pPr>
                      <a:r>
                        <a:rPr b="1" i="0" lang="en" sz="1700" u="none" cap="none" strike="noStrike">
                          <a:solidFill>
                            <a:srgbClr val="000000"/>
                          </a:solidFill>
                          <a:latin typeface="Calibri"/>
                          <a:ea typeface="Calibri"/>
                          <a:cs typeface="Calibri"/>
                          <a:sym typeface="Calibri"/>
                        </a:rPr>
                        <a:t>Measurable</a:t>
                      </a:r>
                      <a:endParaRPr b="1" i="0" sz="1700" u="none" cap="none" strike="noStrike">
                        <a:solidFill>
                          <a:srgbClr val="000000"/>
                        </a:solidFill>
                        <a:latin typeface="Calibri"/>
                        <a:ea typeface="Calibri"/>
                        <a:cs typeface="Calibri"/>
                        <a:sym typeface="Calibri"/>
                      </a:endParaRPr>
                    </a:p>
                  </a:txBody>
                  <a:tcPr marT="34300" marB="34300" marR="68575" marL="68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700" u="none" cap="none" strike="noStrike">
                          <a:solidFill>
                            <a:srgbClr val="000000"/>
                          </a:solidFill>
                          <a:latin typeface="Calibri"/>
                          <a:ea typeface="Calibri"/>
                          <a:cs typeface="Calibri"/>
                          <a:sym typeface="Calibri"/>
                        </a:rPr>
                        <a:t>Are the objectives measurable? How will we know if the changes resulted in improvement? </a:t>
                      </a:r>
                      <a:endParaRPr sz="1700" u="none" cap="none" strike="noStrike">
                        <a:latin typeface="Calibri"/>
                        <a:ea typeface="Calibri"/>
                        <a:cs typeface="Calibri"/>
                        <a:sym typeface="Calibri"/>
                      </a:endParaRPr>
                    </a:p>
                  </a:txBody>
                  <a:tcPr marT="34300" marB="34300" marR="68575" marL="685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691625">
                <a:tc>
                  <a:txBody>
                    <a:bodyPr/>
                    <a:lstStyle/>
                    <a:p>
                      <a:pPr indent="0" lvl="0" marL="0" marR="0" rtl="0" algn="ctr">
                        <a:lnSpc>
                          <a:spcPct val="100000"/>
                        </a:lnSpc>
                        <a:spcBef>
                          <a:spcPts val="0"/>
                        </a:spcBef>
                        <a:spcAft>
                          <a:spcPts val="0"/>
                        </a:spcAft>
                        <a:buClr>
                          <a:srgbClr val="000000"/>
                        </a:buClr>
                        <a:buSzPts val="1400"/>
                        <a:buFont typeface="Arial"/>
                        <a:buNone/>
                      </a:pPr>
                      <a:r>
                        <a:rPr b="1" i="0" lang="en" sz="1700" u="none" cap="none" strike="noStrike">
                          <a:solidFill>
                            <a:srgbClr val="000000"/>
                          </a:solidFill>
                          <a:latin typeface="Calibri"/>
                          <a:ea typeface="Calibri"/>
                          <a:cs typeface="Calibri"/>
                          <a:sym typeface="Calibri"/>
                        </a:rPr>
                        <a:t>Achievable</a:t>
                      </a:r>
                      <a:endParaRPr b="1" i="0" sz="1700" u="none" cap="none" strike="noStrike">
                        <a:solidFill>
                          <a:srgbClr val="000000"/>
                        </a:solidFill>
                        <a:latin typeface="Calibri"/>
                        <a:ea typeface="Calibri"/>
                        <a:cs typeface="Calibri"/>
                        <a:sym typeface="Calibri"/>
                      </a:endParaRPr>
                    </a:p>
                  </a:txBody>
                  <a:tcPr marT="34300" marB="34300" marR="68575" marL="68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700" u="none" cap="none" strike="noStrike">
                          <a:solidFill>
                            <a:srgbClr val="000000"/>
                          </a:solidFill>
                          <a:latin typeface="Calibri"/>
                          <a:ea typeface="Calibri"/>
                          <a:cs typeface="Calibri"/>
                          <a:sym typeface="Calibri"/>
                        </a:rPr>
                        <a:t>Is this doable?  Are we trying to do too much? Should we do </a:t>
                      </a:r>
                      <a:r>
                        <a:rPr i="0" lang="en" sz="1700" u="none" cap="none" strike="noStrike">
                          <a:solidFill>
                            <a:srgbClr val="000000"/>
                          </a:solidFill>
                          <a:latin typeface="Calibri"/>
                          <a:ea typeface="Calibri"/>
                          <a:cs typeface="Calibri"/>
                          <a:sym typeface="Calibri"/>
                        </a:rPr>
                        <a:t>more</a:t>
                      </a:r>
                      <a:r>
                        <a:rPr i="0" lang="en" sz="1700" u="none" cap="none" strike="noStrike">
                          <a:solidFill>
                            <a:srgbClr val="000000"/>
                          </a:solidFill>
                          <a:latin typeface="Calibri"/>
                          <a:ea typeface="Calibri"/>
                          <a:cs typeface="Calibri"/>
                          <a:sym typeface="Calibri"/>
                        </a:rPr>
                        <a:t>?  </a:t>
                      </a:r>
                      <a:endParaRPr sz="1700" u="none" cap="none" strike="noStrike">
                        <a:latin typeface="Calibri"/>
                        <a:ea typeface="Calibri"/>
                        <a:cs typeface="Calibri"/>
                        <a:sym typeface="Calibri"/>
                      </a:endParaRPr>
                    </a:p>
                  </a:txBody>
                  <a:tcPr marT="34300" marB="34300" marR="68575" marL="685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636300">
                <a:tc>
                  <a:txBody>
                    <a:bodyPr/>
                    <a:lstStyle/>
                    <a:p>
                      <a:pPr indent="0" lvl="0" marL="0" marR="0" rtl="0" algn="ctr">
                        <a:lnSpc>
                          <a:spcPct val="100000"/>
                        </a:lnSpc>
                        <a:spcBef>
                          <a:spcPts val="0"/>
                        </a:spcBef>
                        <a:spcAft>
                          <a:spcPts val="0"/>
                        </a:spcAft>
                        <a:buClr>
                          <a:srgbClr val="000000"/>
                        </a:buClr>
                        <a:buSzPts val="1400"/>
                        <a:buFont typeface="Arial"/>
                        <a:buNone/>
                      </a:pPr>
                      <a:r>
                        <a:rPr b="1" i="0" lang="en" sz="1700" u="none" cap="none" strike="noStrike">
                          <a:solidFill>
                            <a:srgbClr val="000000"/>
                          </a:solidFill>
                          <a:latin typeface="Calibri"/>
                          <a:ea typeface="Calibri"/>
                          <a:cs typeface="Calibri"/>
                          <a:sym typeface="Calibri"/>
                        </a:rPr>
                        <a:t>Realistic and relevant</a:t>
                      </a:r>
                      <a:endParaRPr b="1" i="0" sz="1700" u="none" cap="none" strike="noStrike">
                        <a:solidFill>
                          <a:srgbClr val="000000"/>
                        </a:solidFill>
                        <a:latin typeface="Calibri"/>
                        <a:ea typeface="Calibri"/>
                        <a:cs typeface="Calibri"/>
                        <a:sym typeface="Calibri"/>
                      </a:endParaRPr>
                    </a:p>
                  </a:txBody>
                  <a:tcPr marT="34300" marB="34300" marR="68575" marL="68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700" u="none" cap="none" strike="noStrike">
                          <a:solidFill>
                            <a:srgbClr val="000000"/>
                          </a:solidFill>
                          <a:latin typeface="Calibri"/>
                          <a:ea typeface="Calibri"/>
                          <a:cs typeface="Calibri"/>
                          <a:sym typeface="Calibri"/>
                        </a:rPr>
                        <a:t>Do we have what we need—the time, the right people, the financial support, or other things—to accomplish this?</a:t>
                      </a:r>
                      <a:endParaRPr sz="1700" u="none" cap="none" strike="noStrike">
                        <a:latin typeface="Calibri"/>
                        <a:ea typeface="Calibri"/>
                        <a:cs typeface="Calibri"/>
                        <a:sym typeface="Calibri"/>
                      </a:endParaRPr>
                    </a:p>
                  </a:txBody>
                  <a:tcPr marT="34300" marB="34300" marR="68575" marL="685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616725">
                <a:tc>
                  <a:txBody>
                    <a:bodyPr/>
                    <a:lstStyle/>
                    <a:p>
                      <a:pPr indent="0" lvl="0" marL="0" marR="0" rtl="0" algn="ctr">
                        <a:lnSpc>
                          <a:spcPct val="100000"/>
                        </a:lnSpc>
                        <a:spcBef>
                          <a:spcPts val="0"/>
                        </a:spcBef>
                        <a:spcAft>
                          <a:spcPts val="0"/>
                        </a:spcAft>
                        <a:buNone/>
                      </a:pPr>
                      <a:r>
                        <a:rPr b="1" lang="en" sz="1700">
                          <a:latin typeface="Calibri"/>
                          <a:ea typeface="Calibri"/>
                          <a:cs typeface="Calibri"/>
                          <a:sym typeface="Calibri"/>
                        </a:rPr>
                        <a:t>Timely</a:t>
                      </a:r>
                      <a:endParaRPr b="1" i="0" sz="1700" u="none" cap="none" strike="noStrike">
                        <a:solidFill>
                          <a:srgbClr val="000000"/>
                        </a:solidFill>
                        <a:latin typeface="Calibri"/>
                        <a:ea typeface="Calibri"/>
                        <a:cs typeface="Calibri"/>
                        <a:sym typeface="Calibri"/>
                      </a:endParaRPr>
                    </a:p>
                  </a:txBody>
                  <a:tcPr marT="34300" marB="34300" marR="68575" marL="68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700">
                          <a:latin typeface="Calibri"/>
                          <a:ea typeface="Calibri"/>
                          <a:cs typeface="Calibri"/>
                          <a:sym typeface="Calibri"/>
                        </a:rPr>
                        <a:t>What is our timeline?  When will we </a:t>
                      </a:r>
                      <a:r>
                        <a:rPr lang="en" sz="1700">
                          <a:latin typeface="Calibri"/>
                          <a:ea typeface="Calibri"/>
                          <a:cs typeface="Calibri"/>
                          <a:sym typeface="Calibri"/>
                        </a:rPr>
                        <a:t>accomplish</a:t>
                      </a:r>
                      <a:r>
                        <a:rPr lang="en" sz="1700">
                          <a:latin typeface="Calibri"/>
                          <a:ea typeface="Calibri"/>
                          <a:cs typeface="Calibri"/>
                          <a:sym typeface="Calibri"/>
                        </a:rPr>
                        <a:t> each part?</a:t>
                      </a:r>
                      <a:endParaRPr i="0" sz="1700" u="none" cap="none" strike="noStrike">
                        <a:solidFill>
                          <a:srgbClr val="000000"/>
                        </a:solidFill>
                        <a:latin typeface="Calibri"/>
                        <a:ea typeface="Calibri"/>
                        <a:cs typeface="Calibri"/>
                        <a:sym typeface="Calibri"/>
                      </a:endParaRPr>
                    </a:p>
                  </a:txBody>
                  <a:tcPr marT="34300" marB="34300" marR="68575" marL="6857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
        <p:nvSpPr>
          <p:cNvPr id="248" name="Google Shape;248;p40"/>
          <p:cNvSpPr txBox="1"/>
          <p:nvPr/>
        </p:nvSpPr>
        <p:spPr>
          <a:xfrm>
            <a:off x="0" y="5714850"/>
            <a:ext cx="914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Calibri"/>
                <a:ea typeface="Calibri"/>
                <a:cs typeface="Calibri"/>
                <a:sym typeface="Calibri"/>
              </a:rPr>
              <a:t>Modified from Johns Hopkins QI Project Planning Worksheet, https://www.hopkinsmedicine.org/-/media/armstrong-institute/documents/patient_safety_and_quality_improvement_project_tools/module-3_worksheet-for-qi-project.pdf</a:t>
            </a:r>
            <a:endParaRPr sz="25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ctrTitle"/>
          </p:nvPr>
        </p:nvSpPr>
        <p:spPr>
          <a:xfrm>
            <a:off x="1433913" y="468781"/>
            <a:ext cx="6425100" cy="477900"/>
          </a:xfrm>
          <a:prstGeom prst="rect">
            <a:avLst/>
          </a:prstGeom>
        </p:spPr>
        <p:txBody>
          <a:bodyPr anchorCtr="0" anchor="ctr" bIns="45700" lIns="91425" spcFirstLastPara="1" rIns="91425" wrap="square" tIns="45700">
            <a:noAutofit/>
          </a:bodyPr>
          <a:lstStyle/>
          <a:p>
            <a:pPr indent="0" lvl="0" marL="101600" rtl="0" algn="ctr">
              <a:lnSpc>
                <a:spcPct val="150000"/>
              </a:lnSpc>
              <a:spcBef>
                <a:spcPts val="0"/>
              </a:spcBef>
              <a:spcAft>
                <a:spcPts val="0"/>
              </a:spcAft>
              <a:buNone/>
            </a:pPr>
            <a:r>
              <a:rPr b="1" lang="en" sz="3200">
                <a:solidFill>
                  <a:srgbClr val="C08B3F"/>
                </a:solidFill>
                <a:latin typeface="Calibri"/>
                <a:ea typeface="Calibri"/>
                <a:cs typeface="Calibri"/>
                <a:sym typeface="Calibri"/>
              </a:rPr>
              <a:t>Example: Medicati</a:t>
            </a:r>
            <a:r>
              <a:rPr b="1" lang="en" sz="3200">
                <a:latin typeface="Calibri"/>
                <a:ea typeface="Calibri"/>
                <a:cs typeface="Calibri"/>
                <a:sym typeface="Calibri"/>
              </a:rPr>
              <a:t>on Safety</a:t>
            </a:r>
            <a:endParaRPr sz="3200">
              <a:solidFill>
                <a:srgbClr val="C08B3F"/>
              </a:solidFill>
              <a:latin typeface="Calibri"/>
              <a:ea typeface="Calibri"/>
              <a:cs typeface="Calibri"/>
              <a:sym typeface="Calibri"/>
            </a:endParaRPr>
          </a:p>
        </p:txBody>
      </p:sp>
      <p:graphicFrame>
        <p:nvGraphicFramePr>
          <p:cNvPr id="254" name="Google Shape;254;p41"/>
          <p:cNvGraphicFramePr/>
          <p:nvPr/>
        </p:nvGraphicFramePr>
        <p:xfrm>
          <a:off x="131555" y="1323287"/>
          <a:ext cx="3000000" cy="3000000"/>
        </p:xfrm>
        <a:graphic>
          <a:graphicData uri="http://schemas.openxmlformats.org/drawingml/2006/table">
            <a:tbl>
              <a:tblPr bandRow="1" firstRow="1">
                <a:noFill/>
                <a:tableStyleId>{EE2DCF80-F2FE-41CE-9E2F-B9DC47140166}</a:tableStyleId>
              </a:tblPr>
              <a:tblGrid>
                <a:gridCol w="1219725"/>
                <a:gridCol w="2375475"/>
                <a:gridCol w="5310325"/>
              </a:tblGrid>
              <a:tr h="353775">
                <a:tc gridSpan="3">
                  <a:txBody>
                    <a:bodyPr/>
                    <a:lstStyle/>
                    <a:p>
                      <a:pPr indent="0" lvl="0" marL="0" marR="0" rtl="0" algn="ctr">
                        <a:lnSpc>
                          <a:spcPct val="100000"/>
                        </a:lnSpc>
                        <a:spcBef>
                          <a:spcPts val="0"/>
                        </a:spcBef>
                        <a:spcAft>
                          <a:spcPts val="0"/>
                        </a:spcAft>
                        <a:buNone/>
                      </a:pPr>
                      <a:r>
                        <a:rPr lang="en" sz="1600" u="none" cap="none" strike="noStrike">
                          <a:latin typeface="Calibri"/>
                          <a:ea typeface="Calibri"/>
                          <a:cs typeface="Calibri"/>
                          <a:sym typeface="Calibri"/>
                        </a:rPr>
                        <a:t>Things to consider</a:t>
                      </a:r>
                      <a:endParaRPr sz="1600" u="none" cap="none" strike="noStrike">
                        <a:latin typeface="Calibri"/>
                        <a:ea typeface="Calibri"/>
                        <a:cs typeface="Calibri"/>
                        <a:sym typeface="Calibri"/>
                      </a:endParaRPr>
                    </a:p>
                  </a:txBody>
                  <a:tcPr marT="34300" marB="34300" marR="68575" marL="68575"/>
                </a:tc>
                <a:tc hMerge="1"/>
                <a:tc hMerge="1"/>
              </a:tr>
              <a:tr h="1328675">
                <a:tc gridSpan="3">
                  <a:txBody>
                    <a:bodyPr/>
                    <a:lstStyle/>
                    <a:p>
                      <a:pPr indent="0" lvl="0" marL="0" marR="0" rtl="0" algn="l">
                        <a:lnSpc>
                          <a:spcPct val="100000"/>
                        </a:lnSpc>
                        <a:spcBef>
                          <a:spcPts val="0"/>
                        </a:spcBef>
                        <a:spcAft>
                          <a:spcPts val="0"/>
                        </a:spcAft>
                        <a:buClr>
                          <a:srgbClr val="000000"/>
                        </a:buClr>
                        <a:buSzPts val="1200"/>
                        <a:buFont typeface="Arial"/>
                        <a:buNone/>
                      </a:pPr>
                      <a:r>
                        <a:rPr i="0" lang="en" sz="1500" u="none" cap="none" strike="noStrike">
                          <a:solidFill>
                            <a:srgbClr val="000000"/>
                          </a:solidFill>
                          <a:latin typeface="Calibri"/>
                          <a:ea typeface="Calibri"/>
                          <a:cs typeface="Calibri"/>
                          <a:sym typeface="Calibri"/>
                        </a:rPr>
                        <a:t>Idea:  To help prevent medication-related diagnostic issues, develop a patient/family awareness campaign about the importance of giving the medical team at the hospital a full and accurate list of medications the patient is currently on.  Approaches will include taking a picture of all of the medications or bringing a bag of all current medications with you to the hospital, using an iPhone or other app to help keep track of what medications are used, or having easy access to an online pharmacy portal that shows all medications and doses.</a:t>
                      </a:r>
                      <a:endParaRPr i="0" sz="1500" u="none" cap="none" strike="noStrike">
                        <a:solidFill>
                          <a:srgbClr val="000000"/>
                        </a:solidFill>
                        <a:latin typeface="Calibri"/>
                        <a:ea typeface="Calibri"/>
                        <a:cs typeface="Calibri"/>
                        <a:sym typeface="Calibri"/>
                      </a:endParaRPr>
                    </a:p>
                  </a:txBody>
                  <a:tcPr marT="34300" marB="34300" marR="68575" marL="68575"/>
                </a:tc>
                <a:tc hMerge="1"/>
                <a:tc hMerge="1"/>
              </a:tr>
              <a:tr h="1830050">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Specific</a:t>
                      </a:r>
                      <a:endParaRPr b="1" i="0" sz="16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None/>
                      </a:pPr>
                      <a:r>
                        <a:rPr i="0" lang="en" sz="1500" u="none" cap="none" strike="noStrike">
                          <a:solidFill>
                            <a:srgbClr val="000000"/>
                          </a:solidFill>
                          <a:latin typeface="Calibri"/>
                          <a:ea typeface="Calibri"/>
                          <a:cs typeface="Calibri"/>
                          <a:sym typeface="Calibri"/>
                        </a:rPr>
                        <a:t>What exactly is our goal and how are we going to get there? What are the activities we will undertake and the short-term goals (“objectives”) we plan to accomplish along the way?</a:t>
                      </a:r>
                      <a:endParaRPr sz="15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None/>
                      </a:pPr>
                      <a:r>
                        <a:rPr lang="en" sz="1500" u="none" cap="none" strike="noStrike">
                          <a:latin typeface="Calibri"/>
                          <a:ea typeface="Calibri"/>
                          <a:cs typeface="Calibri"/>
                          <a:sym typeface="Calibri"/>
                        </a:rPr>
                        <a:t>Our goal is to reduce medication-related diagnostic issues.  We will do this by </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lang="en" sz="1500" u="none" cap="none" strike="noStrike">
                          <a:latin typeface="Calibri"/>
                          <a:ea typeface="Calibri"/>
                          <a:cs typeface="Calibri"/>
                          <a:sym typeface="Calibri"/>
                        </a:rPr>
                        <a:t>a) compiling a list of approaches that patients and families can use to better track and report what medications are being used</a:t>
                      </a:r>
                      <a:r>
                        <a:rPr lang="en" sz="1500" u="none" cap="none" strike="noStrike">
                          <a:latin typeface="Calibri"/>
                          <a:ea typeface="Calibri"/>
                          <a:cs typeface="Calibri"/>
                          <a:sym typeface="Calibri"/>
                        </a:rPr>
                        <a:t>, and </a:t>
                      </a:r>
                      <a:endParaRPr sz="15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lang="en" sz="1500" u="none" cap="none" strike="noStrike">
                          <a:latin typeface="Calibri"/>
                          <a:ea typeface="Calibri"/>
                          <a:cs typeface="Calibri"/>
                          <a:sym typeface="Calibri"/>
                        </a:rPr>
                        <a:t>b</a:t>
                      </a:r>
                      <a:r>
                        <a:rPr lang="en" sz="1500" u="none" cap="none" strike="noStrike">
                          <a:latin typeface="Calibri"/>
                          <a:ea typeface="Calibri"/>
                          <a:cs typeface="Calibri"/>
                          <a:sym typeface="Calibri"/>
                        </a:rPr>
                        <a:t>) disseminating information about these approaches to patients who are part of this hospital community, and those arriving into the emergency department.  </a:t>
                      </a:r>
                      <a:endParaRPr sz="1500" u="none" cap="none" strike="noStrike">
                        <a:latin typeface="Calibri"/>
                        <a:ea typeface="Calibri"/>
                        <a:cs typeface="Calibri"/>
                        <a:sym typeface="Calibri"/>
                      </a:endParaRPr>
                    </a:p>
                  </a:txBody>
                  <a:tcPr marT="34300" marB="34300" marR="68575" marL="68575"/>
                </a:tc>
              </a:tr>
              <a:tr h="1077975">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Measurable</a:t>
                      </a:r>
                      <a:endParaRPr b="1" i="0" sz="16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None/>
                      </a:pPr>
                      <a:r>
                        <a:rPr i="0" lang="en" sz="1500" u="none" cap="none" strike="noStrike">
                          <a:solidFill>
                            <a:srgbClr val="000000"/>
                          </a:solidFill>
                          <a:latin typeface="Calibri"/>
                          <a:ea typeface="Calibri"/>
                          <a:cs typeface="Calibri"/>
                          <a:sym typeface="Calibri"/>
                        </a:rPr>
                        <a:t>Are the objectives measurable? How will we know if the changes resulted in improvement? </a:t>
                      </a:r>
                      <a:endParaRPr sz="15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None/>
                      </a:pPr>
                      <a:r>
                        <a:rPr lang="en" sz="1500" u="none" cap="none" strike="noStrike">
                          <a:latin typeface="Calibri"/>
                          <a:ea typeface="Calibri"/>
                          <a:cs typeface="Calibri"/>
                          <a:sym typeface="Calibri"/>
                        </a:rPr>
                        <a:t>We will partner with hospital leadership to understand whether the rate of medication-related diagnostic issues changed after implementation of the resources. </a:t>
                      </a:r>
                      <a:endParaRPr sz="1500" u="none" cap="none" strike="noStrike">
                        <a:latin typeface="Calibri"/>
                        <a:ea typeface="Calibri"/>
                        <a:cs typeface="Calibri"/>
                        <a:sym typeface="Calibri"/>
                      </a:endParaRPr>
                    </a:p>
                  </a:txBody>
                  <a:tcPr marT="34300" marB="34300" marR="68575" marL="6857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ctrTitle"/>
          </p:nvPr>
        </p:nvSpPr>
        <p:spPr>
          <a:xfrm>
            <a:off x="1450363" y="370106"/>
            <a:ext cx="6425100" cy="477900"/>
          </a:xfrm>
          <a:prstGeom prst="rect">
            <a:avLst/>
          </a:prstGeom>
        </p:spPr>
        <p:txBody>
          <a:bodyPr anchorCtr="0" anchor="b" bIns="45700" lIns="91425" spcFirstLastPara="1" rIns="91425" wrap="square" tIns="45700">
            <a:noAutofit/>
          </a:bodyPr>
          <a:lstStyle/>
          <a:p>
            <a:pPr indent="0" lvl="0" marL="101600" rtl="0" algn="ctr">
              <a:lnSpc>
                <a:spcPct val="150000"/>
              </a:lnSpc>
              <a:spcBef>
                <a:spcPts val="0"/>
              </a:spcBef>
              <a:spcAft>
                <a:spcPts val="0"/>
              </a:spcAft>
              <a:buNone/>
            </a:pPr>
            <a:r>
              <a:rPr b="1" lang="en" sz="3200">
                <a:solidFill>
                  <a:srgbClr val="C08B3F"/>
                </a:solidFill>
                <a:latin typeface="Calibri"/>
                <a:ea typeface="Calibri"/>
                <a:cs typeface="Calibri"/>
                <a:sym typeface="Calibri"/>
              </a:rPr>
              <a:t>Example: Medicati</a:t>
            </a:r>
            <a:r>
              <a:rPr b="1" lang="en" sz="3200">
                <a:latin typeface="Calibri"/>
                <a:ea typeface="Calibri"/>
                <a:cs typeface="Calibri"/>
                <a:sym typeface="Calibri"/>
              </a:rPr>
              <a:t>on Safety, cont’d</a:t>
            </a:r>
            <a:endParaRPr sz="3200">
              <a:solidFill>
                <a:srgbClr val="C08B3F"/>
              </a:solidFill>
              <a:latin typeface="Calibri"/>
              <a:ea typeface="Calibri"/>
              <a:cs typeface="Calibri"/>
              <a:sym typeface="Calibri"/>
            </a:endParaRPr>
          </a:p>
        </p:txBody>
      </p:sp>
      <p:graphicFrame>
        <p:nvGraphicFramePr>
          <p:cNvPr id="260" name="Google Shape;260;p42"/>
          <p:cNvGraphicFramePr/>
          <p:nvPr/>
        </p:nvGraphicFramePr>
        <p:xfrm>
          <a:off x="93792" y="922212"/>
          <a:ext cx="3000000" cy="3000000"/>
        </p:xfrm>
        <a:graphic>
          <a:graphicData uri="http://schemas.openxmlformats.org/drawingml/2006/table">
            <a:tbl>
              <a:tblPr bandRow="1" firstRow="1">
                <a:noFill/>
                <a:tableStyleId>{EE2DCF80-F2FE-41CE-9E2F-B9DC47140166}</a:tableStyleId>
              </a:tblPr>
              <a:tblGrid>
                <a:gridCol w="1246000"/>
                <a:gridCol w="2376375"/>
                <a:gridCol w="5350475"/>
              </a:tblGrid>
              <a:tr h="314925">
                <a:tc gridSpan="3">
                  <a:txBody>
                    <a:bodyPr/>
                    <a:lstStyle/>
                    <a:p>
                      <a:pPr indent="0" lvl="0" marL="0" marR="0" rtl="0" algn="ctr">
                        <a:lnSpc>
                          <a:spcPct val="100000"/>
                        </a:lnSpc>
                        <a:spcBef>
                          <a:spcPts val="0"/>
                        </a:spcBef>
                        <a:spcAft>
                          <a:spcPts val="0"/>
                        </a:spcAft>
                        <a:buNone/>
                      </a:pPr>
                      <a:r>
                        <a:rPr lang="en" sz="1400" u="none" cap="none" strike="noStrike">
                          <a:latin typeface="Calibri"/>
                          <a:ea typeface="Calibri"/>
                          <a:cs typeface="Calibri"/>
                          <a:sym typeface="Calibri"/>
                        </a:rPr>
                        <a:t>Things to consider</a:t>
                      </a:r>
                      <a:endParaRPr sz="1400" u="none" cap="none" strike="noStrike">
                        <a:latin typeface="Calibri"/>
                        <a:ea typeface="Calibri"/>
                        <a:cs typeface="Calibri"/>
                        <a:sym typeface="Calibri"/>
                      </a:endParaRPr>
                    </a:p>
                  </a:txBody>
                  <a:tcPr marT="34300" marB="34300" marR="68575" marL="68575"/>
                </a:tc>
                <a:tc hMerge="1"/>
                <a:tc hMerge="1"/>
              </a:tr>
              <a:tr h="1405925">
                <a:tc gridSpan="3">
                  <a:txBody>
                    <a:bodyPr/>
                    <a:lstStyle/>
                    <a:p>
                      <a:pPr indent="0" lvl="0" marL="0" marR="0" rtl="0" algn="l">
                        <a:lnSpc>
                          <a:spcPct val="100000"/>
                        </a:lnSpc>
                        <a:spcBef>
                          <a:spcPts val="0"/>
                        </a:spcBef>
                        <a:spcAft>
                          <a:spcPts val="0"/>
                        </a:spcAft>
                        <a:buClr>
                          <a:srgbClr val="000000"/>
                        </a:buClr>
                        <a:buSzPts val="1200"/>
                        <a:buFont typeface="Arial"/>
                        <a:buNone/>
                      </a:pPr>
                      <a:r>
                        <a:rPr i="0" lang="en" sz="1500" u="none" cap="none" strike="noStrike">
                          <a:solidFill>
                            <a:srgbClr val="000000"/>
                          </a:solidFill>
                          <a:latin typeface="Calibri"/>
                          <a:ea typeface="Calibri"/>
                          <a:cs typeface="Calibri"/>
                          <a:sym typeface="Calibri"/>
                        </a:rPr>
                        <a:t>Idea:  To help prevent medication-related diagnostic issues, develop a patient/family awareness campaign about the importance of giving the medical team at the hospital a full and accurate list of medications the patient is currently on.  Approaches will include taking a picture of all of the medications or bringing a bag of all current medications with you to the hospital, using an iPhone or other app to help keep track of what medications are used, or having easy access to an online pharmacy portal that shows all medications and doses.</a:t>
                      </a:r>
                      <a:endParaRPr i="0" sz="1500" u="none" cap="none" strike="noStrike">
                        <a:solidFill>
                          <a:srgbClr val="000000"/>
                        </a:solidFill>
                        <a:latin typeface="Calibri"/>
                        <a:ea typeface="Calibri"/>
                        <a:cs typeface="Calibri"/>
                        <a:sym typeface="Calibri"/>
                      </a:endParaRPr>
                    </a:p>
                  </a:txBody>
                  <a:tcPr marT="34300" marB="34300" marR="68575" marL="68575"/>
                </a:tc>
                <a:tc hMerge="1"/>
                <a:tc hMerge="1"/>
              </a:tr>
              <a:tr h="736450">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Achievable</a:t>
                      </a:r>
                      <a:endParaRPr b="1" i="0" sz="16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None/>
                      </a:pPr>
                      <a:r>
                        <a:rPr i="0" lang="en" sz="1500" u="none" cap="none" strike="noStrike">
                          <a:solidFill>
                            <a:srgbClr val="000000"/>
                          </a:solidFill>
                          <a:latin typeface="Calibri"/>
                          <a:ea typeface="Calibri"/>
                          <a:cs typeface="Calibri"/>
                          <a:sym typeface="Calibri"/>
                        </a:rPr>
                        <a:t>Is this doable?  Are we trying to do too much? Should we do more?  </a:t>
                      </a:r>
                      <a:endParaRPr sz="15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None/>
                      </a:pPr>
                      <a:r>
                        <a:rPr lang="en" sz="1500" u="none" cap="none" strike="noStrike">
                          <a:latin typeface="Calibri"/>
                          <a:ea typeface="Calibri"/>
                          <a:cs typeface="Calibri"/>
                          <a:sym typeface="Calibri"/>
                        </a:rPr>
                        <a:t>We believe we can work with our </a:t>
                      </a:r>
                      <a:r>
                        <a:rPr lang="en" sz="1500">
                          <a:latin typeface="Calibri"/>
                          <a:ea typeface="Calibri"/>
                          <a:cs typeface="Calibri"/>
                          <a:sym typeface="Calibri"/>
                        </a:rPr>
                        <a:t>partners to </a:t>
                      </a:r>
                      <a:r>
                        <a:rPr lang="en" sz="1500" u="none" cap="none" strike="noStrike">
                          <a:latin typeface="Calibri"/>
                          <a:ea typeface="Calibri"/>
                          <a:cs typeface="Calibri"/>
                          <a:sym typeface="Calibri"/>
                        </a:rPr>
                        <a:t>compile a list of tested/trusted approaches, and implement the dissemination campaign within after the list is compiled.   </a:t>
                      </a:r>
                      <a:endParaRPr sz="1500" u="none" cap="none" strike="noStrike">
                        <a:latin typeface="Calibri"/>
                        <a:ea typeface="Calibri"/>
                        <a:cs typeface="Calibri"/>
                        <a:sym typeface="Calibri"/>
                      </a:endParaRPr>
                    </a:p>
                  </a:txBody>
                  <a:tcPr marT="34300" marB="34300" marR="68575" marL="68575"/>
                </a:tc>
              </a:tr>
              <a:tr h="1405925">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Realistic and relevant</a:t>
                      </a:r>
                      <a:endParaRPr b="1" i="0" sz="16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None/>
                      </a:pPr>
                      <a:r>
                        <a:rPr i="0" lang="en" sz="1500" u="none" cap="none" strike="noStrike">
                          <a:solidFill>
                            <a:srgbClr val="000000"/>
                          </a:solidFill>
                          <a:latin typeface="Calibri"/>
                          <a:ea typeface="Calibri"/>
                          <a:cs typeface="Calibri"/>
                          <a:sym typeface="Calibri"/>
                        </a:rPr>
                        <a:t>Do we have what we need—the time, the right people, the financial support, or other things—to accomplish this?</a:t>
                      </a:r>
                      <a:endParaRPr sz="15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None/>
                      </a:pPr>
                      <a:r>
                        <a:rPr lang="en" sz="1500" u="none" cap="none" strike="noStrike">
                          <a:latin typeface="Calibri"/>
                          <a:ea typeface="Calibri"/>
                          <a:cs typeface="Calibri"/>
                          <a:sym typeface="Calibri"/>
                        </a:rPr>
                        <a:t>We need clinical and pharmacy partners to help confirm the best approaches to suggest for tracking and reporting on current medications; we will work with the hospital to identify those partners.  We also need support and interaction with hospital safety and risk personnel to help us track impact of the project on the rate of medication-related diagnostic issues.</a:t>
                      </a:r>
                      <a:endParaRPr sz="1500" u="none" cap="none" strike="noStrike">
                        <a:latin typeface="Calibri"/>
                        <a:ea typeface="Calibri"/>
                        <a:cs typeface="Calibri"/>
                        <a:sym typeface="Calibri"/>
                      </a:endParaRPr>
                    </a:p>
                  </a:txBody>
                  <a:tcPr marT="34300" marB="34300" marR="68575" marL="68575"/>
                </a:tc>
              </a:tr>
              <a:tr h="1196375">
                <a:tc>
                  <a:txBody>
                    <a:bodyPr/>
                    <a:lstStyle/>
                    <a:p>
                      <a:pPr indent="0" lvl="0" marL="0" marR="0" rtl="0" algn="ctr">
                        <a:lnSpc>
                          <a:spcPct val="100000"/>
                        </a:lnSpc>
                        <a:spcBef>
                          <a:spcPts val="0"/>
                        </a:spcBef>
                        <a:spcAft>
                          <a:spcPts val="0"/>
                        </a:spcAft>
                        <a:buNone/>
                      </a:pPr>
                      <a:r>
                        <a:rPr b="1" lang="en" sz="1600">
                          <a:latin typeface="Calibri"/>
                          <a:ea typeface="Calibri"/>
                          <a:cs typeface="Calibri"/>
                          <a:sym typeface="Calibri"/>
                        </a:rPr>
                        <a:t>Timely</a:t>
                      </a:r>
                      <a:endParaRPr b="1" i="0" sz="16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rtl="0" algn="l">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What is our timeline?  When will we accomplish each part?</a:t>
                      </a:r>
                      <a:endParaRPr i="0" sz="1500" u="none" cap="none" strike="noStrike">
                        <a:solidFill>
                          <a:srgbClr val="000000"/>
                        </a:solidFill>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None/>
                      </a:pPr>
                      <a:r>
                        <a:rPr lang="en" sz="1500">
                          <a:latin typeface="Calibri"/>
                          <a:ea typeface="Calibri"/>
                          <a:cs typeface="Calibri"/>
                          <a:sym typeface="Calibri"/>
                        </a:rPr>
                        <a:t>We </a:t>
                      </a:r>
                      <a:r>
                        <a:rPr lang="en" sz="1500">
                          <a:solidFill>
                            <a:schemeClr val="dk1"/>
                          </a:solidFill>
                          <a:latin typeface="Calibri"/>
                          <a:ea typeface="Calibri"/>
                          <a:cs typeface="Calibri"/>
                          <a:sym typeface="Calibri"/>
                        </a:rPr>
                        <a:t>will work with the hospital team to determine timelines but we </a:t>
                      </a:r>
                      <a:r>
                        <a:rPr lang="en" sz="1500">
                          <a:solidFill>
                            <a:schemeClr val="dk1"/>
                          </a:solidFill>
                          <a:latin typeface="Calibri"/>
                          <a:ea typeface="Calibri"/>
                          <a:cs typeface="Calibri"/>
                          <a:sym typeface="Calibri"/>
                        </a:rPr>
                        <a:t>believe we can compile a list of tested/trusted approaches within 6 months, and implement the dissemination campaign within the six months after the list is compiled.   </a:t>
                      </a:r>
                      <a:endParaRPr sz="1500" u="none" cap="none" strike="noStrike">
                        <a:latin typeface="Calibri"/>
                        <a:ea typeface="Calibri"/>
                        <a:cs typeface="Calibri"/>
                        <a:sym typeface="Calibri"/>
                      </a:endParaRPr>
                    </a:p>
                  </a:txBody>
                  <a:tcPr marT="34300" marB="34300" marR="68575" marL="6857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ctrTitle"/>
          </p:nvPr>
        </p:nvSpPr>
        <p:spPr>
          <a:xfrm>
            <a:off x="1369863" y="349706"/>
            <a:ext cx="6425100" cy="477900"/>
          </a:xfrm>
          <a:prstGeom prst="rect">
            <a:avLst/>
          </a:prstGeom>
        </p:spPr>
        <p:txBody>
          <a:bodyPr anchorCtr="0" anchor="b" bIns="45700" lIns="91425" spcFirstLastPara="1" rIns="91425" wrap="square" tIns="45700">
            <a:noAutofit/>
          </a:bodyPr>
          <a:lstStyle/>
          <a:p>
            <a:pPr indent="0" lvl="0" marL="101600" rtl="0" algn="ctr">
              <a:lnSpc>
                <a:spcPct val="150000"/>
              </a:lnSpc>
              <a:spcBef>
                <a:spcPts val="0"/>
              </a:spcBef>
              <a:spcAft>
                <a:spcPts val="0"/>
              </a:spcAft>
              <a:buNone/>
            </a:pPr>
            <a:r>
              <a:rPr b="1" lang="en" sz="3200">
                <a:solidFill>
                  <a:srgbClr val="C08B3F"/>
                </a:solidFill>
                <a:latin typeface="Calibri"/>
                <a:ea typeface="Calibri"/>
                <a:cs typeface="Calibri"/>
                <a:sym typeface="Calibri"/>
              </a:rPr>
              <a:t>Turning </a:t>
            </a:r>
            <a:r>
              <a:rPr b="1" lang="en" sz="3200">
                <a:latin typeface="Calibri"/>
                <a:ea typeface="Calibri"/>
                <a:cs typeface="Calibri"/>
                <a:sym typeface="Calibri"/>
              </a:rPr>
              <a:t>O</a:t>
            </a:r>
            <a:r>
              <a:rPr b="1" lang="en" sz="3200">
                <a:solidFill>
                  <a:srgbClr val="C08B3F"/>
                </a:solidFill>
                <a:latin typeface="Calibri"/>
                <a:ea typeface="Calibri"/>
                <a:cs typeface="Calibri"/>
                <a:sym typeface="Calibri"/>
              </a:rPr>
              <a:t>ur </a:t>
            </a:r>
            <a:r>
              <a:rPr b="1" lang="en" sz="3200">
                <a:latin typeface="Calibri"/>
                <a:ea typeface="Calibri"/>
                <a:cs typeface="Calibri"/>
                <a:sym typeface="Calibri"/>
              </a:rPr>
              <a:t>I</a:t>
            </a:r>
            <a:r>
              <a:rPr b="1" lang="en" sz="3200">
                <a:solidFill>
                  <a:srgbClr val="C08B3F"/>
                </a:solidFill>
                <a:latin typeface="Calibri"/>
                <a:ea typeface="Calibri"/>
                <a:cs typeface="Calibri"/>
                <a:sym typeface="Calibri"/>
              </a:rPr>
              <a:t>dea </a:t>
            </a:r>
            <a:r>
              <a:rPr b="1" lang="en" sz="3200">
                <a:latin typeface="Calibri"/>
                <a:ea typeface="Calibri"/>
                <a:cs typeface="Calibri"/>
                <a:sym typeface="Calibri"/>
              </a:rPr>
              <a:t>I</a:t>
            </a:r>
            <a:r>
              <a:rPr b="1" lang="en" sz="3200">
                <a:solidFill>
                  <a:srgbClr val="C08B3F"/>
                </a:solidFill>
                <a:latin typeface="Calibri"/>
                <a:ea typeface="Calibri"/>
                <a:cs typeface="Calibri"/>
                <a:sym typeface="Calibri"/>
              </a:rPr>
              <a:t>nto </a:t>
            </a:r>
            <a:r>
              <a:rPr b="1" lang="en" sz="3200">
                <a:latin typeface="Calibri"/>
                <a:ea typeface="Calibri"/>
                <a:cs typeface="Calibri"/>
                <a:sym typeface="Calibri"/>
              </a:rPr>
              <a:t>A</a:t>
            </a:r>
            <a:r>
              <a:rPr b="1" lang="en" sz="3200">
                <a:solidFill>
                  <a:srgbClr val="C08B3F"/>
                </a:solidFill>
                <a:latin typeface="Calibri"/>
                <a:ea typeface="Calibri"/>
                <a:cs typeface="Calibri"/>
                <a:sym typeface="Calibri"/>
              </a:rPr>
              <a:t> </a:t>
            </a:r>
            <a:r>
              <a:rPr b="1" lang="en" sz="3200">
                <a:latin typeface="Calibri"/>
                <a:ea typeface="Calibri"/>
                <a:cs typeface="Calibri"/>
                <a:sym typeface="Calibri"/>
              </a:rPr>
              <a:t>P</a:t>
            </a:r>
            <a:r>
              <a:rPr b="1" lang="en" sz="3200">
                <a:solidFill>
                  <a:srgbClr val="C08B3F"/>
                </a:solidFill>
                <a:latin typeface="Calibri"/>
                <a:ea typeface="Calibri"/>
                <a:cs typeface="Calibri"/>
                <a:sym typeface="Calibri"/>
              </a:rPr>
              <a:t>lan</a:t>
            </a:r>
            <a:endParaRPr sz="3200">
              <a:solidFill>
                <a:srgbClr val="C08B3F"/>
              </a:solidFill>
              <a:latin typeface="Calibri"/>
              <a:ea typeface="Calibri"/>
              <a:cs typeface="Calibri"/>
              <a:sym typeface="Calibri"/>
            </a:endParaRPr>
          </a:p>
        </p:txBody>
      </p:sp>
      <p:graphicFrame>
        <p:nvGraphicFramePr>
          <p:cNvPr id="266" name="Google Shape;266;p43"/>
          <p:cNvGraphicFramePr/>
          <p:nvPr/>
        </p:nvGraphicFramePr>
        <p:xfrm>
          <a:off x="132992" y="893400"/>
          <a:ext cx="3000000" cy="3000000"/>
        </p:xfrm>
        <a:graphic>
          <a:graphicData uri="http://schemas.openxmlformats.org/drawingml/2006/table">
            <a:tbl>
              <a:tblPr bandRow="1" firstRow="1">
                <a:noFill/>
                <a:tableStyleId>{EE2DCF80-F2FE-41CE-9E2F-B9DC47140166}</a:tableStyleId>
              </a:tblPr>
              <a:tblGrid>
                <a:gridCol w="2004575"/>
                <a:gridCol w="3906875"/>
                <a:gridCol w="2987400"/>
              </a:tblGrid>
              <a:tr h="318775">
                <a:tc gridSpan="3">
                  <a:txBody>
                    <a:bodyPr/>
                    <a:lstStyle/>
                    <a:p>
                      <a:pPr indent="0" lvl="0" marL="0" marR="0" rtl="0" algn="ctr">
                        <a:lnSpc>
                          <a:spcPct val="100000"/>
                        </a:lnSpc>
                        <a:spcBef>
                          <a:spcPts val="0"/>
                        </a:spcBef>
                        <a:spcAft>
                          <a:spcPts val="0"/>
                        </a:spcAft>
                        <a:buNone/>
                      </a:pPr>
                      <a:r>
                        <a:rPr lang="en" u="none" cap="none" strike="noStrike">
                          <a:latin typeface="Calibri"/>
                          <a:ea typeface="Calibri"/>
                          <a:cs typeface="Calibri"/>
                          <a:sym typeface="Calibri"/>
                        </a:rPr>
                        <a:t>Things to consider</a:t>
                      </a:r>
                      <a:endParaRPr u="none" cap="none" strike="noStrike">
                        <a:latin typeface="Calibri"/>
                        <a:ea typeface="Calibri"/>
                        <a:cs typeface="Calibri"/>
                        <a:sym typeface="Calibri"/>
                      </a:endParaRPr>
                    </a:p>
                  </a:txBody>
                  <a:tcPr marT="34300" marB="34300" marR="68575" marL="68575"/>
                </a:tc>
                <a:tc hMerge="1"/>
                <a:tc hMerge="1"/>
              </a:tr>
              <a:tr h="458750">
                <a:tc gridSpan="3">
                  <a:txBody>
                    <a:bodyPr/>
                    <a:lstStyle/>
                    <a:p>
                      <a:pPr indent="0" lvl="0" marL="0" marR="0" rtl="0" algn="l">
                        <a:lnSpc>
                          <a:spcPct val="100000"/>
                        </a:lnSpc>
                        <a:spcBef>
                          <a:spcPts val="0"/>
                        </a:spcBef>
                        <a:spcAft>
                          <a:spcPts val="0"/>
                        </a:spcAft>
                        <a:buClr>
                          <a:srgbClr val="000000"/>
                        </a:buClr>
                        <a:buSzPts val="1200"/>
                        <a:buFont typeface="Arial"/>
                        <a:buNone/>
                      </a:pPr>
                      <a:r>
                        <a:rPr i="0" lang="en" sz="1600" u="none" cap="none" strike="noStrike">
                          <a:solidFill>
                            <a:srgbClr val="000000"/>
                          </a:solidFill>
                          <a:latin typeface="Calibri"/>
                          <a:ea typeface="Calibri"/>
                          <a:cs typeface="Calibri"/>
                          <a:sym typeface="Calibri"/>
                        </a:rPr>
                        <a:t>Idea: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i="0" sz="1600" u="none" cap="none" strike="noStrike">
                        <a:solidFill>
                          <a:srgbClr val="000000"/>
                        </a:solidFill>
                        <a:latin typeface="Calibri"/>
                        <a:ea typeface="Calibri"/>
                        <a:cs typeface="Calibri"/>
                        <a:sym typeface="Calibri"/>
                      </a:endParaRPr>
                    </a:p>
                  </a:txBody>
                  <a:tcPr marT="34300" marB="34300" marR="68575" marL="68575"/>
                </a:tc>
                <a:tc hMerge="1"/>
                <a:tc hMerge="1"/>
              </a:tr>
              <a:tr h="1249200">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Specific</a:t>
                      </a:r>
                      <a:endParaRPr b="1" i="0" sz="16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marR="0" rtl="0" algn="l">
                        <a:lnSpc>
                          <a:spcPct val="100000"/>
                        </a:lnSpc>
                        <a:spcBef>
                          <a:spcPts val="0"/>
                        </a:spcBef>
                        <a:spcAft>
                          <a:spcPts val="0"/>
                        </a:spcAft>
                        <a:buNone/>
                      </a:pPr>
                      <a:r>
                        <a:rPr i="0" lang="en" sz="1600" u="none" cap="none" strike="noStrike">
                          <a:solidFill>
                            <a:srgbClr val="000000"/>
                          </a:solidFill>
                          <a:latin typeface="Calibri"/>
                          <a:ea typeface="Calibri"/>
                          <a:cs typeface="Calibri"/>
                          <a:sym typeface="Calibri"/>
                        </a:rPr>
                        <a:t>What exactly is our goal and how are we going to get there? What are the activities we will undertake and the short-term goals (“objectives”) we plan to accomplish along the way?</a:t>
                      </a:r>
                      <a:endParaRPr sz="1600" u="none" cap="none" strike="noStrike">
                        <a:latin typeface="Calibri"/>
                        <a:ea typeface="Calibri"/>
                        <a:cs typeface="Calibri"/>
                        <a:sym typeface="Calibri"/>
                      </a:endParaRPr>
                    </a:p>
                  </a:txBody>
                  <a:tcPr marT="34300" marB="34300" marR="68575" marL="68575"/>
                </a:tc>
                <a:tc>
                  <a:txBody>
                    <a:bodyPr/>
                    <a:lstStyle/>
                    <a:p>
                      <a:pPr indent="0" lvl="0" marL="0" marR="0" rtl="0" algn="l">
                        <a:lnSpc>
                          <a:spcPct val="100000"/>
                        </a:lnSpc>
                        <a:spcBef>
                          <a:spcPts val="0"/>
                        </a:spcBef>
                        <a:spcAft>
                          <a:spcPts val="0"/>
                        </a:spcAft>
                        <a:buNone/>
                      </a:pPr>
                      <a:r>
                        <a:t/>
                      </a:r>
                      <a:endParaRPr u="none" cap="none" strike="noStrike">
                        <a:latin typeface="Calibri"/>
                        <a:ea typeface="Calibri"/>
                        <a:cs typeface="Calibri"/>
                        <a:sym typeface="Calibri"/>
                      </a:endParaRPr>
                    </a:p>
                  </a:txBody>
                  <a:tcPr marT="34300" marB="34300" marR="68575" marL="68575"/>
                </a:tc>
              </a:tr>
              <a:tr h="853975">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Measurable</a:t>
                      </a:r>
                      <a:endParaRPr b="1" i="0" sz="1600" u="none" cap="none" strike="noStrike">
                        <a:solidFill>
                          <a:srgbClr val="000000"/>
                        </a:solidFill>
                        <a:latin typeface="Calibri"/>
                        <a:ea typeface="Calibri"/>
                        <a:cs typeface="Calibri"/>
                        <a:sym typeface="Calibri"/>
                      </a:endParaRPr>
                    </a:p>
                  </a:txBody>
                  <a:tcPr marT="34300" marB="34300" marR="68575" marL="68575" anchor="ctr">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600" u="none" cap="none" strike="noStrike">
                          <a:solidFill>
                            <a:srgbClr val="000000"/>
                          </a:solidFill>
                          <a:latin typeface="Calibri"/>
                          <a:ea typeface="Calibri"/>
                          <a:cs typeface="Calibri"/>
                          <a:sym typeface="Calibri"/>
                        </a:rPr>
                        <a:t>Are the objectives measurable? How will we know if the changes resulted in improvement? </a:t>
                      </a:r>
                      <a:endParaRPr sz="1600" u="none" cap="none" strike="noStrike">
                        <a:latin typeface="Calibri"/>
                        <a:ea typeface="Calibri"/>
                        <a:cs typeface="Calibri"/>
                        <a:sym typeface="Calibri"/>
                      </a:endParaRPr>
                    </a:p>
                  </a:txBody>
                  <a:tcPr marT="34300" marB="34300" marR="68575" marL="68575">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Calibri"/>
                        <a:ea typeface="Calibri"/>
                        <a:cs typeface="Calibri"/>
                        <a:sym typeface="Calibri"/>
                      </a:endParaRPr>
                    </a:p>
                  </a:txBody>
                  <a:tcPr marT="34300" marB="34300" marR="68575" marL="68575"/>
                </a:tc>
              </a:tr>
              <a:tr h="656375">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Achievable</a:t>
                      </a:r>
                      <a:endParaRPr b="1" i="0" sz="1600" u="none" cap="none" strike="noStrike">
                        <a:solidFill>
                          <a:srgbClr val="000000"/>
                        </a:solidFill>
                        <a:latin typeface="Calibri"/>
                        <a:ea typeface="Calibri"/>
                        <a:cs typeface="Calibri"/>
                        <a:sym typeface="Calibri"/>
                      </a:endParaRPr>
                    </a:p>
                  </a:txBody>
                  <a:tcPr marT="34300" marB="3430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600" u="none" cap="none" strike="noStrike">
                          <a:solidFill>
                            <a:srgbClr val="000000"/>
                          </a:solidFill>
                          <a:latin typeface="Calibri"/>
                          <a:ea typeface="Calibri"/>
                          <a:cs typeface="Calibri"/>
                          <a:sym typeface="Calibri"/>
                        </a:rPr>
                        <a:t>Is this doable in the time we have?  Are we trying to do too much? Should we do more?  </a:t>
                      </a:r>
                      <a:endParaRPr sz="1600" u="none" cap="none" strike="noStrike">
                        <a:latin typeface="Calibri"/>
                        <a:ea typeface="Calibri"/>
                        <a:cs typeface="Calibri"/>
                        <a:sym typeface="Calibri"/>
                      </a:endParaRPr>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Calibri"/>
                        <a:ea typeface="Calibri"/>
                        <a:cs typeface="Calibri"/>
                        <a:sym typeface="Calibri"/>
                      </a:endParaRPr>
                    </a:p>
                  </a:txBody>
                  <a:tcPr marT="34300" marB="34300" marR="68575" marL="68575">
                    <a:lnL cap="flat" cmpd="sng" w="12700">
                      <a:solidFill>
                        <a:srgbClr val="FFFFFF"/>
                      </a:solidFill>
                      <a:prstDash val="solid"/>
                      <a:round/>
                      <a:headEnd len="sm" w="sm" type="none"/>
                      <a:tailEnd len="sm" w="sm" type="none"/>
                    </a:lnL>
                  </a:tcPr>
                </a:tc>
              </a:tr>
              <a:tr h="853975">
                <a:tc>
                  <a:txBody>
                    <a:bodyPr/>
                    <a:lstStyle/>
                    <a:p>
                      <a:pPr indent="0" lvl="0" marL="0" marR="0" rtl="0" algn="ctr">
                        <a:lnSpc>
                          <a:spcPct val="100000"/>
                        </a:lnSpc>
                        <a:spcBef>
                          <a:spcPts val="0"/>
                        </a:spcBef>
                        <a:spcAft>
                          <a:spcPts val="0"/>
                        </a:spcAft>
                        <a:buClr>
                          <a:srgbClr val="000000"/>
                        </a:buClr>
                        <a:buSzPts val="1200"/>
                        <a:buFont typeface="Arial"/>
                        <a:buNone/>
                      </a:pPr>
                      <a:r>
                        <a:rPr b="1" i="0" lang="en" sz="1600" u="none" cap="none" strike="noStrike">
                          <a:solidFill>
                            <a:srgbClr val="000000"/>
                          </a:solidFill>
                          <a:latin typeface="Calibri"/>
                          <a:ea typeface="Calibri"/>
                          <a:cs typeface="Calibri"/>
                          <a:sym typeface="Calibri"/>
                        </a:rPr>
                        <a:t>Realistic and relevant</a:t>
                      </a:r>
                      <a:endParaRPr b="1" i="0" sz="1600" u="none" cap="none" strike="noStrike">
                        <a:solidFill>
                          <a:srgbClr val="000000"/>
                        </a:solidFill>
                        <a:latin typeface="Calibri"/>
                        <a:ea typeface="Calibri"/>
                        <a:cs typeface="Calibri"/>
                        <a:sym typeface="Calibri"/>
                      </a:endParaRPr>
                    </a:p>
                  </a:txBody>
                  <a:tcPr marT="34300" marB="3430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 sz="1600" u="none" cap="none" strike="noStrike">
                          <a:solidFill>
                            <a:srgbClr val="000000"/>
                          </a:solidFill>
                          <a:latin typeface="Calibri"/>
                          <a:ea typeface="Calibri"/>
                          <a:cs typeface="Calibri"/>
                          <a:sym typeface="Calibri"/>
                        </a:rPr>
                        <a:t>Do we have what we need—the time, the right people, the financial support, or other things—to accomplish this?</a:t>
                      </a:r>
                      <a:endParaRPr i="0" sz="1600" u="none" cap="none" strike="noStrike">
                        <a:solidFill>
                          <a:srgbClr val="000000"/>
                        </a:solidFill>
                        <a:latin typeface="Calibri"/>
                        <a:ea typeface="Calibri"/>
                        <a:cs typeface="Calibri"/>
                        <a:sym typeface="Calibri"/>
                      </a:endParaRPr>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Calibri"/>
                        <a:ea typeface="Calibri"/>
                        <a:cs typeface="Calibri"/>
                        <a:sym typeface="Calibri"/>
                      </a:endParaRPr>
                    </a:p>
                  </a:txBody>
                  <a:tcPr marT="34300" marB="34300" marR="68575" marL="68575">
                    <a:lnL cap="flat" cmpd="sng" w="12700">
                      <a:solidFill>
                        <a:srgbClr val="FFFFFF"/>
                      </a:solidFill>
                      <a:prstDash val="solid"/>
                      <a:round/>
                      <a:headEnd len="sm" w="sm" type="none"/>
                      <a:tailEnd len="sm" w="sm" type="none"/>
                    </a:lnL>
                  </a:tcPr>
                </a:tc>
              </a:tr>
              <a:tr h="632750">
                <a:tc>
                  <a:txBody>
                    <a:bodyPr/>
                    <a:lstStyle/>
                    <a:p>
                      <a:pPr indent="0" lvl="0" marL="0" marR="0" rtl="0" algn="ctr">
                        <a:lnSpc>
                          <a:spcPct val="100000"/>
                        </a:lnSpc>
                        <a:spcBef>
                          <a:spcPts val="0"/>
                        </a:spcBef>
                        <a:spcAft>
                          <a:spcPts val="0"/>
                        </a:spcAft>
                        <a:buNone/>
                      </a:pPr>
                      <a:r>
                        <a:rPr b="1" lang="en" sz="1600">
                          <a:latin typeface="Calibri"/>
                          <a:ea typeface="Calibri"/>
                          <a:cs typeface="Calibri"/>
                          <a:sym typeface="Calibri"/>
                        </a:rPr>
                        <a:t>Timely</a:t>
                      </a:r>
                      <a:endParaRPr b="1" i="0" sz="1600" u="none" cap="none" strike="noStrike">
                        <a:solidFill>
                          <a:srgbClr val="000000"/>
                        </a:solidFill>
                        <a:latin typeface="Calibri"/>
                        <a:ea typeface="Calibri"/>
                        <a:cs typeface="Calibri"/>
                        <a:sym typeface="Calibri"/>
                      </a:endParaRPr>
                    </a:p>
                  </a:txBody>
                  <a:tcPr marT="34300" marB="34300" marR="68575" marL="685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What is our timeline?  When will we accomplish each part?</a:t>
                      </a:r>
                      <a:endParaRPr i="0" sz="1600" u="none" cap="none" strike="noStrike">
                        <a:solidFill>
                          <a:srgbClr val="000000"/>
                        </a:solidFill>
                        <a:latin typeface="Calibri"/>
                        <a:ea typeface="Calibri"/>
                        <a:cs typeface="Calibri"/>
                        <a:sym typeface="Calibri"/>
                      </a:endParaRPr>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Calibri"/>
                        <a:ea typeface="Calibri"/>
                        <a:cs typeface="Calibri"/>
                        <a:sym typeface="Calibri"/>
                      </a:endParaRPr>
                    </a:p>
                  </a:txBody>
                  <a:tcPr marT="34300" marB="34300" marR="68575" marL="68575">
                    <a:lnL cap="flat" cmpd="sng" w="12700">
                      <a:solidFill>
                        <a:srgbClr val="FFFFFF"/>
                      </a:solidFill>
                      <a:prstDash val="solid"/>
                      <a:round/>
                      <a:headEnd len="sm" w="sm" type="none"/>
                      <a:tailEnd len="sm" w="sm" type="none"/>
                    </a:ln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YU52FPMFMMT7-1977900663-319842</_dlc_DocId>
    <_dlc_DocIdUrl xmlns="2647b5e8-e984-43ae-bdd2-00b2faccf1d1">
      <Url>https://leapfroggroup2.sharepoint.com/sites/TheLeapfrogGroup/_layouts/15/DocIdRedir.aspx?ID=YU52FPMFMMT7-1977900663-319842</Url>
      <Description>YU52FPMFMMT7-1977900663-319842</Description>
    </_dlc_DocIdUrl>
  </documentManagement>
</p:properties>
</file>

<file path=customXml/itemProps1.xml><?xml version="1.0" encoding="utf-8"?>
<ds:datastoreItem xmlns:ds="http://schemas.openxmlformats.org/officeDocument/2006/customXml" ds:itemID="{CABC7C97-6529-4555-94E2-EE7727B45A5B}"/>
</file>

<file path=customXml/itemProps2.xml><?xml version="1.0" encoding="utf-8"?>
<ds:datastoreItem xmlns:ds="http://schemas.openxmlformats.org/officeDocument/2006/customXml" ds:itemID="{28AF3432-8EC2-40E7-9D42-F87024410FC6}"/>
</file>

<file path=customXml/itemProps3.xml><?xml version="1.0" encoding="utf-8"?>
<ds:datastoreItem xmlns:ds="http://schemas.openxmlformats.org/officeDocument/2006/customXml" ds:itemID="{96180DA6-CF76-4360-A8EE-605A01A047D8}"/>
</file>

<file path=customXml/itemProps4.xml><?xml version="1.0" encoding="utf-8"?>
<ds:datastoreItem xmlns:ds="http://schemas.openxmlformats.org/officeDocument/2006/customXml" ds:itemID="{FBCC4C17-FA08-4808-A5A5-0C0C9E4A4F0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55b38b8f-d09c-41b2-9266-f11a4998a55c</vt:lpwstr>
  </property>
</Properties>
</file>