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6236" autoAdjust="0"/>
  </p:normalViewPr>
  <p:slideViewPr>
    <p:cSldViewPr snapToGrid="0">
      <p:cViewPr varScale="1">
        <p:scale>
          <a:sx n="73" d="100"/>
          <a:sy n="73" d="100"/>
        </p:scale>
        <p:origin x="202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openxmlformats.org/officeDocument/2006/relationships/customXml" Target="../customXml/item4.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 Schrandt" userId="bfe60d9998e30232" providerId="LiveId" clId="{980F2D7F-65E0-4E4B-BC70-7A6D617206CF}"/>
    <pc:docChg chg="undo redo custSel delSld modSld">
      <pc:chgData name="Suz Schrandt" userId="bfe60d9998e30232" providerId="LiveId" clId="{980F2D7F-65E0-4E4B-BC70-7A6D617206CF}" dt="2024-01-27T05:39:57.195" v="159" actId="255"/>
      <pc:docMkLst>
        <pc:docMk/>
      </pc:docMkLst>
      <pc:sldChg chg="addSp delSp modSp mod">
        <pc:chgData name="Suz Schrandt" userId="bfe60d9998e30232" providerId="LiveId" clId="{980F2D7F-65E0-4E4B-BC70-7A6D617206CF}" dt="2024-01-27T05:39:57.195" v="159" actId="255"/>
        <pc:sldMkLst>
          <pc:docMk/>
          <pc:sldMk cId="260352557" sldId="257"/>
        </pc:sldMkLst>
        <pc:spChg chg="mod">
          <ac:chgData name="Suz Schrandt" userId="bfe60d9998e30232" providerId="LiveId" clId="{980F2D7F-65E0-4E4B-BC70-7A6D617206CF}" dt="2024-01-27T05:39:57.195" v="159" actId="255"/>
          <ac:spMkLst>
            <pc:docMk/>
            <pc:sldMk cId="260352557" sldId="257"/>
            <ac:spMk id="2" creationId="{02B38A37-EB83-0ACA-6F69-FD2FCEE995F9}"/>
          </ac:spMkLst>
        </pc:spChg>
        <pc:spChg chg="add mod">
          <ac:chgData name="Suz Schrandt" userId="bfe60d9998e30232" providerId="LiveId" clId="{980F2D7F-65E0-4E4B-BC70-7A6D617206CF}" dt="2024-01-22T22:39:37.372" v="94" actId="20577"/>
          <ac:spMkLst>
            <pc:docMk/>
            <pc:sldMk cId="260352557" sldId="257"/>
            <ac:spMk id="4" creationId="{FCF31141-2FC0-2276-AFF9-CCCBA74989F4}"/>
          </ac:spMkLst>
        </pc:spChg>
        <pc:graphicFrameChg chg="del">
          <ac:chgData name="Suz Schrandt" userId="bfe60d9998e30232" providerId="LiveId" clId="{980F2D7F-65E0-4E4B-BC70-7A6D617206CF}" dt="2024-01-22T22:35:23.524" v="1" actId="478"/>
          <ac:graphicFrameMkLst>
            <pc:docMk/>
            <pc:sldMk cId="260352557" sldId="257"/>
            <ac:graphicFrameMk id="11" creationId="{86693A16-233D-5C47-CCE2-093DE5AC3288}"/>
          </ac:graphicFrameMkLst>
        </pc:graphicFrameChg>
      </pc:sldChg>
      <pc:sldChg chg="del">
        <pc:chgData name="Suz Schrandt" userId="bfe60d9998e30232" providerId="LiveId" clId="{980F2D7F-65E0-4E4B-BC70-7A6D617206CF}" dt="2024-01-22T22:39:47.989" v="95" actId="47"/>
        <pc:sldMkLst>
          <pc:docMk/>
          <pc:sldMk cId="135921617" sldId="258"/>
        </pc:sldMkLst>
      </pc:sldChg>
      <pc:sldChg chg="delSp del mod">
        <pc:chgData name="Suz Schrandt" userId="bfe60d9998e30232" providerId="LiveId" clId="{980F2D7F-65E0-4E4B-BC70-7A6D617206CF}" dt="2024-01-22T22:39:50.743" v="96" actId="47"/>
        <pc:sldMkLst>
          <pc:docMk/>
          <pc:sldMk cId="555930018" sldId="259"/>
        </pc:sldMkLst>
        <pc:graphicFrameChg chg="del">
          <ac:chgData name="Suz Schrandt" userId="bfe60d9998e30232" providerId="LiveId" clId="{980F2D7F-65E0-4E4B-BC70-7A6D617206CF}" dt="2024-01-22T22:35:17.836" v="0" actId="478"/>
          <ac:graphicFrameMkLst>
            <pc:docMk/>
            <pc:sldMk cId="555930018" sldId="259"/>
            <ac:graphicFrameMk id="11" creationId="{86693A16-233D-5C47-CCE2-093DE5AC328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580EA7-B643-464C-88E0-6D887616D5AD}"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1705880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80EA7-B643-464C-88E0-6D887616D5AD}"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255046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80EA7-B643-464C-88E0-6D887616D5AD}"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281056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80EA7-B643-464C-88E0-6D887616D5AD}"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180980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580EA7-B643-464C-88E0-6D887616D5AD}"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311529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580EA7-B643-464C-88E0-6D887616D5AD}"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1956462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580EA7-B643-464C-88E0-6D887616D5AD}" type="datetimeFigureOut">
              <a:rPr lang="en-US" smtClean="0"/>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337188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580EA7-B643-464C-88E0-6D887616D5AD}" type="datetimeFigureOut">
              <a:rPr lang="en-US" smtClean="0"/>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27901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580EA7-B643-464C-88E0-6D887616D5AD}" type="datetimeFigureOut">
              <a:rPr lang="en-US" smtClean="0"/>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341166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A580EA7-B643-464C-88E0-6D887616D5AD}"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399135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A580EA7-B643-464C-88E0-6D887616D5AD}"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2573620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0A580EA7-B643-464C-88E0-6D887616D5AD}" type="datetimeFigureOut">
              <a:rPr lang="en-US" smtClean="0"/>
              <a:t>1/27/2024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107E17DD-898B-4148-9880-29CBDF69E3EA}" type="slidenum">
              <a:rPr lang="en-US" smtClean="0"/>
              <a:t>‹#›</a:t>
            </a:fld>
            <a:endParaRPr lang="en-US"/>
          </a:p>
        </p:txBody>
      </p:sp>
    </p:spTree>
    <p:extLst>
      <p:ext uri="{BB962C8B-B14F-4D97-AF65-F5344CB8AC3E}">
        <p14:creationId xmlns:p14="http://schemas.microsoft.com/office/powerpoint/2010/main" val="27530403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eapfroggroup.org/recognizing-excellence-diagnosis-recommended-practices-hospital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BF45060-C440-1736-BD6B-78F8C263E10A}"/>
              </a:ext>
            </a:extLst>
          </p:cNvPr>
          <p:cNvSpPr/>
          <p:nvPr/>
        </p:nvSpPr>
        <p:spPr>
          <a:xfrm>
            <a:off x="-1" y="9483003"/>
            <a:ext cx="6020905" cy="575396"/>
          </a:xfrm>
          <a:prstGeom prst="rect">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02E368F-DB0E-3189-4983-DE234611A8DE}"/>
              </a:ext>
            </a:extLst>
          </p:cNvPr>
          <p:cNvSpPr/>
          <p:nvPr/>
        </p:nvSpPr>
        <p:spPr>
          <a:xfrm>
            <a:off x="0" y="9483003"/>
            <a:ext cx="5943600" cy="57539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F7554E59-11C0-2252-A6B1-D72E26742BE5}"/>
              </a:ext>
            </a:extLst>
          </p:cNvPr>
          <p:cNvPicPr>
            <a:picLocks noChangeAspect="1"/>
          </p:cNvPicPr>
          <p:nvPr/>
        </p:nvPicPr>
        <p:blipFill rotWithShape="1">
          <a:blip r:embed="rId2"/>
          <a:srcRect t="3724" r="3709" b="6671"/>
          <a:stretch/>
        </p:blipFill>
        <p:spPr>
          <a:xfrm>
            <a:off x="5943600" y="9483003"/>
            <a:ext cx="1828800" cy="575396"/>
          </a:xfrm>
          <a:prstGeom prst="rect">
            <a:avLst/>
          </a:prstGeom>
        </p:spPr>
      </p:pic>
      <p:sp>
        <p:nvSpPr>
          <p:cNvPr id="9" name="TextBox 8">
            <a:extLst>
              <a:ext uri="{FF2B5EF4-FFF2-40B4-BE49-F238E27FC236}">
                <a16:creationId xmlns:a16="http://schemas.microsoft.com/office/drawing/2014/main" id="{61F87C49-D326-39D3-9E9D-68D3EDD95614}"/>
              </a:ext>
            </a:extLst>
          </p:cNvPr>
          <p:cNvSpPr txBox="1"/>
          <p:nvPr/>
        </p:nvSpPr>
        <p:spPr>
          <a:xfrm>
            <a:off x="388730" y="9539868"/>
            <a:ext cx="5283200" cy="461665"/>
          </a:xfrm>
          <a:prstGeom prst="rect">
            <a:avLst/>
          </a:prstGeom>
          <a:noFill/>
        </p:spPr>
        <p:txBody>
          <a:bodyPr wrap="square" rtlCol="0">
            <a:spAutoFit/>
          </a:bodyPr>
          <a:lstStyle/>
          <a:p>
            <a:pPr algn="ctr"/>
            <a:r>
              <a:rPr lang="en-US" sz="1200">
                <a:solidFill>
                  <a:srgbClr val="CC9900"/>
                </a:solidFill>
                <a:latin typeface="Calibri" panose="020F0502020204030204" pitchFamily="34" charset="0"/>
                <a:ea typeface="Calibri" panose="020F0502020204030204" pitchFamily="34" charset="0"/>
                <a:cs typeface="Calibri" panose="020F0502020204030204" pitchFamily="34" charset="0"/>
              </a:rPr>
              <a:t>This project was funded by the Gordon and Betty Moore Foundation as part of The Leapfrog Groups’s Recognizing Excellence in Diagnosis Initiative. </a:t>
            </a:r>
          </a:p>
        </p:txBody>
      </p:sp>
      <p:sp>
        <p:nvSpPr>
          <p:cNvPr id="2" name="TextBox 1">
            <a:extLst>
              <a:ext uri="{FF2B5EF4-FFF2-40B4-BE49-F238E27FC236}">
                <a16:creationId xmlns:a16="http://schemas.microsoft.com/office/drawing/2014/main" id="{02B38A37-EB83-0ACA-6F69-FD2FCEE995F9}"/>
              </a:ext>
            </a:extLst>
          </p:cNvPr>
          <p:cNvSpPr txBox="1"/>
          <p:nvPr/>
        </p:nvSpPr>
        <p:spPr>
          <a:xfrm>
            <a:off x="1244600" y="855450"/>
            <a:ext cx="5283200" cy="769441"/>
          </a:xfrm>
          <a:prstGeom prst="rect">
            <a:avLst/>
          </a:prstGeom>
          <a:noFill/>
        </p:spPr>
        <p:txBody>
          <a:bodyPr wrap="square" rtlCol="0">
            <a:spAutoFit/>
          </a:bodyPr>
          <a:lstStyle/>
          <a:p>
            <a:pPr algn="ctr"/>
            <a:r>
              <a:rPr lang="en-US" sz="1600" b="1">
                <a:solidFill>
                  <a:schemeClr val="tx2"/>
                </a:solidFill>
                <a:latin typeface="Calibri" panose="020F0502020204030204" pitchFamily="34" charset="0"/>
                <a:ea typeface="Calibri" panose="020F0502020204030204" pitchFamily="34" charset="0"/>
                <a:cs typeface="Calibri" panose="020F0502020204030204" pitchFamily="34" charset="0"/>
              </a:rPr>
              <a:t>PFAC Toolkit for Exploring Diagnostic Quality</a:t>
            </a:r>
          </a:p>
          <a:p>
            <a:pPr algn="ctr"/>
            <a:r>
              <a:rPr lang="en-US" sz="1600" b="1">
                <a:solidFill>
                  <a:srgbClr val="CC9900"/>
                </a:solidFill>
                <a:latin typeface="Calibri" panose="020F0502020204030204" pitchFamily="34" charset="0"/>
                <a:ea typeface="Calibri" panose="020F0502020204030204" pitchFamily="34" charset="0"/>
                <a:cs typeface="Calibri" panose="020F0502020204030204" pitchFamily="34" charset="0"/>
              </a:rPr>
              <a:t>Template Letter for Hospital Leadership</a:t>
            </a:r>
          </a:p>
          <a:p>
            <a:pPr algn="ctr"/>
            <a:r>
              <a:rPr lang="en-US" sz="1200">
                <a:latin typeface="Calibri" panose="020F0502020204030204" pitchFamily="34" charset="0"/>
                <a:ea typeface="Calibri" panose="020F0502020204030204" pitchFamily="34" charset="0"/>
                <a:cs typeface="Calibri" panose="020F0502020204030204" pitchFamily="34" charset="0"/>
              </a:rPr>
              <a:t>(Delete Instruction Text Before Using)</a:t>
            </a:r>
          </a:p>
        </p:txBody>
      </p:sp>
      <p:sp>
        <p:nvSpPr>
          <p:cNvPr id="4" name="TextBox 3">
            <a:extLst>
              <a:ext uri="{FF2B5EF4-FFF2-40B4-BE49-F238E27FC236}">
                <a16:creationId xmlns:a16="http://schemas.microsoft.com/office/drawing/2014/main" id="{FCF31141-2FC0-2276-AFF9-CCCBA74989F4}"/>
              </a:ext>
            </a:extLst>
          </p:cNvPr>
          <p:cNvSpPr txBox="1"/>
          <p:nvPr/>
        </p:nvSpPr>
        <p:spPr>
          <a:xfrm>
            <a:off x="772885" y="1935756"/>
            <a:ext cx="6226629" cy="8186857"/>
          </a:xfrm>
          <a:prstGeom prst="rect">
            <a:avLst/>
          </a:prstGeom>
          <a:noFill/>
        </p:spPr>
        <p:txBody>
          <a:bodyPr wrap="square">
            <a:spAutoFit/>
          </a:bodyPr>
          <a:lstStyle/>
          <a:p>
            <a:pPr rtl="0">
              <a:spcBef>
                <a:spcPts val="0"/>
              </a:spcBef>
              <a:spcAft>
                <a:spcPts val="800"/>
              </a:spcAft>
            </a:pPr>
            <a:r>
              <a:rPr lang="en-US" sz="1200" b="0" i="0" u="none" strike="noStrike">
                <a:solidFill>
                  <a:srgbClr val="000000"/>
                </a:solidFill>
                <a:effectLst/>
                <a:latin typeface="Calibri" panose="020F0502020204030204" pitchFamily="34" charset="0"/>
              </a:rPr>
              <a:t>Dear [insert appropriate title based on what the safety and risk personnel are called in your institution],</a:t>
            </a:r>
            <a:endParaRPr lang="en-US" sz="1200" b="0">
              <a:effectLst/>
            </a:endParaRPr>
          </a:p>
          <a:p>
            <a:pPr rtl="0">
              <a:spcBef>
                <a:spcPts val="0"/>
              </a:spcBef>
              <a:spcAft>
                <a:spcPts val="800"/>
              </a:spcAft>
            </a:pPr>
            <a:br>
              <a:rPr lang="en-US" sz="1200" b="0">
                <a:effectLst/>
              </a:rPr>
            </a:br>
            <a:r>
              <a:rPr lang="en-US" sz="1200" b="0" i="0" u="none" strike="noStrike">
                <a:solidFill>
                  <a:srgbClr val="000000"/>
                </a:solidFill>
                <a:effectLst/>
                <a:latin typeface="Calibri" panose="020F0502020204030204" pitchFamily="34" charset="0"/>
              </a:rPr>
              <a:t>We are reaching out to you as members of the [institution name]’s Patient and Family Advisory Council (PFAC) to invite you to attend an upcoming meeting focused on diagnostic quality and safety.  As part of a project led by the Leapfrog Group and the Society to Improve Diagnosis in Medicine (SIDM), our PFAC has been learning about the problem of diagnostic error, and discussing ways that we as patients and family members may be able to support improvements in diagnostic quality.</a:t>
            </a:r>
            <a:endParaRPr lang="en-US" sz="1200" b="0">
              <a:effectLst/>
            </a:endParaRPr>
          </a:p>
          <a:p>
            <a:pPr rtl="0">
              <a:spcBef>
                <a:spcPts val="0"/>
              </a:spcBef>
              <a:spcAft>
                <a:spcPts val="800"/>
              </a:spcAft>
            </a:pPr>
            <a:r>
              <a:rPr lang="en-US" sz="1200" b="0" i="0" u="none" strike="noStrike">
                <a:solidFill>
                  <a:srgbClr val="000000"/>
                </a:solidFill>
                <a:effectLst/>
                <a:latin typeface="Calibri" panose="020F0502020204030204" pitchFamily="34" charset="0"/>
              </a:rPr>
              <a:t>As you may know, as many as 795,000 Americans die or are permanently harmed from diagnostic error every year, across all types of care settings</a:t>
            </a:r>
            <a:r>
              <a:rPr lang="en-US" sz="1200" b="0" i="0" u="none" strike="noStrike" baseline="30000">
                <a:solidFill>
                  <a:srgbClr val="000000"/>
                </a:solidFill>
                <a:effectLst/>
                <a:latin typeface="Calibri" panose="020F0502020204030204" pitchFamily="34" charset="0"/>
              </a:rPr>
              <a:t>1</a:t>
            </a:r>
            <a:r>
              <a:rPr lang="en-US" sz="1200" b="0" i="0" u="none" strike="noStrike">
                <a:solidFill>
                  <a:srgbClr val="000000"/>
                </a:solidFill>
                <a:effectLst/>
                <a:latin typeface="Calibri" panose="020F0502020204030204" pitchFamily="34" charset="0"/>
              </a:rPr>
              <a:t>.  One of the practices highlighted in the Leapfrog/SIDM </a:t>
            </a:r>
            <a:r>
              <a:rPr lang="en-US" sz="1200" b="0" i="0" u="sng" strike="noStrike">
                <a:solidFill>
                  <a:srgbClr val="0563C1"/>
                </a:solidFill>
                <a:effectLst/>
                <a:latin typeface="Calibri" panose="020F0502020204030204" pitchFamily="34" charset="0"/>
                <a:hlinkClick r:id="rId3"/>
              </a:rPr>
              <a:t>Recognizing Diagnostic Excellence</a:t>
            </a:r>
            <a:r>
              <a:rPr lang="en-US" sz="1200" b="0" i="0" u="none" strike="noStrike">
                <a:solidFill>
                  <a:srgbClr val="000000"/>
                </a:solidFill>
                <a:effectLst/>
                <a:latin typeface="Calibri" panose="020F0502020204030204" pitchFamily="34" charset="0"/>
              </a:rPr>
              <a:t> project is to “Establish goals for patient engagement, communication, and teamwork.”  Our PFAC members have been learning about ways we can contribute to projects and activities focused on diagnostic safety, and we would value the opportunity to meet with you and learn about what opportunities there may be at this institution.  During our meeting, we would also like to share with you some examples of diagnostic quality activities and projects other PFACs have undertaken at their institutions.</a:t>
            </a:r>
            <a:endParaRPr lang="en-US" sz="1200" b="0">
              <a:effectLst/>
            </a:endParaRPr>
          </a:p>
          <a:p>
            <a:pPr rtl="0">
              <a:spcBef>
                <a:spcPts val="0"/>
              </a:spcBef>
              <a:spcAft>
                <a:spcPts val="800"/>
              </a:spcAft>
            </a:pPr>
            <a:r>
              <a:rPr lang="en-US" sz="1200" b="0" i="0" u="none" strike="noStrike">
                <a:solidFill>
                  <a:srgbClr val="000000"/>
                </a:solidFill>
                <a:effectLst/>
                <a:latin typeface="Calibri" panose="020F0502020204030204" pitchFamily="34" charset="0"/>
              </a:rPr>
              <a:t>Thank you in advance for your consideration of this request and we look forward to hearing from you!</a:t>
            </a:r>
            <a:endParaRPr lang="en-US" sz="1200" b="0">
              <a:effectLst/>
            </a:endParaRPr>
          </a:p>
          <a:p>
            <a:pPr rtl="0">
              <a:spcBef>
                <a:spcPts val="0"/>
              </a:spcBef>
              <a:spcAft>
                <a:spcPts val="800"/>
              </a:spcAft>
            </a:pPr>
            <a:r>
              <a:rPr lang="en-US" sz="1200" b="0" i="0" u="none" strike="noStrike">
                <a:solidFill>
                  <a:srgbClr val="000000"/>
                </a:solidFill>
                <a:effectLst/>
                <a:latin typeface="Calibri" panose="020F0502020204030204" pitchFamily="34" charset="0"/>
              </a:rPr>
              <a:t>Respectfully,</a:t>
            </a:r>
            <a:endParaRPr lang="en-US" sz="1200" b="0">
              <a:effectLst/>
            </a:endParaRPr>
          </a:p>
          <a:p>
            <a:pPr rtl="0">
              <a:spcBef>
                <a:spcPts val="0"/>
              </a:spcBef>
              <a:spcAft>
                <a:spcPts val="800"/>
              </a:spcAft>
            </a:pPr>
            <a:r>
              <a:rPr lang="en-US" sz="1200" b="0" i="0" u="none" strike="noStrike">
                <a:solidFill>
                  <a:srgbClr val="000000"/>
                </a:solidFill>
                <a:effectLst/>
                <a:latin typeface="Calibri" panose="020F0502020204030204" pitchFamily="34" charset="0"/>
              </a:rPr>
              <a:t>[Facilitator or other lead from the PFAC]</a:t>
            </a:r>
          </a:p>
          <a:p>
            <a:pPr rtl="0">
              <a:spcBef>
                <a:spcPts val="0"/>
              </a:spcBef>
              <a:spcAft>
                <a:spcPts val="800"/>
              </a:spcAft>
            </a:pPr>
            <a:endParaRPr lang="en-US" sz="1200">
              <a:solidFill>
                <a:srgbClr val="000000"/>
              </a:solidFill>
              <a:latin typeface="Calibri" panose="020F0502020204030204" pitchFamily="34" charset="0"/>
            </a:endParaRPr>
          </a:p>
          <a:p>
            <a:pPr rtl="0">
              <a:spcBef>
                <a:spcPts val="0"/>
              </a:spcBef>
              <a:spcAft>
                <a:spcPts val="800"/>
              </a:spcAft>
            </a:pPr>
            <a:endParaRPr lang="en-US" sz="1200" b="0">
              <a:solidFill>
                <a:srgbClr val="000000"/>
              </a:solidFill>
              <a:effectLst/>
              <a:latin typeface="Calibri" panose="020F0502020204030204" pitchFamily="34" charset="0"/>
            </a:endParaRPr>
          </a:p>
          <a:p>
            <a:pPr rtl="0">
              <a:spcBef>
                <a:spcPts val="0"/>
              </a:spcBef>
              <a:spcAft>
                <a:spcPts val="800"/>
              </a:spcAft>
            </a:pPr>
            <a:endParaRPr lang="en-US" sz="1200">
              <a:solidFill>
                <a:srgbClr val="000000"/>
              </a:solidFill>
              <a:latin typeface="Calibri" panose="020F0502020204030204" pitchFamily="34" charset="0"/>
            </a:endParaRPr>
          </a:p>
          <a:p>
            <a:pPr rtl="0">
              <a:spcBef>
                <a:spcPts val="0"/>
              </a:spcBef>
              <a:spcAft>
                <a:spcPts val="800"/>
              </a:spcAft>
            </a:pPr>
            <a:endParaRPr lang="en-US" sz="1200">
              <a:solidFill>
                <a:srgbClr val="000000"/>
              </a:solidFill>
              <a:latin typeface="Calibri" panose="020F0502020204030204" pitchFamily="34" charset="0"/>
            </a:endParaRPr>
          </a:p>
          <a:p>
            <a:pPr rtl="0">
              <a:spcBef>
                <a:spcPts val="0"/>
              </a:spcBef>
              <a:spcAft>
                <a:spcPts val="800"/>
              </a:spcAft>
            </a:pPr>
            <a:endParaRPr lang="en-US" sz="1200">
              <a:solidFill>
                <a:srgbClr val="000000"/>
              </a:solidFill>
              <a:latin typeface="Calibri" panose="020F0502020204030204" pitchFamily="34" charset="0"/>
            </a:endParaRPr>
          </a:p>
          <a:p>
            <a:pPr rtl="0">
              <a:spcBef>
                <a:spcPts val="0"/>
              </a:spcBef>
              <a:spcAft>
                <a:spcPts val="800"/>
              </a:spcAft>
            </a:pPr>
            <a:endParaRPr lang="en-US" sz="1200" b="0">
              <a:solidFill>
                <a:srgbClr val="000000"/>
              </a:solidFill>
              <a:effectLst/>
              <a:latin typeface="Calibri" panose="020F0502020204030204" pitchFamily="34" charset="0"/>
            </a:endParaRPr>
          </a:p>
          <a:p>
            <a:pPr rtl="0">
              <a:spcBef>
                <a:spcPts val="0"/>
              </a:spcBef>
              <a:spcAft>
                <a:spcPts val="800"/>
              </a:spcAft>
            </a:pPr>
            <a:endParaRPr lang="en-US" sz="1200">
              <a:solidFill>
                <a:srgbClr val="000000"/>
              </a:solidFill>
              <a:latin typeface="Calibri" panose="020F0502020204030204" pitchFamily="34" charset="0"/>
            </a:endParaRPr>
          </a:p>
          <a:p>
            <a:pPr rtl="0">
              <a:spcBef>
                <a:spcPts val="0"/>
              </a:spcBef>
              <a:spcAft>
                <a:spcPts val="800"/>
              </a:spcAft>
            </a:pPr>
            <a:endParaRPr lang="en-US" sz="1200" b="0">
              <a:solidFill>
                <a:srgbClr val="000000"/>
              </a:solidFill>
              <a:effectLst/>
              <a:latin typeface="Calibri" panose="020F0502020204030204" pitchFamily="34" charset="0"/>
            </a:endParaRPr>
          </a:p>
          <a:p>
            <a:pPr rtl="0">
              <a:spcBef>
                <a:spcPts val="0"/>
              </a:spcBef>
              <a:spcAft>
                <a:spcPts val="800"/>
              </a:spcAft>
            </a:pPr>
            <a:endParaRPr lang="en-US" sz="1200">
              <a:solidFill>
                <a:srgbClr val="000000"/>
              </a:solidFill>
              <a:latin typeface="Calibri" panose="020F0502020204030204" pitchFamily="34" charset="0"/>
            </a:endParaRPr>
          </a:p>
          <a:p>
            <a:pPr rtl="0">
              <a:spcBef>
                <a:spcPts val="0"/>
              </a:spcBef>
            </a:pPr>
            <a:r>
              <a:rPr lang="en-US" sz="1000" b="0">
                <a:effectLst/>
                <a:latin typeface="Calibri" panose="020F0502020204030204" pitchFamily="34" charset="0"/>
                <a:ea typeface="Calibri" panose="020F0502020204030204" pitchFamily="34" charset="0"/>
                <a:cs typeface="Calibri" panose="020F0502020204030204" pitchFamily="34" charset="0"/>
              </a:rPr>
              <a:t>1. Newman-Toker DE, Nassery N, Schaffer AC, et al, Burden of serious harms from diagnostic error in the USABMJ Quality &amp; Safety Published Online First: 17 July 2023. doi: 10.1136/bmjqs-2021-014130</a:t>
            </a:r>
          </a:p>
          <a:p>
            <a:pPr rtl="0">
              <a:spcBef>
                <a:spcPts val="0"/>
              </a:spcBef>
            </a:pPr>
            <a:r>
              <a:rPr lang="en-US" sz="1000">
                <a:latin typeface="Calibri" panose="020F0502020204030204" pitchFamily="34" charset="0"/>
                <a:ea typeface="Calibri" panose="020F0502020204030204" pitchFamily="34" charset="0"/>
                <a:cs typeface="Calibri" panose="020F0502020204030204" pitchFamily="34" charset="0"/>
              </a:rPr>
              <a:t>2. https://www.leapfroggroup.org/recognizing-excellence-diagnosis-recommended-practices-hospitals</a:t>
            </a:r>
            <a:endParaRPr lang="en-US" sz="1000" b="0">
              <a:effectLst/>
              <a:latin typeface="Calibri" panose="020F0502020204030204" pitchFamily="34" charset="0"/>
              <a:ea typeface="Calibri" panose="020F0502020204030204" pitchFamily="34" charset="0"/>
              <a:cs typeface="Calibri" panose="020F0502020204030204" pitchFamily="34" charset="0"/>
            </a:endParaRPr>
          </a:p>
          <a:p>
            <a:br>
              <a:rPr lang="en-US"/>
            </a:br>
            <a:endParaRPr lang="en-US"/>
          </a:p>
        </p:txBody>
      </p:sp>
    </p:spTree>
    <p:extLst>
      <p:ext uri="{BB962C8B-B14F-4D97-AF65-F5344CB8AC3E}">
        <p14:creationId xmlns:p14="http://schemas.microsoft.com/office/powerpoint/2010/main" val="260352557"/>
      </p:ext>
    </p:extLst>
  </p:cSld>
  <p:clrMapOvr>
    <a:masterClrMapping/>
  </p:clrMapOvr>
</p:sld>
</file>

<file path=ppt/theme/theme1.xml><?xml version="1.0" encoding="utf-8"?>
<a:theme xmlns:a="http://schemas.openxmlformats.org/drawingml/2006/main" name="Office Theme">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BFE9F8E814B9458E004ABC1F0CC3C9" ma:contentTypeVersion="21" ma:contentTypeDescription="Create a new document." ma:contentTypeScope="" ma:versionID="45d391323c2dec7834a5e60de615d738">
  <xsd:schema xmlns:xsd="http://www.w3.org/2001/XMLSchema" xmlns:xs="http://www.w3.org/2001/XMLSchema" xmlns:p="http://schemas.microsoft.com/office/2006/metadata/properties" xmlns:ns2="2647b5e8-e984-43ae-bdd2-00b2faccf1d1" xmlns:ns3="c3ea5a7f-0794-451b-8053-72eb42be1c2d" targetNamespace="http://schemas.microsoft.com/office/2006/metadata/properties" ma:root="true" ma:fieldsID="6ebc8c34971e862c04a410f877f54d9b" ns2:_="" ns3:_="">
    <xsd:import namespace="2647b5e8-e984-43ae-bdd2-00b2faccf1d1"/>
    <xsd:import namespace="c3ea5a7f-0794-451b-8053-72eb42be1c2d"/>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Date" minOccurs="0"/>
                <xsd:element ref="ns2:TaxCatchAll" minOccurs="0"/>
                <xsd:element ref="ns3:MediaServiceOCR" minOccurs="0"/>
                <xsd:element ref="ns3:MediaServiceGenerationTime" minOccurs="0"/>
                <xsd:element ref="ns3:MediaServiceEventHashCode" minOccurs="0"/>
                <xsd:element ref="ns3:lcf76f155ced4ddcb4097134ff3c332f" minOccurs="0"/>
                <xsd:element ref="ns3:MediaServiceDateTaken" minOccurs="0"/>
                <xsd:element ref="ns3:MediaLengthInSeconds" minOccurs="0"/>
                <xsd:element ref="ns3:MediaServiceLocation" minOccurs="0"/>
                <xsd:element ref="ns2:SharedWithUsers" minOccurs="0"/>
                <xsd:element ref="ns2:SharedWithDetails" minOccurs="0"/>
                <xsd:element ref="ns3:MediaServiceObjectDetectorVersions" minOccurs="0"/>
                <xsd:element ref="ns3:MediaServiceSearchProperties" minOccurs="0"/>
                <xsd:element ref="ns3:Mem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47b5e8-e984-43ae-bdd2-00b2faccf1d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4" nillable="true" ma:displayName="Taxonomy Catch All Column" ma:hidden="true" ma:list="{2799136a-fe62-4499-90af-c73bc3fef729}" ma:internalName="TaxCatchAll" ma:showField="CatchAllData" ma:web="2647b5e8-e984-43ae-bdd2-00b2faccf1d1">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3ea5a7f-0794-451b-8053-72eb42be1c2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Date" ma:index="13" nillable="true" ma:displayName="Date" ma:format="DateOnly" ma:internalName="Date">
      <xsd:simpleType>
        <xsd:restriction base="dms:DateTim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17e3171-58b2-4d53-84aa-4c22be8b0971"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descrip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mo" ma:index="27" nillable="true" ma:displayName="Memo" ma:format="Dropdown" ma:internalName="Memo">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TaxCatchAll xmlns="2647b5e8-e984-43ae-bdd2-00b2faccf1d1" xsi:nil="true"/>
    <Memo xmlns="c3ea5a7f-0794-451b-8053-72eb42be1c2d" xsi:nil="true"/>
    <Date xmlns="c3ea5a7f-0794-451b-8053-72eb42be1c2d" xsi:nil="true"/>
    <lcf76f155ced4ddcb4097134ff3c332f xmlns="c3ea5a7f-0794-451b-8053-72eb42be1c2d">
      <Terms xmlns="http://schemas.microsoft.com/office/infopath/2007/PartnerControls"/>
    </lcf76f155ced4ddcb4097134ff3c332f>
    <_dlc_DocId xmlns="2647b5e8-e984-43ae-bdd2-00b2faccf1d1">YU52FPMFMMT7-1977900663-319849</_dlc_DocId>
    <_dlc_DocIdUrl xmlns="2647b5e8-e984-43ae-bdd2-00b2faccf1d1">
      <Url>https://leapfroggroup2.sharepoint.com/sites/TheLeapfrogGroup/_layouts/15/DocIdRedir.aspx?ID=YU52FPMFMMT7-1977900663-319849</Url>
      <Description>YU52FPMFMMT7-1977900663-319849</Description>
    </_dlc_DocIdUrl>
  </documentManagement>
</p:properties>
</file>

<file path=customXml/itemProps1.xml><?xml version="1.0" encoding="utf-8"?>
<ds:datastoreItem xmlns:ds="http://schemas.openxmlformats.org/officeDocument/2006/customXml" ds:itemID="{EB42DE6B-0434-4716-B431-2D45E587E80A}"/>
</file>

<file path=customXml/itemProps2.xml><?xml version="1.0" encoding="utf-8"?>
<ds:datastoreItem xmlns:ds="http://schemas.openxmlformats.org/officeDocument/2006/customXml" ds:itemID="{38DBAE8A-7244-43D8-8ADA-CC83ABF9876E}"/>
</file>

<file path=customXml/itemProps3.xml><?xml version="1.0" encoding="utf-8"?>
<ds:datastoreItem xmlns:ds="http://schemas.openxmlformats.org/officeDocument/2006/customXml" ds:itemID="{838D3D3E-B404-499D-9BD8-EA1C5AE06947}"/>
</file>

<file path=customXml/itemProps4.xml><?xml version="1.0" encoding="utf-8"?>
<ds:datastoreItem xmlns:ds="http://schemas.openxmlformats.org/officeDocument/2006/customXml" ds:itemID="{76C96E3A-FCB2-42B2-9EFB-5D41227F17AF}"/>
</file>

<file path=docProps/app.xml><?xml version="1.0" encoding="utf-8"?>
<Properties xmlns="http://schemas.openxmlformats.org/officeDocument/2006/extended-properties" xmlns:vt="http://schemas.openxmlformats.org/officeDocument/2006/docPropsVTypes">
  <Template>Office Theme</Template>
  <TotalTime>31</TotalTime>
  <Words>360</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 Schrandt</dc:creator>
  <cp:lastModifiedBy>Suz Schrandt</cp:lastModifiedBy>
  <cp:revision>2</cp:revision>
  <dcterms:created xsi:type="dcterms:W3CDTF">2024-01-10T17:26:18Z</dcterms:created>
  <dcterms:modified xsi:type="dcterms:W3CDTF">2024-01-27T05:39:59Z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0x0101009FBFE9F8E814B9458E004ABC1F0CC3C9</vt:lpwstr>
  </property>
  <property fmtid="{D5CDD505-2E9C-101B-9397-08002B2CF9AE}" pid="3" name="_dlc_DocIdItemGuid">
    <vt:lpwstr>c0262669-4952-492b-9b29-12bc8fb0c4e2</vt:lpwstr>
  </property>
</Properties>
</file>